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315" r:id="rId3"/>
    <p:sldId id="313" r:id="rId4"/>
    <p:sldId id="258" r:id="rId5"/>
    <p:sldId id="259" r:id="rId6"/>
    <p:sldId id="260" r:id="rId7"/>
    <p:sldId id="263" r:id="rId8"/>
    <p:sldId id="265" r:id="rId9"/>
    <p:sldId id="261" r:id="rId10"/>
    <p:sldId id="262" r:id="rId11"/>
    <p:sldId id="264"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80" r:id="rId25"/>
    <p:sldId id="278" r:id="rId26"/>
    <p:sldId id="279" r:id="rId27"/>
    <p:sldId id="281" r:id="rId28"/>
    <p:sldId id="282" r:id="rId29"/>
    <p:sldId id="283" r:id="rId30"/>
    <p:sldId id="284" r:id="rId31"/>
    <p:sldId id="285" r:id="rId32"/>
    <p:sldId id="288" r:id="rId33"/>
    <p:sldId id="289" r:id="rId34"/>
    <p:sldId id="293" r:id="rId35"/>
    <p:sldId id="294" r:id="rId36"/>
    <p:sldId id="295" r:id="rId37"/>
    <p:sldId id="296" r:id="rId38"/>
    <p:sldId id="297" r:id="rId39"/>
    <p:sldId id="298" r:id="rId40"/>
    <p:sldId id="299" r:id="rId41"/>
    <p:sldId id="300" r:id="rId42"/>
    <p:sldId id="301" r:id="rId43"/>
    <p:sldId id="302" r:id="rId44"/>
    <p:sldId id="303" r:id="rId45"/>
    <p:sldId id="304" r:id="rId46"/>
    <p:sldId id="309" r:id="rId47"/>
    <p:sldId id="305" r:id="rId48"/>
    <p:sldId id="306" r:id="rId49"/>
    <p:sldId id="314" r:id="rId50"/>
    <p:sldId id="308" r:id="rId51"/>
    <p:sldId id="310" r:id="rId52"/>
    <p:sldId id="311" r:id="rId53"/>
    <p:sldId id="312" r:id="rId5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7" d="100"/>
          <a:sy n="77" d="100"/>
        </p:scale>
        <p:origin x="-168" y="21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5B106E36-FD25-4E2D-B0AA-010F637433A0}" type="datetimeFigureOut">
              <a:rPr lang="ru-RU" smtClean="0"/>
              <a:pPr/>
              <a:t>08.09.2021</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08.09.2021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5B106E36-FD25-4E2D-B0AA-010F637433A0}" type="datetimeFigureOut">
              <a:rPr lang="ru-RU" smtClean="0"/>
              <a:pPr/>
              <a:t>08.09.2021</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08.09.2021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5B106E36-FD25-4E2D-B0AA-010F637433A0}" type="datetimeFigureOut">
              <a:rPr lang="ru-RU" smtClean="0"/>
              <a:pPr/>
              <a:t>08.09.2021</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08.09.2021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08.09.2021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08.09.2021</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5B106E36-FD25-4E2D-B0AA-010F637433A0}" type="datetimeFigureOut">
              <a:rPr lang="ru-RU" smtClean="0"/>
              <a:pPr/>
              <a:t>08.09.2021</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08.09.2021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5B106E36-FD25-4E2D-B0AA-010F637433A0}" type="datetimeFigureOut">
              <a:rPr lang="ru-RU" smtClean="0"/>
              <a:pPr/>
              <a:t>08.09.2021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5B106E36-FD25-4E2D-B0AA-010F637433A0}" type="datetimeFigureOut">
              <a:rPr lang="ru-RU" smtClean="0"/>
              <a:pPr/>
              <a:t>08.09.2021</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2.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 Id="rId5" Type="http://schemas.openxmlformats.org/officeDocument/2006/relationships/image" Target="../media/image39.jpeg"/><Relationship Id="rId4" Type="http://schemas.openxmlformats.org/officeDocument/2006/relationships/image" Target="../media/image38.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xml"/><Relationship Id="rId4" Type="http://schemas.openxmlformats.org/officeDocument/2006/relationships/image" Target="../media/image42.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2.xml"/><Relationship Id="rId4" Type="http://schemas.openxmlformats.org/officeDocument/2006/relationships/image" Target="../media/image48.jpeg"/></Relationships>
</file>

<file path=ppt/slides/_rels/slide45.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2.xml"/><Relationship Id="rId4" Type="http://schemas.openxmlformats.org/officeDocument/2006/relationships/image" Target="../media/image52.jpeg"/></Relationships>
</file>

<file path=ppt/slides/_rels/slide4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Современные средства ручного труда</a:t>
            </a:r>
            <a:endParaRPr lang="ru-RU" dirty="0"/>
          </a:p>
        </p:txBody>
      </p:sp>
      <p:sp>
        <p:nvSpPr>
          <p:cNvPr id="3" name="Содержимое 2"/>
          <p:cNvSpPr>
            <a:spLocks noGrp="1"/>
          </p:cNvSpPr>
          <p:nvPr>
            <p:ph idx="1"/>
          </p:nvPr>
        </p:nvSpPr>
        <p:spPr/>
        <p:txBody>
          <a:bodyPr/>
          <a:lstStyle/>
          <a:p>
            <a:pPr>
              <a:buNone/>
            </a:pPr>
            <a:endParaRPr lang="ru-RU" dirty="0" smtClean="0"/>
          </a:p>
          <a:p>
            <a:pPr>
              <a:buNone/>
            </a:pPr>
            <a:endParaRPr lang="ru-RU" dirty="0" smtClean="0"/>
          </a:p>
          <a:p>
            <a:pPr>
              <a:buNone/>
            </a:pPr>
            <a:endParaRPr lang="ru-RU" dirty="0" smtClean="0"/>
          </a:p>
          <a:p>
            <a:pPr>
              <a:buNone/>
            </a:pPr>
            <a:endParaRPr lang="ru-RU" dirty="0" smtClean="0"/>
          </a:p>
          <a:p>
            <a:pPr>
              <a:buNone/>
            </a:pPr>
            <a:endParaRPr lang="ru-RU" dirty="0" smtClean="0"/>
          </a:p>
          <a:p>
            <a:pPr>
              <a:buNone/>
            </a:pPr>
            <a:endParaRPr lang="ru-RU" dirty="0" smtClean="0"/>
          </a:p>
          <a:p>
            <a:pPr>
              <a:buNone/>
            </a:pPr>
            <a:endParaRPr lang="ru-RU" dirty="0" smtClean="0"/>
          </a:p>
          <a:p>
            <a:pPr>
              <a:buNone/>
            </a:pPr>
            <a:r>
              <a:rPr lang="ru-RU" dirty="0" smtClean="0"/>
              <a:t>Разработал: </a:t>
            </a:r>
            <a:r>
              <a:rPr lang="ru-RU" dirty="0" err="1" smtClean="0"/>
              <a:t>Самар</a:t>
            </a:r>
            <a:r>
              <a:rPr lang="ru-RU" dirty="0" smtClean="0"/>
              <a:t> Михаил Александрович, учитель технологии МБОУ СОШ </a:t>
            </a:r>
            <a:r>
              <a:rPr lang="ru-RU" dirty="0" err="1" smtClean="0"/>
              <a:t>с.Кондон</a:t>
            </a:r>
            <a:endParaRPr lang="ru-RU" dirty="0"/>
          </a:p>
        </p:txBody>
      </p:sp>
      <p:pic>
        <p:nvPicPr>
          <p:cNvPr id="16386" name="Picture 2" descr="C:\Users\Нина\Documents\52053964.jpg"/>
          <p:cNvPicPr>
            <a:picLocks noChangeAspect="1" noChangeArrowheads="1"/>
          </p:cNvPicPr>
          <p:nvPr/>
        </p:nvPicPr>
        <p:blipFill>
          <a:blip r:embed="rId2"/>
          <a:srcRect/>
          <a:stretch>
            <a:fillRect/>
          </a:stretch>
        </p:blipFill>
        <p:spPr bwMode="auto">
          <a:xfrm>
            <a:off x="1714500" y="1643063"/>
            <a:ext cx="5715000" cy="3214697"/>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Электрические пилы</a:t>
            </a:r>
            <a:endParaRPr lang="ru-RU" dirty="0"/>
          </a:p>
        </p:txBody>
      </p:sp>
      <p:pic>
        <p:nvPicPr>
          <p:cNvPr id="2050" name="Picture 2" descr="C:\Users\Нина\Documents\0031-059-.jpg"/>
          <p:cNvPicPr>
            <a:picLocks noGrp="1" noChangeAspect="1" noChangeArrowheads="1"/>
          </p:cNvPicPr>
          <p:nvPr>
            <p:ph idx="1"/>
          </p:nvPr>
        </p:nvPicPr>
        <p:blipFill>
          <a:blip r:embed="rId2"/>
          <a:stretch>
            <a:fillRect/>
          </a:stretch>
        </p:blipFill>
        <p:spPr bwMode="auto">
          <a:xfrm>
            <a:off x="457200" y="2826544"/>
            <a:ext cx="7239000" cy="24130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6146" name="Picture 2" descr="C:\Users\Нина\Documents\product_img_1082.jpg"/>
          <p:cNvPicPr>
            <a:picLocks noChangeAspect="1" noChangeArrowheads="1"/>
          </p:cNvPicPr>
          <p:nvPr/>
        </p:nvPicPr>
        <p:blipFill>
          <a:blip r:embed="rId2"/>
          <a:srcRect/>
          <a:stretch>
            <a:fillRect/>
          </a:stretch>
        </p:blipFill>
        <p:spPr bwMode="auto">
          <a:xfrm>
            <a:off x="1714500" y="571500"/>
            <a:ext cx="5715000" cy="5715000"/>
          </a:xfrm>
          <a:prstGeom prst="rect">
            <a:avLst/>
          </a:prstGeom>
          <a:noFill/>
        </p:spPr>
      </p:pic>
      <p:pic>
        <p:nvPicPr>
          <p:cNvPr id="6147" name="Picture 3" descr="C:\Users\Нина\Documents\model-cepnoy-pily.jpg"/>
          <p:cNvPicPr>
            <a:picLocks noChangeAspect="1" noChangeArrowheads="1"/>
          </p:cNvPicPr>
          <p:nvPr/>
        </p:nvPicPr>
        <p:blipFill>
          <a:blip r:embed="rId3"/>
          <a:srcRect/>
          <a:stretch>
            <a:fillRect/>
          </a:stretch>
        </p:blipFill>
        <p:spPr bwMode="auto">
          <a:xfrm>
            <a:off x="1714500" y="1524000"/>
            <a:ext cx="5715000" cy="38100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Цепная аккумуляторная с двигателем внутреннего сгорания</a:t>
            </a:r>
            <a:endParaRPr lang="ru-RU" dirty="0"/>
          </a:p>
        </p:txBody>
      </p:sp>
      <p:pic>
        <p:nvPicPr>
          <p:cNvPr id="7170" name="Picture 2" descr="C:\Users\Нина\Documents\model-cepnoy-pily.jpg"/>
          <p:cNvPicPr>
            <a:picLocks noGrp="1" noChangeAspect="1" noChangeArrowheads="1"/>
          </p:cNvPicPr>
          <p:nvPr>
            <p:ph idx="1"/>
          </p:nvPr>
        </p:nvPicPr>
        <p:blipFill>
          <a:blip r:embed="rId2"/>
          <a:stretch>
            <a:fillRect/>
          </a:stretch>
        </p:blipFill>
        <p:spPr bwMode="auto">
          <a:xfrm>
            <a:off x="1219200" y="2128044"/>
            <a:ext cx="5715000" cy="381000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Аккумуляторная цепная пила</a:t>
            </a:r>
            <a:endParaRPr lang="ru-RU" dirty="0"/>
          </a:p>
        </p:txBody>
      </p:sp>
      <p:pic>
        <p:nvPicPr>
          <p:cNvPr id="8194" name="Picture 2" descr="C:\Users\Нина\Documents\imgpreview (1).jpg"/>
          <p:cNvPicPr>
            <a:picLocks noGrp="1" noChangeAspect="1" noChangeArrowheads="1"/>
          </p:cNvPicPr>
          <p:nvPr>
            <p:ph idx="1"/>
          </p:nvPr>
        </p:nvPicPr>
        <p:blipFill>
          <a:blip r:embed="rId2"/>
          <a:stretch>
            <a:fillRect/>
          </a:stretch>
        </p:blipFill>
        <p:spPr bwMode="auto">
          <a:xfrm>
            <a:off x="2857500" y="3290094"/>
            <a:ext cx="2438400" cy="148590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Циркулярная пила</a:t>
            </a:r>
            <a:endParaRPr lang="ru-RU" dirty="0"/>
          </a:p>
        </p:txBody>
      </p:sp>
      <p:pic>
        <p:nvPicPr>
          <p:cNvPr id="9218" name="Picture 2" descr="C:\Users\Нина\Documents\pila-cirkulyarnaya-ehlektricheskaya-ruchnaya-1.jpg"/>
          <p:cNvPicPr>
            <a:picLocks noGrp="1" noChangeAspect="1" noChangeArrowheads="1"/>
          </p:cNvPicPr>
          <p:nvPr>
            <p:ph idx="1"/>
          </p:nvPr>
        </p:nvPicPr>
        <p:blipFill>
          <a:blip r:embed="rId2"/>
          <a:stretch>
            <a:fillRect/>
          </a:stretch>
        </p:blipFill>
        <p:spPr bwMode="auto">
          <a:xfrm>
            <a:off x="457200" y="2074256"/>
            <a:ext cx="7239000" cy="3917576"/>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Циркулярная электрическая пила</a:t>
            </a:r>
            <a:endParaRPr lang="ru-RU" dirty="0"/>
          </a:p>
        </p:txBody>
      </p:sp>
      <p:pic>
        <p:nvPicPr>
          <p:cNvPr id="10242" name="Picture 2" descr="C:\Users\Нина\Documents\1245444.jpg"/>
          <p:cNvPicPr>
            <a:picLocks noGrp="1" noChangeAspect="1" noChangeArrowheads="1"/>
          </p:cNvPicPr>
          <p:nvPr>
            <p:ph idx="1"/>
          </p:nvPr>
        </p:nvPicPr>
        <p:blipFill>
          <a:blip r:embed="rId2"/>
          <a:stretch>
            <a:fillRect/>
          </a:stretch>
        </p:blipFill>
        <p:spPr bwMode="auto">
          <a:xfrm>
            <a:off x="457200" y="1620044"/>
            <a:ext cx="7239000" cy="4826000"/>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Электрический лобзик</a:t>
            </a:r>
            <a:endParaRPr lang="ru-RU" dirty="0"/>
          </a:p>
        </p:txBody>
      </p:sp>
      <p:pic>
        <p:nvPicPr>
          <p:cNvPr id="11266" name="Picture 2" descr="C:\Users\Нина\Documents\depositphotos_8563209-stock-photo-carpenter-with-electric-band-saw.jpg"/>
          <p:cNvPicPr>
            <a:picLocks noGrp="1" noChangeAspect="1" noChangeArrowheads="1"/>
          </p:cNvPicPr>
          <p:nvPr>
            <p:ph idx="1"/>
          </p:nvPr>
        </p:nvPicPr>
        <p:blipFill>
          <a:blip r:embed="rId2"/>
          <a:srcRect/>
          <a:stretch>
            <a:fillRect/>
          </a:stretch>
        </p:blipFill>
        <p:spPr bwMode="auto">
          <a:xfrm>
            <a:off x="500034" y="1357298"/>
            <a:ext cx="2428892" cy="2428892"/>
          </a:xfrm>
          <a:prstGeom prst="rect">
            <a:avLst/>
          </a:prstGeom>
          <a:noFill/>
        </p:spPr>
      </p:pic>
      <p:pic>
        <p:nvPicPr>
          <p:cNvPr id="11267" name="Picture 3" descr="C:\Users\Нина\Documents\lobzik_elektricheskiy_makita_4329_1.jpg"/>
          <p:cNvPicPr>
            <a:picLocks noChangeAspect="1" noChangeArrowheads="1"/>
          </p:cNvPicPr>
          <p:nvPr/>
        </p:nvPicPr>
        <p:blipFill>
          <a:blip r:embed="rId3"/>
          <a:srcRect/>
          <a:stretch>
            <a:fillRect/>
          </a:stretch>
        </p:blipFill>
        <p:spPr bwMode="auto">
          <a:xfrm>
            <a:off x="6000760" y="1571611"/>
            <a:ext cx="2571768" cy="2428893"/>
          </a:xfrm>
          <a:prstGeom prst="rect">
            <a:avLst/>
          </a:prstGeom>
          <a:noFill/>
        </p:spPr>
      </p:pic>
      <p:pic>
        <p:nvPicPr>
          <p:cNvPr id="11268" name="Picture 4" descr="C:\Users\Нина\Documents\230-257.jpg"/>
          <p:cNvPicPr>
            <a:picLocks noChangeAspect="1" noChangeArrowheads="1"/>
          </p:cNvPicPr>
          <p:nvPr/>
        </p:nvPicPr>
        <p:blipFill>
          <a:blip r:embed="rId4"/>
          <a:srcRect/>
          <a:stretch>
            <a:fillRect/>
          </a:stretch>
        </p:blipFill>
        <p:spPr bwMode="auto">
          <a:xfrm>
            <a:off x="3657600" y="2514600"/>
            <a:ext cx="1828800" cy="182880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Ножницы для ткани и плёнки</a:t>
            </a:r>
            <a:endParaRPr lang="ru-RU" dirty="0"/>
          </a:p>
        </p:txBody>
      </p:sp>
      <p:pic>
        <p:nvPicPr>
          <p:cNvPr id="12290" name="Picture 2" descr="C:\Users\Нина\Documents\depositphotos_204533962-stock-photo-close-view-scissors-electric-clipper.jpg"/>
          <p:cNvPicPr>
            <a:picLocks noGrp="1" noChangeAspect="1" noChangeArrowheads="1"/>
          </p:cNvPicPr>
          <p:nvPr>
            <p:ph idx="1"/>
          </p:nvPr>
        </p:nvPicPr>
        <p:blipFill>
          <a:blip r:embed="rId2"/>
          <a:stretch>
            <a:fillRect/>
          </a:stretch>
        </p:blipFill>
        <p:spPr bwMode="auto">
          <a:xfrm>
            <a:off x="1933575" y="2604294"/>
            <a:ext cx="4286250" cy="285750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Круглый нож для раскроя ткани</a:t>
            </a:r>
            <a:endParaRPr lang="ru-RU" dirty="0"/>
          </a:p>
        </p:txBody>
      </p:sp>
      <p:pic>
        <p:nvPicPr>
          <p:cNvPr id="13314" name="Picture 2" descr="C:\Users\Нина\Documents\image.jpg"/>
          <p:cNvPicPr>
            <a:picLocks noGrp="1" noChangeAspect="1" noChangeArrowheads="1"/>
          </p:cNvPicPr>
          <p:nvPr>
            <p:ph idx="1"/>
          </p:nvPr>
        </p:nvPicPr>
        <p:blipFill>
          <a:blip r:embed="rId2"/>
          <a:stretch>
            <a:fillRect/>
          </a:stretch>
        </p:blipFill>
        <p:spPr bwMode="auto">
          <a:xfrm>
            <a:off x="2171700" y="2704306"/>
            <a:ext cx="3810000" cy="2657475"/>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Дисковые ножи для раскроя ткани</a:t>
            </a:r>
            <a:endParaRPr lang="ru-RU" dirty="0"/>
          </a:p>
        </p:txBody>
      </p:sp>
      <p:pic>
        <p:nvPicPr>
          <p:cNvPr id="14338" name="Picture 2" descr="C:\Users\Нина\Documents\imgpreview (2).jpg"/>
          <p:cNvPicPr>
            <a:picLocks noGrp="1" noChangeAspect="1" noChangeArrowheads="1"/>
          </p:cNvPicPr>
          <p:nvPr>
            <p:ph idx="1"/>
          </p:nvPr>
        </p:nvPicPr>
        <p:blipFill>
          <a:blip r:embed="rId2"/>
          <a:srcRect/>
          <a:stretch>
            <a:fillRect/>
          </a:stretch>
        </p:blipFill>
        <p:spPr bwMode="auto">
          <a:xfrm>
            <a:off x="571472" y="2643182"/>
            <a:ext cx="3214710" cy="3000396"/>
          </a:xfrm>
          <a:prstGeom prst="rect">
            <a:avLst/>
          </a:prstGeom>
          <a:noFill/>
        </p:spPr>
      </p:pic>
      <p:pic>
        <p:nvPicPr>
          <p:cNvPr id="14339" name="Picture 3" descr="C:\Users\Нина\Documents\nozh-dlja-tkani.jpg"/>
          <p:cNvPicPr>
            <a:picLocks noChangeAspect="1" noChangeArrowheads="1"/>
          </p:cNvPicPr>
          <p:nvPr/>
        </p:nvPicPr>
        <p:blipFill>
          <a:blip r:embed="rId3"/>
          <a:srcRect/>
          <a:stretch>
            <a:fillRect/>
          </a:stretch>
        </p:blipFill>
        <p:spPr bwMode="auto">
          <a:xfrm>
            <a:off x="5715008" y="2100263"/>
            <a:ext cx="2571768" cy="2657475"/>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7624" y="404664"/>
            <a:ext cx="6662936" cy="1224136"/>
          </a:xfrm>
        </p:spPr>
        <p:txBody>
          <a:bodyPr>
            <a:normAutofit fontScale="90000"/>
          </a:bodyPr>
          <a:lstStyle/>
          <a:p>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r>
              <a:rPr lang="ru-RU" dirty="0">
                <a:solidFill>
                  <a:schemeClr val="tx1"/>
                </a:solidFill>
              </a:rPr>
              <a:t/>
            </a:r>
            <a:br>
              <a:rPr lang="ru-RU" dirty="0">
                <a:solidFill>
                  <a:schemeClr val="tx1"/>
                </a:solidFill>
              </a:rPr>
            </a:br>
            <a:endParaRPr lang="ru-RU" dirty="0">
              <a:solidFill>
                <a:schemeClr val="tx1"/>
              </a:solidFill>
            </a:endParaRPr>
          </a:p>
        </p:txBody>
      </p:sp>
      <p:sp>
        <p:nvSpPr>
          <p:cNvPr id="3" name="Объект 2"/>
          <p:cNvSpPr>
            <a:spLocks noGrp="1"/>
          </p:cNvSpPr>
          <p:nvPr>
            <p:ph idx="1"/>
          </p:nvPr>
        </p:nvSpPr>
        <p:spPr/>
        <p:txBody>
          <a:bodyPr>
            <a:normAutofit/>
          </a:bodyPr>
          <a:lstStyle/>
          <a:p>
            <a:pPr marL="0" indent="0">
              <a:buNone/>
            </a:pPr>
            <a:endParaRPr lang="ru-RU" altLang="ru-RU" sz="3600" dirty="0">
              <a:solidFill>
                <a:srgbClr val="660066"/>
              </a:solidFill>
              <a:latin typeface="Impact" pitchFamily="34" charset="0"/>
            </a:endParaRPr>
          </a:p>
          <a:p>
            <a:r>
              <a:rPr lang="ru-RU" altLang="ru-RU" sz="3600" dirty="0" smtClean="0">
                <a:solidFill>
                  <a:srgbClr val="660066"/>
                </a:solidFill>
                <a:latin typeface="Impact" pitchFamily="34" charset="0"/>
              </a:rPr>
              <a:t>Ознакомление </a:t>
            </a:r>
            <a:r>
              <a:rPr lang="ru-RU" altLang="ru-RU" sz="3600" dirty="0">
                <a:solidFill>
                  <a:srgbClr val="660066"/>
                </a:solidFill>
                <a:latin typeface="Impact" pitchFamily="34" charset="0"/>
              </a:rPr>
              <a:t>с инструментами </a:t>
            </a:r>
            <a:r>
              <a:rPr lang="ru-RU" altLang="ru-RU" sz="3600" dirty="0" smtClean="0">
                <a:solidFill>
                  <a:srgbClr val="660066"/>
                </a:solidFill>
                <a:latin typeface="Impact" pitchFamily="34" charset="0"/>
              </a:rPr>
              <a:t> </a:t>
            </a:r>
            <a:r>
              <a:rPr lang="ru-RU" altLang="ru-RU" sz="3600" dirty="0">
                <a:solidFill>
                  <a:srgbClr val="660066"/>
                </a:solidFill>
                <a:latin typeface="Impact" pitchFamily="34" charset="0"/>
              </a:rPr>
              <a:t>для ручных работ</a:t>
            </a:r>
            <a:endParaRPr lang="ru-RU" sz="3600" dirty="0"/>
          </a:p>
        </p:txBody>
      </p:sp>
      <p:sp>
        <p:nvSpPr>
          <p:cNvPr id="4" name="Прямоугольник 3"/>
          <p:cNvSpPr/>
          <p:nvPr/>
        </p:nvSpPr>
        <p:spPr>
          <a:xfrm>
            <a:off x="467544" y="548681"/>
            <a:ext cx="7056784" cy="646331"/>
          </a:xfrm>
          <a:prstGeom prst="rect">
            <a:avLst/>
          </a:prstGeom>
        </p:spPr>
        <p:txBody>
          <a:bodyPr wrap="square">
            <a:spAutoFit/>
          </a:bodyPr>
          <a:lstStyle/>
          <a:p>
            <a:pPr lvl="0" algn="ctr" fontAlgn="base">
              <a:spcBef>
                <a:spcPct val="0"/>
              </a:spcBef>
              <a:spcAft>
                <a:spcPct val="0"/>
              </a:spcAft>
            </a:pPr>
            <a:r>
              <a:rPr lang="ru-RU" sz="3600" kern="10" dirty="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alpha val="80000"/>
                    </a:srgbClr>
                  </a:outerShdw>
                </a:effectLst>
                <a:latin typeface="Impact"/>
              </a:rPr>
              <a:t>Цель урока</a:t>
            </a:r>
            <a:endParaRPr lang="ru-RU" sz="3600" kern="10" dirty="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alpha val="80000"/>
                  </a:srgbClr>
                </a:outerShdw>
              </a:effectLst>
              <a:latin typeface="Impact"/>
            </a:endParaRPr>
          </a:p>
        </p:txBody>
      </p:sp>
    </p:spTree>
    <p:extLst>
      <p:ext uri="{BB962C8B-B14F-4D97-AF65-F5344CB8AC3E}">
        <p14:creationId xmlns:p14="http://schemas.microsoft.com/office/powerpoint/2010/main" val="40178729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mtClean="0"/>
              <a:t>Дисковые ножи</a:t>
            </a:r>
            <a:endParaRPr lang="ru-RU"/>
          </a:p>
        </p:txBody>
      </p:sp>
      <p:pic>
        <p:nvPicPr>
          <p:cNvPr id="15362" name="Picture 2" descr="C:\Users\Нина\Documents\imgpreview (3).jpg"/>
          <p:cNvPicPr>
            <a:picLocks noGrp="1" noChangeAspect="1" noChangeArrowheads="1"/>
          </p:cNvPicPr>
          <p:nvPr>
            <p:ph idx="1"/>
          </p:nvPr>
        </p:nvPicPr>
        <p:blipFill>
          <a:blip r:embed="rId2"/>
          <a:srcRect/>
          <a:stretch>
            <a:fillRect/>
          </a:stretch>
        </p:blipFill>
        <p:spPr bwMode="auto">
          <a:xfrm>
            <a:off x="357158" y="2071678"/>
            <a:ext cx="2571768" cy="2610653"/>
          </a:xfrm>
          <a:prstGeom prst="rect">
            <a:avLst/>
          </a:prstGeom>
          <a:noFill/>
        </p:spPr>
      </p:pic>
      <p:pic>
        <p:nvPicPr>
          <p:cNvPr id="15363" name="Picture 3" descr="C:\Users\Нина\Documents\imgpreview (4).jpg"/>
          <p:cNvPicPr>
            <a:picLocks noChangeAspect="1" noChangeArrowheads="1"/>
          </p:cNvPicPr>
          <p:nvPr/>
        </p:nvPicPr>
        <p:blipFill>
          <a:blip r:embed="rId3"/>
          <a:srcRect/>
          <a:stretch>
            <a:fillRect/>
          </a:stretch>
        </p:blipFill>
        <p:spPr bwMode="auto">
          <a:xfrm>
            <a:off x="3214678" y="2476500"/>
            <a:ext cx="1500198" cy="1905000"/>
          </a:xfrm>
          <a:prstGeom prst="rect">
            <a:avLst/>
          </a:prstGeom>
          <a:noFill/>
        </p:spPr>
      </p:pic>
      <p:pic>
        <p:nvPicPr>
          <p:cNvPr id="15364" name="Picture 4" descr="C:\Users\Нина\Documents\imgpreview (5).jpg"/>
          <p:cNvPicPr>
            <a:picLocks noChangeAspect="1" noChangeArrowheads="1"/>
          </p:cNvPicPr>
          <p:nvPr/>
        </p:nvPicPr>
        <p:blipFill>
          <a:blip r:embed="rId4"/>
          <a:srcRect/>
          <a:stretch>
            <a:fillRect/>
          </a:stretch>
        </p:blipFill>
        <p:spPr bwMode="auto">
          <a:xfrm>
            <a:off x="5286380" y="2571750"/>
            <a:ext cx="2714644" cy="1714500"/>
          </a:xfrm>
          <a:prstGeom prst="rect">
            <a:avLst/>
          </a:prstGeom>
          <a:noFill/>
        </p:spPr>
      </p:pic>
      <p:pic>
        <p:nvPicPr>
          <p:cNvPr id="15365" name="Picture 5" descr="C:\Users\Нина\Documents\Raskroinyi-nozh.jpg"/>
          <p:cNvPicPr>
            <a:picLocks noChangeAspect="1" noChangeArrowheads="1"/>
          </p:cNvPicPr>
          <p:nvPr/>
        </p:nvPicPr>
        <p:blipFill>
          <a:blip r:embed="rId5"/>
          <a:srcRect/>
          <a:stretch>
            <a:fillRect/>
          </a:stretch>
        </p:blipFill>
        <p:spPr bwMode="auto">
          <a:xfrm>
            <a:off x="3786182" y="4643446"/>
            <a:ext cx="2019300" cy="1714512"/>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a:bodyPr>
          <a:lstStyle/>
          <a:p>
            <a:r>
              <a:rPr lang="ru-RU" dirty="0" smtClean="0"/>
              <a:t>Электрифицированные цепные , циркулярные и сабельные пилы используют для распиливания древесных материалов большой толщины. Рабочим органом цепной пилы является пильная цепь с режущими зубьями, циркулярной пилы- вращающийся   диск с зубьями.</a:t>
            </a:r>
          </a:p>
          <a:p>
            <a:r>
              <a:rPr lang="ru-RU" dirty="0" smtClean="0"/>
              <a:t>Сабельная электрическая пила – аллигатор сходна с электрической ножовкой, но физических усилий от  человека для пиления требуется меньше.</a:t>
            </a:r>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lnSpcReduction="10000"/>
          </a:bodyPr>
          <a:lstStyle/>
          <a:p>
            <a:r>
              <a:rPr lang="ru-RU" dirty="0" smtClean="0"/>
              <a:t>Для резания древесных материалов, металлов и пластмасс используют лобзики и вибрационные </a:t>
            </a:r>
            <a:r>
              <a:rPr lang="ru-RU" dirty="0" err="1" smtClean="0"/>
              <a:t>реноваторы</a:t>
            </a:r>
            <a:r>
              <a:rPr lang="ru-RU" dirty="0" smtClean="0"/>
              <a:t>. Лобзик – универсальный инструмент. Закрепляя в нём разные полотна, можно резать как древесные материалы, так и металлы.</a:t>
            </a:r>
          </a:p>
          <a:p>
            <a:r>
              <a:rPr lang="ru-RU" dirty="0" err="1" smtClean="0"/>
              <a:t>Реноватор</a:t>
            </a:r>
            <a:r>
              <a:rPr lang="ru-RU" dirty="0" smtClean="0"/>
              <a:t> – это универсальный </a:t>
            </a:r>
            <a:r>
              <a:rPr lang="ru-RU" dirty="0" err="1" smtClean="0"/>
              <a:t>электрофицированный</a:t>
            </a:r>
            <a:r>
              <a:rPr lang="ru-RU" dirty="0" smtClean="0"/>
              <a:t>  инструмент, который выполняет множество работ: режет древесину и металл, </a:t>
            </a:r>
            <a:r>
              <a:rPr lang="ru-RU" dirty="0" err="1" smtClean="0"/>
              <a:t>шлифует,затачивает</a:t>
            </a:r>
            <a:r>
              <a:rPr lang="ru-RU" dirty="0" smtClean="0"/>
              <a:t>, защищает, подпиливает и разрезает слоями.</a:t>
            </a:r>
            <a:endParaRPr lang="ru-R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Электрические ножницы для разрезания ткани, плёнки и листового металла</a:t>
            </a:r>
            <a:endParaRPr lang="ru-RU" dirty="0"/>
          </a:p>
        </p:txBody>
      </p:sp>
      <p:sp>
        <p:nvSpPr>
          <p:cNvPr id="3" name="Содержимое 2"/>
          <p:cNvSpPr>
            <a:spLocks noGrp="1"/>
          </p:cNvSpPr>
          <p:nvPr>
            <p:ph idx="1"/>
          </p:nvPr>
        </p:nvSpPr>
        <p:spPr/>
        <p:txBody>
          <a:bodyPr>
            <a:normAutofit/>
          </a:bodyPr>
          <a:lstStyle/>
          <a:p>
            <a:r>
              <a:rPr lang="ru-RU" dirty="0" smtClean="0"/>
              <a:t>Электрические ножницы для разрезания ткани могут быть оснащены двумя сходящимися лезвиями, или вращающимся диском с острой кромкой. Эти ножницы разрезают ткани разной толщины и плёночные материалы.</a:t>
            </a:r>
          </a:p>
          <a:p>
            <a:r>
              <a:rPr lang="ru-RU" dirty="0" smtClean="0"/>
              <a:t>Ножницы для разрезания  листового металла и пластмассы похожи на ножницы для разрезания ткани, но более прочные.</a:t>
            </a:r>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Ножницы</a:t>
            </a:r>
            <a:endParaRPr lang="ru-RU" dirty="0"/>
          </a:p>
        </p:txBody>
      </p:sp>
      <p:sp>
        <p:nvSpPr>
          <p:cNvPr id="3" name="Содержимое 2"/>
          <p:cNvSpPr>
            <a:spLocks noGrp="1"/>
          </p:cNvSpPr>
          <p:nvPr>
            <p:ph idx="1"/>
          </p:nvPr>
        </p:nvSpPr>
        <p:spPr/>
        <p:txBody>
          <a:bodyPr/>
          <a:lstStyle/>
          <a:p>
            <a:r>
              <a:rPr lang="ru-RU" dirty="0" smtClean="0"/>
              <a:t>Существуют три модификации ножниц по металлу: листовые, вырубные, шлицевые.</a:t>
            </a:r>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Эле5ктроножницы</a:t>
            </a:r>
            <a:endParaRPr lang="ru-RU" dirty="0"/>
          </a:p>
        </p:txBody>
      </p:sp>
      <p:sp>
        <p:nvSpPr>
          <p:cNvPr id="5" name="Содержимое 4"/>
          <p:cNvSpPr>
            <a:spLocks noGrp="1"/>
          </p:cNvSpPr>
          <p:nvPr>
            <p:ph idx="1"/>
          </p:nvPr>
        </p:nvSpPr>
        <p:spPr/>
        <p:txBody>
          <a:bodyPr/>
          <a:lstStyle/>
          <a:p>
            <a:r>
              <a:rPr lang="ru-RU" dirty="0" smtClean="0"/>
              <a:t>  </a:t>
            </a:r>
            <a:r>
              <a:rPr lang="ru-RU" dirty="0" err="1" smtClean="0"/>
              <a:t>Электроножницы</a:t>
            </a:r>
            <a:r>
              <a:rPr lang="ru-RU" dirty="0" smtClean="0"/>
              <a:t> используют для разрезания металла и пластмасс.</a:t>
            </a:r>
            <a:endParaRPr lang="ru-RU"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t>Электроножницы</a:t>
            </a:r>
            <a:endParaRPr lang="ru-RU" dirty="0"/>
          </a:p>
        </p:txBody>
      </p:sp>
      <p:pic>
        <p:nvPicPr>
          <p:cNvPr id="16386" name="Picture 2" descr="C:\Users\Нина\Documents\imgpreview (6).jpg"/>
          <p:cNvPicPr>
            <a:picLocks noGrp="1" noChangeAspect="1" noChangeArrowheads="1"/>
          </p:cNvPicPr>
          <p:nvPr>
            <p:ph idx="1"/>
          </p:nvPr>
        </p:nvPicPr>
        <p:blipFill>
          <a:blip r:embed="rId2"/>
          <a:srcRect/>
          <a:stretch>
            <a:fillRect/>
          </a:stretch>
        </p:blipFill>
        <p:spPr bwMode="auto">
          <a:xfrm>
            <a:off x="5357818" y="2285992"/>
            <a:ext cx="2428892" cy="2428892"/>
          </a:xfrm>
          <a:prstGeom prst="rect">
            <a:avLst/>
          </a:prstGeom>
          <a:noFill/>
        </p:spPr>
      </p:pic>
      <p:pic>
        <p:nvPicPr>
          <p:cNvPr id="16387" name="Picture 3" descr="C:\Users\Нина\Documents\2c88f7fbe5d35cfd5f99c371f0d59669-100.jpg"/>
          <p:cNvPicPr>
            <a:picLocks noChangeAspect="1" noChangeArrowheads="1"/>
          </p:cNvPicPr>
          <p:nvPr/>
        </p:nvPicPr>
        <p:blipFill>
          <a:blip r:embed="rId3"/>
          <a:srcRect/>
          <a:stretch>
            <a:fillRect/>
          </a:stretch>
        </p:blipFill>
        <p:spPr bwMode="auto">
          <a:xfrm>
            <a:off x="857224" y="2143116"/>
            <a:ext cx="3143272" cy="2428891"/>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Электрические инструменты для строгания  древесных материалов</a:t>
            </a:r>
            <a:endParaRPr lang="ru-RU" dirty="0"/>
          </a:p>
        </p:txBody>
      </p:sp>
      <p:pic>
        <p:nvPicPr>
          <p:cNvPr id="1026" name="Picture 2" descr="C:\Users\Нина\Documents\15516_3.1486580486.jpg"/>
          <p:cNvPicPr>
            <a:picLocks noGrp="1" noChangeAspect="1" noChangeArrowheads="1"/>
          </p:cNvPicPr>
          <p:nvPr>
            <p:ph idx="1"/>
          </p:nvPr>
        </p:nvPicPr>
        <p:blipFill>
          <a:blip r:embed="rId2"/>
          <a:srcRect/>
          <a:stretch>
            <a:fillRect/>
          </a:stretch>
        </p:blipFill>
        <p:spPr bwMode="auto">
          <a:xfrm>
            <a:off x="571472" y="1928802"/>
            <a:ext cx="3643338" cy="3615545"/>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mtClean="0"/>
              <a:t>Рубанок</a:t>
            </a:r>
            <a:endParaRPr lang="ru-RU"/>
          </a:p>
        </p:txBody>
      </p:sp>
      <p:sp>
        <p:nvSpPr>
          <p:cNvPr id="3" name="Содержимое 2"/>
          <p:cNvSpPr>
            <a:spLocks noGrp="1"/>
          </p:cNvSpPr>
          <p:nvPr>
            <p:ph idx="1"/>
          </p:nvPr>
        </p:nvSpPr>
        <p:spPr/>
        <p:txBody>
          <a:bodyPr/>
          <a:lstStyle/>
          <a:p>
            <a:r>
              <a:rPr lang="ru-RU" dirty="0" smtClean="0"/>
              <a:t>Они могут быть переносные и стационарные. Стационарный рубанок устанавливается на столе. У него обычно шире полоса обработки материала.</a:t>
            </a:r>
            <a:endParaRPr lang="ru-RU"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dirty="0" smtClean="0"/>
              <a:t>Электрические инструменты для сверления и </a:t>
            </a:r>
            <a:r>
              <a:rPr lang="ru-RU" sz="2400" dirty="0" err="1" smtClean="0"/>
              <a:t>долбения</a:t>
            </a:r>
            <a:r>
              <a:rPr lang="ru-RU" sz="2400" dirty="0" smtClean="0"/>
              <a:t> материалов из древесины, металлов, пластмасс</a:t>
            </a:r>
            <a:endParaRPr lang="ru-RU" sz="2400" dirty="0"/>
          </a:p>
        </p:txBody>
      </p:sp>
      <p:sp>
        <p:nvSpPr>
          <p:cNvPr id="3" name="Содержимое 2"/>
          <p:cNvSpPr>
            <a:spLocks noGrp="1"/>
          </p:cNvSpPr>
          <p:nvPr>
            <p:ph idx="1"/>
          </p:nvPr>
        </p:nvSpPr>
        <p:spPr/>
        <p:txBody>
          <a:bodyPr/>
          <a:lstStyle/>
          <a:p>
            <a:r>
              <a:rPr lang="ru-RU" dirty="0" smtClean="0"/>
              <a:t>Для их сверления используют ручные дрели с приводом от сети или аккумулятора.</a:t>
            </a:r>
          </a:p>
          <a:p>
            <a:r>
              <a:rPr lang="ru-RU" dirty="0" smtClean="0"/>
              <a:t>Для </a:t>
            </a:r>
            <a:r>
              <a:rPr lang="ru-RU" dirty="0" err="1" smtClean="0"/>
              <a:t>долбения</a:t>
            </a:r>
            <a:r>
              <a:rPr lang="ru-RU" dirty="0" smtClean="0"/>
              <a:t> древесных материалов  и металлов  используют электрическую стамеску и электрическое зубило.</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Электрические инструменты для пиления древесины, металлов и пластмасс</a:t>
            </a:r>
            <a:endParaRPr lang="ru-RU" dirty="0"/>
          </a:p>
        </p:txBody>
      </p:sp>
      <p:sp>
        <p:nvSpPr>
          <p:cNvPr id="3" name="Содержимое 2"/>
          <p:cNvSpPr>
            <a:spLocks noGrp="1"/>
          </p:cNvSpPr>
          <p:nvPr>
            <p:ph idx="1"/>
          </p:nvPr>
        </p:nvSpPr>
        <p:spPr/>
        <p:txBody>
          <a:bodyPr/>
          <a:lstStyle/>
          <a:p>
            <a:r>
              <a:rPr lang="ru-RU" dirty="0" smtClean="0"/>
              <a:t>Для пиления древесины, металлов и пластмасс используют электрифицированные ножовки по древесине и металлу, которые питаются от сети или аккумулятора.</a:t>
            </a:r>
            <a:endParaRPr lang="ru-RU" dirty="0"/>
          </a:p>
        </p:txBody>
      </p:sp>
      <p:pic>
        <p:nvPicPr>
          <p:cNvPr id="1026" name="Picture 2" descr="C:\Users\Нина\Documents\717900.png"/>
          <p:cNvPicPr>
            <a:picLocks noChangeAspect="1" noChangeArrowheads="1"/>
          </p:cNvPicPr>
          <p:nvPr/>
        </p:nvPicPr>
        <p:blipFill>
          <a:blip r:embed="rId2"/>
          <a:srcRect/>
          <a:stretch>
            <a:fillRect/>
          </a:stretch>
        </p:blipFill>
        <p:spPr bwMode="auto">
          <a:xfrm>
            <a:off x="2857488" y="4786322"/>
            <a:ext cx="3857652" cy="1643074"/>
          </a:xfrm>
          <a:prstGeom prst="rect">
            <a:avLst/>
          </a:prstGeom>
          <a:noFill/>
        </p:spPr>
      </p:pic>
      <p:pic>
        <p:nvPicPr>
          <p:cNvPr id="5" name="Picture 2" descr="C:\Users\Нина\Documents\717900.png"/>
          <p:cNvPicPr>
            <a:picLocks noChangeAspect="1" noChangeArrowheads="1"/>
          </p:cNvPicPr>
          <p:nvPr/>
        </p:nvPicPr>
        <p:blipFill>
          <a:blip r:embed="rId2"/>
          <a:srcRect/>
          <a:stretch>
            <a:fillRect/>
          </a:stretch>
        </p:blipFill>
        <p:spPr bwMode="auto">
          <a:xfrm>
            <a:off x="3009888" y="4938722"/>
            <a:ext cx="3857652" cy="1643074"/>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Электрическая стамеска</a:t>
            </a:r>
            <a:endParaRPr lang="ru-RU" dirty="0"/>
          </a:p>
        </p:txBody>
      </p:sp>
      <p:pic>
        <p:nvPicPr>
          <p:cNvPr id="2050" name="Picture 2" descr="C:\Users\Нина\Documents\elektro-stameska-prokson-28-644.jpg"/>
          <p:cNvPicPr>
            <a:picLocks noGrp="1" noChangeAspect="1" noChangeArrowheads="1"/>
          </p:cNvPicPr>
          <p:nvPr>
            <p:ph idx="1"/>
          </p:nvPr>
        </p:nvPicPr>
        <p:blipFill>
          <a:blip r:embed="rId2"/>
          <a:stretch>
            <a:fillRect/>
          </a:stretch>
        </p:blipFill>
        <p:spPr bwMode="auto">
          <a:xfrm>
            <a:off x="457200" y="2219674"/>
            <a:ext cx="7239000" cy="3626739"/>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Рубанок и дрель </a:t>
            </a:r>
            <a:r>
              <a:rPr lang="ru-RU" dirty="0" err="1" smtClean="0"/>
              <a:t>шуруповёрт</a:t>
            </a:r>
            <a:endParaRPr lang="ru-RU" dirty="0"/>
          </a:p>
        </p:txBody>
      </p:sp>
      <p:pic>
        <p:nvPicPr>
          <p:cNvPr id="4098" name="Picture 2" descr="C:\Users\Нина\Documents\imgpreview (7).jpg"/>
          <p:cNvPicPr>
            <a:picLocks noGrp="1" noChangeAspect="1" noChangeArrowheads="1"/>
          </p:cNvPicPr>
          <p:nvPr>
            <p:ph idx="1"/>
          </p:nvPr>
        </p:nvPicPr>
        <p:blipFill>
          <a:blip r:embed="rId2"/>
          <a:srcRect/>
          <a:stretch>
            <a:fillRect/>
          </a:stretch>
        </p:blipFill>
        <p:spPr bwMode="auto">
          <a:xfrm>
            <a:off x="428596" y="2000240"/>
            <a:ext cx="2857520" cy="2815441"/>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mtClean="0"/>
              <a:t>Стамеска</a:t>
            </a:r>
            <a:endParaRPr lang="ru-RU"/>
          </a:p>
        </p:txBody>
      </p:sp>
      <p:pic>
        <p:nvPicPr>
          <p:cNvPr id="3074" name="Picture 2" descr="C:\Users\Нина\Documents\0e40ecc4ef7556cc3dab37e93cc72a16.jpeg"/>
          <p:cNvPicPr>
            <a:picLocks noGrp="1" noChangeAspect="1" noChangeArrowheads="1"/>
          </p:cNvPicPr>
          <p:nvPr>
            <p:ph idx="1"/>
          </p:nvPr>
        </p:nvPicPr>
        <p:blipFill>
          <a:blip r:embed="rId2"/>
          <a:srcRect/>
          <a:stretch>
            <a:fillRect/>
          </a:stretch>
        </p:blipFill>
        <p:spPr bwMode="auto">
          <a:xfrm>
            <a:off x="571472" y="2285992"/>
            <a:ext cx="1928826" cy="1695450"/>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Рубанок</a:t>
            </a:r>
            <a:endParaRPr lang="ru-RU" dirty="0"/>
          </a:p>
        </p:txBody>
      </p:sp>
      <p:pic>
        <p:nvPicPr>
          <p:cNvPr id="5122" name="Picture 2" descr="C:\Users\Нина\Documents\depositphotos_97868724-stock-photo-flat-hand-shaving-vintage-planes.jpg"/>
          <p:cNvPicPr>
            <a:picLocks noGrp="1" noChangeAspect="1" noChangeArrowheads="1"/>
          </p:cNvPicPr>
          <p:nvPr>
            <p:ph idx="1"/>
          </p:nvPr>
        </p:nvPicPr>
        <p:blipFill>
          <a:blip r:embed="rId2"/>
          <a:srcRect/>
          <a:stretch>
            <a:fillRect/>
          </a:stretch>
        </p:blipFill>
        <p:spPr bwMode="auto">
          <a:xfrm>
            <a:off x="928662" y="2214554"/>
            <a:ext cx="2428892" cy="2857500"/>
          </a:xfrm>
          <a:prstGeom prst="rect">
            <a:avLst/>
          </a:prstGeom>
          <a:noFill/>
        </p:spPr>
      </p:pic>
      <p:pic>
        <p:nvPicPr>
          <p:cNvPr id="5123" name="Picture 3" descr="C:\Users\Нина\Documents\1.jpg"/>
          <p:cNvPicPr>
            <a:picLocks noChangeAspect="1" noChangeArrowheads="1"/>
          </p:cNvPicPr>
          <p:nvPr/>
        </p:nvPicPr>
        <p:blipFill>
          <a:blip r:embed="rId3"/>
          <a:srcRect/>
          <a:stretch>
            <a:fillRect/>
          </a:stretch>
        </p:blipFill>
        <p:spPr bwMode="auto">
          <a:xfrm>
            <a:off x="4143372" y="1571612"/>
            <a:ext cx="3762388" cy="3714776"/>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Дрель</a:t>
            </a:r>
            <a:endParaRPr lang="ru-RU" dirty="0"/>
          </a:p>
        </p:txBody>
      </p:sp>
      <p:pic>
        <p:nvPicPr>
          <p:cNvPr id="6146" name="Picture 2" descr="C:\Users\Нина\Documents\imgpreview (8).jpg"/>
          <p:cNvPicPr>
            <a:picLocks noGrp="1" noChangeAspect="1" noChangeArrowheads="1"/>
          </p:cNvPicPr>
          <p:nvPr>
            <p:ph idx="1"/>
          </p:nvPr>
        </p:nvPicPr>
        <p:blipFill>
          <a:blip r:embed="rId2"/>
          <a:srcRect/>
          <a:stretch>
            <a:fillRect/>
          </a:stretch>
        </p:blipFill>
        <p:spPr bwMode="auto">
          <a:xfrm>
            <a:off x="642910" y="1643050"/>
            <a:ext cx="3214711" cy="3286931"/>
          </a:xfrm>
          <a:prstGeom prst="rect">
            <a:avLst/>
          </a:prstGeom>
          <a:noFill/>
        </p:spPr>
      </p:pic>
      <p:pic>
        <p:nvPicPr>
          <p:cNvPr id="6147" name="Picture 3" descr="C:\Users\Нина\Documents\182.jpg"/>
          <p:cNvPicPr>
            <a:picLocks noChangeAspect="1" noChangeArrowheads="1"/>
          </p:cNvPicPr>
          <p:nvPr/>
        </p:nvPicPr>
        <p:blipFill>
          <a:blip r:embed="rId3"/>
          <a:srcRect/>
          <a:stretch>
            <a:fillRect/>
          </a:stretch>
        </p:blipFill>
        <p:spPr bwMode="auto">
          <a:xfrm>
            <a:off x="4714876" y="2071688"/>
            <a:ext cx="3786214" cy="2714625"/>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Дрель </a:t>
            </a:r>
            <a:r>
              <a:rPr lang="ru-RU" dirty="0" err="1" smtClean="0"/>
              <a:t>шуруповёрт</a:t>
            </a:r>
            <a:endParaRPr lang="ru-RU" dirty="0"/>
          </a:p>
        </p:txBody>
      </p:sp>
      <p:pic>
        <p:nvPicPr>
          <p:cNvPr id="7170" name="Picture 2" descr="C:\Users\Нина\Documents\drill_acc_1.jpg"/>
          <p:cNvPicPr>
            <a:picLocks noGrp="1" noChangeAspect="1" noChangeArrowheads="1"/>
          </p:cNvPicPr>
          <p:nvPr>
            <p:ph idx="1"/>
          </p:nvPr>
        </p:nvPicPr>
        <p:blipFill>
          <a:blip r:embed="rId2"/>
          <a:srcRect/>
          <a:stretch>
            <a:fillRect/>
          </a:stretch>
        </p:blipFill>
        <p:spPr bwMode="auto">
          <a:xfrm>
            <a:off x="428596" y="2577306"/>
            <a:ext cx="2786083" cy="2571750"/>
          </a:xfrm>
          <a:prstGeom prst="rect">
            <a:avLst/>
          </a:prstGeom>
          <a:noFill/>
        </p:spPr>
      </p:pic>
      <p:pic>
        <p:nvPicPr>
          <p:cNvPr id="7171" name="Picture 3" descr="C:\Users\Нина\Documents\1234040.jpg"/>
          <p:cNvPicPr>
            <a:picLocks noChangeAspect="1" noChangeArrowheads="1"/>
          </p:cNvPicPr>
          <p:nvPr/>
        </p:nvPicPr>
        <p:blipFill>
          <a:blip r:embed="rId3"/>
          <a:srcRect/>
          <a:stretch>
            <a:fillRect/>
          </a:stretch>
        </p:blipFill>
        <p:spPr bwMode="auto">
          <a:xfrm>
            <a:off x="4786314" y="2071678"/>
            <a:ext cx="3019424" cy="3071834"/>
          </a:xfrm>
          <a:prstGeom prst="rect">
            <a:avLst/>
          </a:prstGeo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dirty="0" smtClean="0"/>
              <a:t>Электрические инструменты для обработки древесины, металла, пластика и строительных материалов</a:t>
            </a:r>
            <a:endParaRPr lang="ru-RU" sz="2800" dirty="0"/>
          </a:p>
        </p:txBody>
      </p:sp>
      <p:sp>
        <p:nvSpPr>
          <p:cNvPr id="3" name="Содержимое 2"/>
          <p:cNvSpPr>
            <a:spLocks noGrp="1"/>
          </p:cNvSpPr>
          <p:nvPr>
            <p:ph idx="1"/>
          </p:nvPr>
        </p:nvSpPr>
        <p:spPr/>
        <p:txBody>
          <a:bodyPr>
            <a:normAutofit fontScale="92500" lnSpcReduction="10000"/>
          </a:bodyPr>
          <a:lstStyle/>
          <a:p>
            <a:r>
              <a:rPr lang="ru-RU" dirty="0" smtClean="0"/>
              <a:t>При пробивании отверстий в строительных материалах используют перфораторы. Дрель –перфоратор для выполнения отверстий в камне и бетоне. В этом инструменте сверло не только вращается, но и движется вперёд-назад.</a:t>
            </a:r>
          </a:p>
          <a:p>
            <a:r>
              <a:rPr lang="ru-RU" dirty="0" smtClean="0"/>
              <a:t>Для облегчения работ по долблению камня и бетона используют специальные перфораторы, работающие как отбойные молотки. Перфораторы работают не только от источников электрической энергии, но и от источников сжатого воздуха, в частности от компрессоров.</a:t>
            </a:r>
            <a:endParaRPr lang="ru-RU"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dirty="0" smtClean="0"/>
              <a:t>Для шлифования изделий из древесных материалов , металлов и природного камня используют шлифовальные машинки разных </a:t>
            </a:r>
            <a:r>
              <a:rPr lang="ru-RU" dirty="0" err="1" smtClean="0"/>
              <a:t>консрукций</a:t>
            </a:r>
            <a:r>
              <a:rPr lang="ru-RU" dirty="0" smtClean="0"/>
              <a:t> и принципов действия.</a:t>
            </a:r>
            <a:endParaRPr lang="ru-RU"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Шлифовальные машинки</a:t>
            </a:r>
            <a:endParaRPr lang="ru-RU" dirty="0"/>
          </a:p>
        </p:txBody>
      </p:sp>
      <p:pic>
        <p:nvPicPr>
          <p:cNvPr id="8195" name="Picture 3" descr="C:\Users\Нина\Documents\Pnevmoshlifmashina-uglovaya-S125J125-_PSHM_125U_.jpg"/>
          <p:cNvPicPr>
            <a:picLocks noGrp="1" noChangeAspect="1" noChangeArrowheads="1"/>
          </p:cNvPicPr>
          <p:nvPr>
            <p:ph idx="1"/>
          </p:nvPr>
        </p:nvPicPr>
        <p:blipFill>
          <a:blip r:embed="rId2"/>
          <a:srcRect/>
          <a:stretch>
            <a:fillRect/>
          </a:stretch>
        </p:blipFill>
        <p:spPr bwMode="auto">
          <a:xfrm>
            <a:off x="3714750" y="1428737"/>
            <a:ext cx="1714500" cy="1571636"/>
          </a:xfrm>
          <a:prstGeom prst="rect">
            <a:avLst/>
          </a:prstGeom>
          <a:noFill/>
        </p:spPr>
      </p:pic>
      <p:pic>
        <p:nvPicPr>
          <p:cNvPr id="8194" name="Picture 2" descr="C:\Users\Нина\Documents\8aa8a82dab91c1a57321d06a73e5d23b.jpg"/>
          <p:cNvPicPr>
            <a:picLocks noChangeAspect="1" noChangeArrowheads="1"/>
          </p:cNvPicPr>
          <p:nvPr/>
        </p:nvPicPr>
        <p:blipFill>
          <a:blip r:embed="rId3"/>
          <a:srcRect/>
          <a:stretch>
            <a:fillRect/>
          </a:stretch>
        </p:blipFill>
        <p:spPr bwMode="auto">
          <a:xfrm>
            <a:off x="1142976" y="1571612"/>
            <a:ext cx="1500198" cy="1714512"/>
          </a:xfrm>
          <a:prstGeom prst="rect">
            <a:avLst/>
          </a:prstGeom>
          <a:noFill/>
        </p:spPr>
      </p:pic>
      <p:pic>
        <p:nvPicPr>
          <p:cNvPr id="8196" name="Picture 4" descr="C:\Users\Нина\Documents\schlifmach_5300405.jpg"/>
          <p:cNvPicPr>
            <a:picLocks noChangeAspect="1" noChangeArrowheads="1"/>
          </p:cNvPicPr>
          <p:nvPr/>
        </p:nvPicPr>
        <p:blipFill>
          <a:blip r:embed="rId4"/>
          <a:srcRect/>
          <a:stretch>
            <a:fillRect/>
          </a:stretch>
        </p:blipFill>
        <p:spPr bwMode="auto">
          <a:xfrm>
            <a:off x="5357818" y="3500438"/>
            <a:ext cx="3071834" cy="2262186"/>
          </a:xfrm>
          <a:prstGeom prst="rect">
            <a:avLst/>
          </a:prstGeom>
          <a:noFill/>
        </p:spPr>
      </p:pic>
      <p:pic>
        <p:nvPicPr>
          <p:cNvPr id="8197" name="Picture 5" descr="C:\Users\Нина\Documents\imgpreview (9).jpg"/>
          <p:cNvPicPr>
            <a:picLocks noChangeAspect="1" noChangeArrowheads="1"/>
          </p:cNvPicPr>
          <p:nvPr/>
        </p:nvPicPr>
        <p:blipFill>
          <a:blip r:embed="rId5"/>
          <a:srcRect/>
          <a:stretch>
            <a:fillRect/>
          </a:stretch>
        </p:blipFill>
        <p:spPr bwMode="auto">
          <a:xfrm>
            <a:off x="1071538" y="3929066"/>
            <a:ext cx="2071702" cy="2071702"/>
          </a:xfrm>
          <a:prstGeom prst="rect">
            <a:avLst/>
          </a:prstGeom>
          <a:noFill/>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800" dirty="0" smtClean="0"/>
              <a:t>Электрические и пневматические инструменты для окрашивания и лакирования различных поверхностей</a:t>
            </a:r>
            <a:endParaRPr lang="ru-RU" sz="2800" dirty="0"/>
          </a:p>
        </p:txBody>
      </p:sp>
      <p:sp>
        <p:nvSpPr>
          <p:cNvPr id="3" name="Содержимое 2"/>
          <p:cNvSpPr>
            <a:spLocks noGrp="1"/>
          </p:cNvSpPr>
          <p:nvPr>
            <p:ph idx="1"/>
          </p:nvPr>
        </p:nvSpPr>
        <p:spPr/>
        <p:txBody>
          <a:bodyPr/>
          <a:lstStyle/>
          <a:p>
            <a:r>
              <a:rPr lang="ru-RU" dirty="0" smtClean="0"/>
              <a:t>Технологические операции окрашивания и лакирования могут выполняться электрифицированными или пневматическими инструментами. Они называются пульверизаторами.</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Современные средства ручного труда</a:t>
            </a:r>
            <a:endParaRPr lang="ru-RU" dirty="0"/>
          </a:p>
        </p:txBody>
      </p:sp>
      <p:sp>
        <p:nvSpPr>
          <p:cNvPr id="3" name="Содержимое 2"/>
          <p:cNvSpPr>
            <a:spLocks noGrp="1"/>
          </p:cNvSpPr>
          <p:nvPr>
            <p:ph idx="1"/>
          </p:nvPr>
        </p:nvSpPr>
        <p:spPr/>
        <p:txBody>
          <a:bodyPr>
            <a:normAutofit/>
          </a:bodyPr>
          <a:lstStyle/>
          <a:p>
            <a:pPr>
              <a:buNone/>
            </a:pPr>
            <a:r>
              <a:rPr lang="ru-RU" dirty="0" smtClean="0"/>
              <a:t>      Чтобы узнать, что изменилось в устройстве орудий труда, например столяров и слесарей, обратимся к истории развития орудий труда.</a:t>
            </a:r>
          </a:p>
          <a:p>
            <a:pPr>
              <a:buNone/>
            </a:pPr>
            <a:r>
              <a:rPr lang="ru-RU" dirty="0" smtClean="0"/>
              <a:t>       Обработка материалов ручными инструментами достаточно трудоёмка и непроизводительная. Гораздо эффективнее выполнять эти работы с помощью электрифицированного или моторного ручного инструмента.</a:t>
            </a:r>
            <a:endParaRPr lang="ru-RU"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Пульверизаторы</a:t>
            </a:r>
            <a:endParaRPr lang="ru-RU" dirty="0"/>
          </a:p>
        </p:txBody>
      </p:sp>
      <p:pic>
        <p:nvPicPr>
          <p:cNvPr id="9218" name="Picture 2" descr="C:\Users\Нина\Documents\imgpreview (10).jpg"/>
          <p:cNvPicPr>
            <a:picLocks noGrp="1" noChangeAspect="1" noChangeArrowheads="1"/>
          </p:cNvPicPr>
          <p:nvPr>
            <p:ph idx="1"/>
          </p:nvPr>
        </p:nvPicPr>
        <p:blipFill>
          <a:blip r:embed="rId2"/>
          <a:srcRect/>
          <a:stretch>
            <a:fillRect/>
          </a:stretch>
        </p:blipFill>
        <p:spPr bwMode="auto">
          <a:xfrm>
            <a:off x="428596" y="2071678"/>
            <a:ext cx="1857388" cy="2905132"/>
          </a:xfrm>
          <a:prstGeom prst="rect">
            <a:avLst/>
          </a:prstGeom>
          <a:noFill/>
        </p:spPr>
      </p:pic>
      <p:pic>
        <p:nvPicPr>
          <p:cNvPr id="9219" name="Picture 3" descr="C:\Users\Нина\Documents\imgpreview (11).jpg"/>
          <p:cNvPicPr>
            <a:picLocks noChangeAspect="1" noChangeArrowheads="1"/>
          </p:cNvPicPr>
          <p:nvPr/>
        </p:nvPicPr>
        <p:blipFill>
          <a:blip r:embed="rId3"/>
          <a:srcRect/>
          <a:stretch>
            <a:fillRect/>
          </a:stretch>
        </p:blipFill>
        <p:spPr bwMode="auto">
          <a:xfrm>
            <a:off x="2571736" y="1714488"/>
            <a:ext cx="2214577" cy="2495562"/>
          </a:xfrm>
          <a:prstGeom prst="rect">
            <a:avLst/>
          </a:prstGeom>
          <a:noFill/>
        </p:spPr>
      </p:pic>
      <p:pic>
        <p:nvPicPr>
          <p:cNvPr id="9220" name="Picture 4" descr="C:\Users\Нина\Documents\pnev_pul.jpg"/>
          <p:cNvPicPr>
            <a:picLocks noChangeAspect="1" noChangeArrowheads="1"/>
          </p:cNvPicPr>
          <p:nvPr/>
        </p:nvPicPr>
        <p:blipFill>
          <a:blip r:embed="rId4"/>
          <a:srcRect/>
          <a:stretch>
            <a:fillRect/>
          </a:stretch>
        </p:blipFill>
        <p:spPr bwMode="auto">
          <a:xfrm>
            <a:off x="5357818" y="2428867"/>
            <a:ext cx="3000370" cy="3333757"/>
          </a:xfrm>
          <a:prstGeom prst="rect">
            <a:avLst/>
          </a:prstGeom>
          <a:noFill/>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800" dirty="0" smtClean="0"/>
              <a:t>Электрические инструменты для разрезания, измельчения пищевых продуктов</a:t>
            </a:r>
            <a:endParaRPr lang="ru-RU" sz="2800" dirty="0"/>
          </a:p>
        </p:txBody>
      </p:sp>
      <p:sp>
        <p:nvSpPr>
          <p:cNvPr id="3" name="Содержимое 2"/>
          <p:cNvSpPr>
            <a:spLocks noGrp="1"/>
          </p:cNvSpPr>
          <p:nvPr>
            <p:ph idx="1"/>
          </p:nvPr>
        </p:nvSpPr>
        <p:spPr/>
        <p:txBody>
          <a:bodyPr/>
          <a:lstStyle/>
          <a:p>
            <a:r>
              <a:rPr lang="ru-RU" dirty="0" smtClean="0"/>
              <a:t>Для облегчения нарезания продуктов используются электрические ножи и дисковые или роторные </a:t>
            </a:r>
            <a:r>
              <a:rPr lang="ru-RU" dirty="0" err="1" smtClean="0"/>
              <a:t>ломтерезки</a:t>
            </a:r>
            <a:r>
              <a:rPr lang="ru-RU" dirty="0" smtClean="0"/>
              <a:t> с ручным и электрическим приводом.</a:t>
            </a:r>
            <a:endParaRPr lang="ru-RU"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Роторный нож и </a:t>
            </a:r>
            <a:r>
              <a:rPr lang="ru-RU" dirty="0" err="1" smtClean="0"/>
              <a:t>ломтерезка</a:t>
            </a:r>
            <a:endParaRPr lang="ru-RU" dirty="0"/>
          </a:p>
        </p:txBody>
      </p:sp>
      <p:pic>
        <p:nvPicPr>
          <p:cNvPr id="10242" name="Picture 2" descr="C:\Users\Нина\Documents\2664182.jpg"/>
          <p:cNvPicPr>
            <a:picLocks noGrp="1" noChangeAspect="1" noChangeArrowheads="1"/>
          </p:cNvPicPr>
          <p:nvPr>
            <p:ph idx="1"/>
          </p:nvPr>
        </p:nvPicPr>
        <p:blipFill>
          <a:blip r:embed="rId2"/>
          <a:srcRect/>
          <a:stretch>
            <a:fillRect/>
          </a:stretch>
        </p:blipFill>
        <p:spPr bwMode="auto">
          <a:xfrm>
            <a:off x="571472" y="1857364"/>
            <a:ext cx="1571636" cy="2705100"/>
          </a:xfrm>
          <a:prstGeom prst="rect">
            <a:avLst/>
          </a:prstGeom>
          <a:noFill/>
        </p:spPr>
      </p:pic>
      <p:pic>
        <p:nvPicPr>
          <p:cNvPr id="10243" name="Picture 3" descr="C:\Users\Нина\Documents\lomterezka.jpg"/>
          <p:cNvPicPr>
            <a:picLocks noChangeAspect="1" noChangeArrowheads="1"/>
          </p:cNvPicPr>
          <p:nvPr/>
        </p:nvPicPr>
        <p:blipFill>
          <a:blip r:embed="rId3"/>
          <a:srcRect/>
          <a:stretch>
            <a:fillRect/>
          </a:stretch>
        </p:blipFill>
        <p:spPr bwMode="auto">
          <a:xfrm>
            <a:off x="2857488" y="1428736"/>
            <a:ext cx="4929222" cy="4743461"/>
          </a:xfrm>
          <a:prstGeom prst="rect">
            <a:avLst/>
          </a:prstGeom>
          <a:noFill/>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Мясорубка роторная</a:t>
            </a:r>
            <a:endParaRPr lang="ru-RU" dirty="0"/>
          </a:p>
        </p:txBody>
      </p:sp>
      <p:pic>
        <p:nvPicPr>
          <p:cNvPr id="11266" name="Picture 2" descr="C:\Users\Нина\Documents\imgpreview (12).jpg"/>
          <p:cNvPicPr>
            <a:picLocks noGrp="1" noChangeAspect="1" noChangeArrowheads="1"/>
          </p:cNvPicPr>
          <p:nvPr>
            <p:ph idx="1"/>
          </p:nvPr>
        </p:nvPicPr>
        <p:blipFill>
          <a:blip r:embed="rId2"/>
          <a:srcRect/>
          <a:stretch>
            <a:fillRect/>
          </a:stretch>
        </p:blipFill>
        <p:spPr bwMode="auto">
          <a:xfrm>
            <a:off x="500034" y="1643050"/>
            <a:ext cx="3143272" cy="3301224"/>
          </a:xfrm>
          <a:prstGeom prst="rect">
            <a:avLst/>
          </a:prstGeom>
          <a:noFill/>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Дробилки</a:t>
            </a:r>
            <a:endParaRPr lang="ru-RU" dirty="0"/>
          </a:p>
        </p:txBody>
      </p:sp>
      <p:pic>
        <p:nvPicPr>
          <p:cNvPr id="12290" name="Picture 2" descr="C:\Users\Нина\Documents\imgpreview (13).jpg"/>
          <p:cNvPicPr>
            <a:picLocks noGrp="1" noChangeAspect="1" noChangeArrowheads="1"/>
          </p:cNvPicPr>
          <p:nvPr>
            <p:ph idx="1"/>
          </p:nvPr>
        </p:nvPicPr>
        <p:blipFill>
          <a:blip r:embed="rId2"/>
          <a:srcRect/>
          <a:stretch>
            <a:fillRect/>
          </a:stretch>
        </p:blipFill>
        <p:spPr bwMode="auto">
          <a:xfrm>
            <a:off x="500034" y="1643050"/>
            <a:ext cx="3000428" cy="3724282"/>
          </a:xfrm>
          <a:prstGeom prst="rect">
            <a:avLst/>
          </a:prstGeom>
          <a:noFill/>
        </p:spPr>
      </p:pic>
      <p:pic>
        <p:nvPicPr>
          <p:cNvPr id="12291" name="Picture 3" descr="C:\Users\Нина\Documents\imgpreview (14).jpg"/>
          <p:cNvPicPr>
            <a:picLocks noChangeAspect="1" noChangeArrowheads="1"/>
          </p:cNvPicPr>
          <p:nvPr/>
        </p:nvPicPr>
        <p:blipFill>
          <a:blip r:embed="rId3"/>
          <a:srcRect/>
          <a:stretch>
            <a:fillRect/>
          </a:stretch>
        </p:blipFill>
        <p:spPr bwMode="auto">
          <a:xfrm>
            <a:off x="3733800" y="2347913"/>
            <a:ext cx="1676400" cy="2162175"/>
          </a:xfrm>
          <a:prstGeom prst="rect">
            <a:avLst/>
          </a:prstGeom>
          <a:noFill/>
        </p:spPr>
      </p:pic>
      <p:pic>
        <p:nvPicPr>
          <p:cNvPr id="12292" name="Picture 4" descr="C:\Users\Нина\Documents\3225_211x211.jpg"/>
          <p:cNvPicPr>
            <a:picLocks noChangeAspect="1" noChangeArrowheads="1"/>
          </p:cNvPicPr>
          <p:nvPr/>
        </p:nvPicPr>
        <p:blipFill>
          <a:blip r:embed="rId4"/>
          <a:srcRect/>
          <a:stretch>
            <a:fillRect/>
          </a:stretch>
        </p:blipFill>
        <p:spPr bwMode="auto">
          <a:xfrm>
            <a:off x="5857884" y="2424113"/>
            <a:ext cx="2643206" cy="2009775"/>
          </a:xfrm>
          <a:prstGeom prst="rect">
            <a:avLst/>
          </a:prstGeom>
          <a:noFill/>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smtClean="0"/>
              <a:t>Садовый </a:t>
            </a:r>
            <a:r>
              <a:rPr lang="ru-RU" sz="2800" dirty="0" err="1" smtClean="0"/>
              <a:t>измельчитель</a:t>
            </a:r>
            <a:r>
              <a:rPr lang="ru-RU" sz="2800" dirty="0" smtClean="0"/>
              <a:t>  листьев, травы, соломы, сучьев</a:t>
            </a:r>
            <a:endParaRPr lang="ru-RU" sz="2800" dirty="0"/>
          </a:p>
        </p:txBody>
      </p:sp>
      <p:pic>
        <p:nvPicPr>
          <p:cNvPr id="13314" name="Picture 2" descr="C:\Users\Нина\Documents\sadovye-izmelchiteli-vetok-travy-harakteristiki-preimushhestva-4.jpg"/>
          <p:cNvPicPr>
            <a:picLocks noGrp="1" noChangeAspect="1" noChangeArrowheads="1"/>
          </p:cNvPicPr>
          <p:nvPr>
            <p:ph idx="1"/>
          </p:nvPr>
        </p:nvPicPr>
        <p:blipFill>
          <a:blip r:embed="rId2"/>
          <a:srcRect/>
          <a:stretch>
            <a:fillRect/>
          </a:stretch>
        </p:blipFill>
        <p:spPr bwMode="auto">
          <a:xfrm>
            <a:off x="642910" y="1928802"/>
            <a:ext cx="2643206" cy="2543979"/>
          </a:xfrm>
          <a:prstGeom prst="rect">
            <a:avLst/>
          </a:prstGeom>
          <a:noFill/>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Дробилки</a:t>
            </a:r>
            <a:endParaRPr lang="ru-RU" dirty="0"/>
          </a:p>
        </p:txBody>
      </p:sp>
      <p:sp>
        <p:nvSpPr>
          <p:cNvPr id="3" name="Содержимое 2"/>
          <p:cNvSpPr>
            <a:spLocks noGrp="1"/>
          </p:cNvSpPr>
          <p:nvPr>
            <p:ph idx="1"/>
          </p:nvPr>
        </p:nvSpPr>
        <p:spPr/>
        <p:txBody>
          <a:bodyPr/>
          <a:lstStyle/>
          <a:p>
            <a:r>
              <a:rPr lang="ru-RU" dirty="0" smtClean="0"/>
              <a:t>Для дробления сухих продуктов вместо ступки и пестика используют электрическую дробилку или кофемолку. На производстве в фермерских хозяйствах используются производительные </a:t>
            </a:r>
            <a:r>
              <a:rPr lang="ru-RU" dirty="0" err="1" smtClean="0"/>
              <a:t>измельчители</a:t>
            </a:r>
            <a:r>
              <a:rPr lang="ru-RU" dirty="0" smtClean="0"/>
              <a:t> зерна и специальные </a:t>
            </a:r>
            <a:r>
              <a:rPr lang="ru-RU" dirty="0" err="1" smtClean="0"/>
              <a:t>измельчители</a:t>
            </a:r>
            <a:r>
              <a:rPr lang="ru-RU" dirty="0" smtClean="0"/>
              <a:t> травы, соломы , листьев и мелких сучьев. Полученная масса используется для приготовления компоста – удобрения для сада и огорода.</a:t>
            </a:r>
            <a:endParaRPr lang="ru-RU"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800" dirty="0" smtClean="0"/>
              <a:t>Электрические мясорубки, </a:t>
            </a:r>
            <a:r>
              <a:rPr lang="ru-RU" sz="2800" dirty="0" err="1" smtClean="0"/>
              <a:t>блендеры</a:t>
            </a:r>
            <a:r>
              <a:rPr lang="ru-RU" sz="2800" dirty="0" smtClean="0"/>
              <a:t>, </a:t>
            </a:r>
            <a:r>
              <a:rPr lang="ru-RU" sz="2800" dirty="0" err="1" smtClean="0"/>
              <a:t>чопперы</a:t>
            </a:r>
            <a:endParaRPr lang="ru-RU" sz="2800" dirty="0"/>
          </a:p>
        </p:txBody>
      </p:sp>
      <p:sp>
        <p:nvSpPr>
          <p:cNvPr id="3" name="Содержимое 2"/>
          <p:cNvSpPr>
            <a:spLocks noGrp="1"/>
          </p:cNvSpPr>
          <p:nvPr>
            <p:ph idx="1"/>
          </p:nvPr>
        </p:nvSpPr>
        <p:spPr/>
        <p:txBody>
          <a:bodyPr/>
          <a:lstStyle/>
          <a:p>
            <a:r>
              <a:rPr lang="ru-RU" dirty="0" smtClean="0"/>
              <a:t>Для облегчения и ускорения измельчения мяса, рыбы и др. продуктов применяют электрические мясорубки.</a:t>
            </a:r>
          </a:p>
          <a:p>
            <a:r>
              <a:rPr lang="ru-RU" dirty="0" smtClean="0"/>
              <a:t>Для превращения продуктов в кашеобразную массу используют </a:t>
            </a:r>
            <a:r>
              <a:rPr lang="ru-RU" dirty="0" err="1" smtClean="0"/>
              <a:t>блендеры</a:t>
            </a:r>
            <a:r>
              <a:rPr lang="ru-RU" dirty="0" smtClean="0"/>
              <a:t> и </a:t>
            </a:r>
            <a:r>
              <a:rPr lang="ru-RU" dirty="0" err="1" smtClean="0"/>
              <a:t>чопперы</a:t>
            </a:r>
            <a:r>
              <a:rPr lang="ru-RU" dirty="0" smtClean="0"/>
              <a:t>.</a:t>
            </a:r>
            <a:endParaRPr lang="ru-RU"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t>Блендеры</a:t>
            </a:r>
            <a:endParaRPr lang="ru-RU" dirty="0"/>
          </a:p>
        </p:txBody>
      </p:sp>
      <p:pic>
        <p:nvPicPr>
          <p:cNvPr id="14338" name="Picture 2" descr="C:\Users\Нина\Documents\imgpreview (15).jpg"/>
          <p:cNvPicPr>
            <a:picLocks noGrp="1" noChangeAspect="1" noChangeArrowheads="1"/>
          </p:cNvPicPr>
          <p:nvPr>
            <p:ph idx="1"/>
          </p:nvPr>
        </p:nvPicPr>
        <p:blipFill>
          <a:blip r:embed="rId2"/>
          <a:srcRect/>
          <a:stretch>
            <a:fillRect/>
          </a:stretch>
        </p:blipFill>
        <p:spPr bwMode="auto">
          <a:xfrm>
            <a:off x="357158" y="2285992"/>
            <a:ext cx="1714512" cy="1905000"/>
          </a:xfrm>
          <a:prstGeom prst="rect">
            <a:avLst/>
          </a:prstGeom>
          <a:noFill/>
        </p:spPr>
      </p:pic>
      <p:pic>
        <p:nvPicPr>
          <p:cNvPr id="14339" name="Picture 3" descr="C:\Users\Нина\Documents\imgpreview (16).jpg"/>
          <p:cNvPicPr>
            <a:picLocks noChangeAspect="1" noChangeArrowheads="1"/>
          </p:cNvPicPr>
          <p:nvPr/>
        </p:nvPicPr>
        <p:blipFill>
          <a:blip r:embed="rId3"/>
          <a:srcRect/>
          <a:stretch>
            <a:fillRect/>
          </a:stretch>
        </p:blipFill>
        <p:spPr bwMode="auto">
          <a:xfrm>
            <a:off x="2143108" y="1643050"/>
            <a:ext cx="2928958" cy="3143272"/>
          </a:xfrm>
          <a:prstGeom prst="rect">
            <a:avLst/>
          </a:prstGeom>
          <a:noFill/>
        </p:spPr>
      </p:pic>
      <p:pic>
        <p:nvPicPr>
          <p:cNvPr id="14340" name="Picture 4" descr="C:\Users\Нина\Documents\e62394fbef6d97b49442314ed91e73fa.jpg"/>
          <p:cNvPicPr>
            <a:picLocks noChangeAspect="1" noChangeArrowheads="1"/>
          </p:cNvPicPr>
          <p:nvPr/>
        </p:nvPicPr>
        <p:blipFill>
          <a:blip r:embed="rId4"/>
          <a:srcRect/>
          <a:stretch>
            <a:fillRect/>
          </a:stretch>
        </p:blipFill>
        <p:spPr bwMode="auto">
          <a:xfrm>
            <a:off x="5357818" y="1785926"/>
            <a:ext cx="2714644" cy="4024324"/>
          </a:xfrm>
          <a:prstGeom prst="rect">
            <a:avLst/>
          </a:prstGeom>
          <a:noFill/>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Чопер</a:t>
            </a:r>
            <a:endParaRPr lang="ru-RU" dirty="0"/>
          </a:p>
        </p:txBody>
      </p:sp>
      <p:pic>
        <p:nvPicPr>
          <p:cNvPr id="17410" name="Picture 2" descr="C:\Users\Нина\Documents\52053964.jpg"/>
          <p:cNvPicPr>
            <a:picLocks noGrp="1" noChangeAspect="1" noChangeArrowheads="1"/>
          </p:cNvPicPr>
          <p:nvPr>
            <p:ph idx="1"/>
          </p:nvPr>
        </p:nvPicPr>
        <p:blipFill>
          <a:blip r:embed="rId2"/>
          <a:srcRect/>
          <a:stretch>
            <a:fillRect/>
          </a:stretch>
        </p:blipFill>
        <p:spPr bwMode="auto">
          <a:xfrm>
            <a:off x="1219200" y="2247106"/>
            <a:ext cx="5715000" cy="3571875"/>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Современные средства ручного труда </a:t>
            </a:r>
            <a:endParaRPr lang="ru-RU" dirty="0"/>
          </a:p>
        </p:txBody>
      </p:sp>
      <p:sp>
        <p:nvSpPr>
          <p:cNvPr id="3" name="Содержимое 2"/>
          <p:cNvSpPr>
            <a:spLocks noGrp="1"/>
          </p:cNvSpPr>
          <p:nvPr>
            <p:ph idx="1"/>
          </p:nvPr>
        </p:nvSpPr>
        <p:spPr/>
        <p:txBody>
          <a:bodyPr/>
          <a:lstStyle/>
          <a:p>
            <a:r>
              <a:rPr lang="ru-RU" dirty="0" smtClean="0"/>
              <a:t>Механический инструмент пригодится нам при отсутствии источников электрической электроэнергии, производя небольшие партии товара. Использование электрифицированного или моторного ручного инструмента целесообразно использовать при производстве больших партий товара , в массовом производстве.</a:t>
            </a:r>
            <a:endParaRPr lang="ru-RU"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Профессии и производство</a:t>
            </a:r>
            <a:endParaRPr lang="ru-RU" dirty="0"/>
          </a:p>
        </p:txBody>
      </p:sp>
      <p:sp>
        <p:nvSpPr>
          <p:cNvPr id="3" name="Содержимое 2"/>
          <p:cNvSpPr>
            <a:spLocks noGrp="1"/>
          </p:cNvSpPr>
          <p:nvPr>
            <p:ph idx="1"/>
          </p:nvPr>
        </p:nvSpPr>
        <p:spPr/>
        <p:txBody>
          <a:bodyPr>
            <a:normAutofit fontScale="92500"/>
          </a:bodyPr>
          <a:lstStyle/>
          <a:p>
            <a:r>
              <a:rPr lang="ru-RU" dirty="0" smtClean="0"/>
              <a:t>На предприятиях различных видов применяются электрические инструменты. Пользоваться электрическими инструментами, рассчитанными на напряжение 220 В, разрешено работникам разных профессий  старше 18 лет. Каждый их них должен пройти инструктаж по обеспечению безопасной работы и неукоснительно соблюдать необходимые правила и приёмы работы. Электрифицированными аккумуляторными инструментами можно пользоваться  молодым </a:t>
            </a:r>
            <a:r>
              <a:rPr lang="ru-RU" dirty="0" err="1" smtClean="0"/>
              <a:t>людм</a:t>
            </a:r>
            <a:r>
              <a:rPr lang="ru-RU" dirty="0" smtClean="0"/>
              <a:t> и до 18 </a:t>
            </a:r>
            <a:r>
              <a:rPr lang="ru-RU" dirty="0" err="1" smtClean="0"/>
              <a:t>лет,соблюдая</a:t>
            </a:r>
            <a:r>
              <a:rPr lang="ru-RU" dirty="0" smtClean="0"/>
              <a:t> общие правила безопасности труда.</a:t>
            </a:r>
            <a:endParaRPr lang="ru-RU"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Вопросы для проверки:</a:t>
            </a:r>
            <a:br>
              <a:rPr lang="ru-RU" dirty="0" smtClean="0"/>
            </a:br>
            <a:endParaRPr lang="ru-RU" dirty="0"/>
          </a:p>
        </p:txBody>
      </p:sp>
      <p:sp>
        <p:nvSpPr>
          <p:cNvPr id="3" name="Содержимое 2"/>
          <p:cNvSpPr>
            <a:spLocks noGrp="1"/>
          </p:cNvSpPr>
          <p:nvPr>
            <p:ph idx="1"/>
          </p:nvPr>
        </p:nvSpPr>
        <p:spPr/>
        <p:txBody>
          <a:bodyPr>
            <a:normAutofit/>
          </a:bodyPr>
          <a:lstStyle/>
          <a:p>
            <a:r>
              <a:rPr lang="ru-RU" dirty="0" smtClean="0"/>
              <a:t>Чем электрические инструменты отличаются от механических инструментов?</a:t>
            </a:r>
          </a:p>
          <a:p>
            <a:r>
              <a:rPr lang="ru-RU" dirty="0" smtClean="0"/>
              <a:t>При выполнении каких видов обработки могут использоваться электрические инструменты? Приведите примеры.</a:t>
            </a:r>
          </a:p>
          <a:p>
            <a:r>
              <a:rPr lang="ru-RU" dirty="0" smtClean="0"/>
              <a:t>При каких условиях целесообразно или нецелесообразно использовать электрические операции? Приведите примеры.</a:t>
            </a:r>
          </a:p>
          <a:p>
            <a:endParaRPr lang="ru-RU" dirty="0" smtClean="0"/>
          </a:p>
          <a:p>
            <a:endParaRPr lang="ru-RU"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Вопросы для проверки</a:t>
            </a:r>
            <a:endParaRPr lang="ru-RU" dirty="0"/>
          </a:p>
        </p:txBody>
      </p:sp>
      <p:sp>
        <p:nvSpPr>
          <p:cNvPr id="3" name="Содержимое 2"/>
          <p:cNvSpPr>
            <a:spLocks noGrp="1"/>
          </p:cNvSpPr>
          <p:nvPr>
            <p:ph idx="1"/>
          </p:nvPr>
        </p:nvSpPr>
        <p:spPr/>
        <p:txBody>
          <a:bodyPr>
            <a:normAutofit/>
          </a:bodyPr>
          <a:lstStyle/>
          <a:p>
            <a:r>
              <a:rPr lang="ru-RU" dirty="0" smtClean="0"/>
              <a:t>Люди каких профессий могут работать с электрическими инструментами при выполнении своей работы? Приведите примеры.</a:t>
            </a:r>
          </a:p>
          <a:p>
            <a:r>
              <a:rPr lang="ru-RU" dirty="0" smtClean="0"/>
              <a:t>В чём сходны технологии обработки материалов различными электрическими инструментами?</a:t>
            </a:r>
          </a:p>
          <a:p>
            <a:r>
              <a:rPr lang="ru-RU" dirty="0" smtClean="0"/>
              <a:t>Почему для изготовления двух котлет целесообразно пользоваться </a:t>
            </a:r>
            <a:r>
              <a:rPr lang="ru-RU" dirty="0" err="1" smtClean="0"/>
              <a:t>чоппером</a:t>
            </a:r>
            <a:r>
              <a:rPr lang="ru-RU" dirty="0" smtClean="0"/>
              <a:t>, а не мясорубкой?</a:t>
            </a:r>
            <a:endParaRPr lang="ru-RU"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Литература</a:t>
            </a:r>
            <a:endParaRPr lang="ru-RU" dirty="0"/>
          </a:p>
        </p:txBody>
      </p:sp>
      <p:sp>
        <p:nvSpPr>
          <p:cNvPr id="3" name="Содержимое 2"/>
          <p:cNvSpPr>
            <a:spLocks noGrp="1"/>
          </p:cNvSpPr>
          <p:nvPr>
            <p:ph idx="1"/>
          </p:nvPr>
        </p:nvSpPr>
        <p:spPr/>
        <p:txBody>
          <a:bodyPr/>
          <a:lstStyle/>
          <a:p>
            <a:r>
              <a:rPr lang="ru-RU" dirty="0" smtClean="0"/>
              <a:t>1. Инструкции по охране труда и технике безопасности  при работе с электрическими инструментами.</a:t>
            </a:r>
          </a:p>
          <a:p>
            <a:r>
              <a:rPr lang="ru-RU" dirty="0" smtClean="0"/>
              <a:t>2.Казакевич и др. Технология М.: просвещение, 2017.</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Электрические инструменты для пиления древесины, металлов и пластмасс</a:t>
            </a:r>
            <a:endParaRPr lang="ru-RU" dirty="0"/>
          </a:p>
        </p:txBody>
      </p:sp>
      <p:sp>
        <p:nvSpPr>
          <p:cNvPr id="3" name="Содержимое 2"/>
          <p:cNvSpPr>
            <a:spLocks noGrp="1"/>
          </p:cNvSpPr>
          <p:nvPr>
            <p:ph idx="1"/>
          </p:nvPr>
        </p:nvSpPr>
        <p:spPr/>
        <p:txBody>
          <a:bodyPr/>
          <a:lstStyle/>
          <a:p>
            <a:r>
              <a:rPr lang="ru-RU" dirty="0" smtClean="0"/>
              <a:t>Для пиления древесины, металлов и пластмасс используют электрифицированные ножовки по древесине и металлу, которые питаются от сети или аккумулятора.</a:t>
            </a:r>
            <a:endParaRPr lang="ru-RU" dirty="0"/>
          </a:p>
        </p:txBody>
      </p:sp>
      <p:pic>
        <p:nvPicPr>
          <p:cNvPr id="1026" name="Picture 2" descr="C:\Users\Нина\Documents\717900.png"/>
          <p:cNvPicPr>
            <a:picLocks noChangeAspect="1" noChangeArrowheads="1"/>
          </p:cNvPicPr>
          <p:nvPr/>
        </p:nvPicPr>
        <p:blipFill>
          <a:blip r:embed="rId2"/>
          <a:srcRect/>
          <a:stretch>
            <a:fillRect/>
          </a:stretch>
        </p:blipFill>
        <p:spPr bwMode="auto">
          <a:xfrm>
            <a:off x="2857488" y="4786322"/>
            <a:ext cx="3857652" cy="1643074"/>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Электрическая пила с дисковым ножом</a:t>
            </a:r>
            <a:endParaRPr lang="ru-RU" dirty="0"/>
          </a:p>
        </p:txBody>
      </p:sp>
      <p:pic>
        <p:nvPicPr>
          <p:cNvPr id="4098" name="Picture 2" descr="C:\Users\Нина\Documents\depositphotos_84610610-stock-photo-circular-saw.jpg"/>
          <p:cNvPicPr>
            <a:picLocks noGrp="1" noChangeAspect="1" noChangeArrowheads="1"/>
          </p:cNvPicPr>
          <p:nvPr>
            <p:ph idx="1"/>
          </p:nvPr>
        </p:nvPicPr>
        <p:blipFill>
          <a:blip r:embed="rId2"/>
          <a:stretch>
            <a:fillRect/>
          </a:stretch>
        </p:blipFill>
        <p:spPr bwMode="auto">
          <a:xfrm>
            <a:off x="1933575" y="2647156"/>
            <a:ext cx="4286250" cy="2771775"/>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Электрическая пила с дисковым ножом</a:t>
            </a:r>
            <a:endParaRPr lang="ru-RU" dirty="0"/>
          </a:p>
        </p:txBody>
      </p:sp>
      <p:pic>
        <p:nvPicPr>
          <p:cNvPr id="5122" name="Picture 2" descr="C:\Users\Нина\Documents\depositphotos_84610696-stock-photo-circular-saw.jpg"/>
          <p:cNvPicPr>
            <a:picLocks noGrp="1" noChangeAspect="1" noChangeArrowheads="1"/>
          </p:cNvPicPr>
          <p:nvPr>
            <p:ph idx="1"/>
          </p:nvPr>
        </p:nvPicPr>
        <p:blipFill>
          <a:blip r:embed="rId2"/>
          <a:stretch>
            <a:fillRect/>
          </a:stretch>
        </p:blipFill>
        <p:spPr bwMode="auto">
          <a:xfrm>
            <a:off x="1933575" y="2647156"/>
            <a:ext cx="4286250" cy="2771775"/>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Электрические пилы</a:t>
            </a:r>
            <a:endParaRPr lang="ru-RU" dirty="0"/>
          </a:p>
        </p:txBody>
      </p:sp>
      <p:pic>
        <p:nvPicPr>
          <p:cNvPr id="3074" name="Picture 2" descr="C:\Users\Нина\Documents\depositphotos_5705790-stock-photo-chainsaw.jpg"/>
          <p:cNvPicPr>
            <a:picLocks noGrp="1" noChangeAspect="1" noChangeArrowheads="1"/>
          </p:cNvPicPr>
          <p:nvPr>
            <p:ph idx="1"/>
          </p:nvPr>
        </p:nvPicPr>
        <p:blipFill>
          <a:blip r:embed="rId2"/>
          <a:stretch>
            <a:fillRect/>
          </a:stretch>
        </p:blipFill>
        <p:spPr bwMode="auto">
          <a:xfrm>
            <a:off x="1933575" y="2604294"/>
            <a:ext cx="4286250" cy="2857500"/>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298</TotalTime>
  <Words>922</Words>
  <Application>Microsoft Office PowerPoint</Application>
  <PresentationFormat>Экран (4:3)</PresentationFormat>
  <Paragraphs>93</Paragraphs>
  <Slides>53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53</vt:i4>
      </vt:variant>
    </vt:vector>
  </HeadingPairs>
  <TitlesOfParts>
    <vt:vector size="54" baseType="lpstr">
      <vt:lpstr>Изящная</vt:lpstr>
      <vt:lpstr>Современные средства ручного труда</vt:lpstr>
      <vt:lpstr>      </vt:lpstr>
      <vt:lpstr>Электрические инструменты для пиления древесины, металлов и пластмасс</vt:lpstr>
      <vt:lpstr>Современные средства ручного труда</vt:lpstr>
      <vt:lpstr>Современные средства ручного труда </vt:lpstr>
      <vt:lpstr>Электрические инструменты для пиления древесины, металлов и пластмасс</vt:lpstr>
      <vt:lpstr>Электрическая пила с дисковым ножом</vt:lpstr>
      <vt:lpstr>Электрическая пила с дисковым ножом</vt:lpstr>
      <vt:lpstr>Электрические пилы</vt:lpstr>
      <vt:lpstr>Электрические пилы</vt:lpstr>
      <vt:lpstr>Презентация PowerPoint</vt:lpstr>
      <vt:lpstr>Цепная аккумуляторная с двигателем внутреннего сгорания</vt:lpstr>
      <vt:lpstr>Аккумуляторная цепная пила</vt:lpstr>
      <vt:lpstr>Циркулярная пила</vt:lpstr>
      <vt:lpstr>Циркулярная электрическая пила</vt:lpstr>
      <vt:lpstr>Электрический лобзик</vt:lpstr>
      <vt:lpstr>Ножницы для ткани и плёнки</vt:lpstr>
      <vt:lpstr>Круглый нож для раскроя ткани</vt:lpstr>
      <vt:lpstr>Дисковые ножи для раскроя ткани</vt:lpstr>
      <vt:lpstr>Дисковые ножи</vt:lpstr>
      <vt:lpstr>Презентация PowerPoint</vt:lpstr>
      <vt:lpstr>Презентация PowerPoint</vt:lpstr>
      <vt:lpstr>Электрические ножницы для разрезания ткани, плёнки и листового металла</vt:lpstr>
      <vt:lpstr>Ножницы</vt:lpstr>
      <vt:lpstr>Эле5ктроножницы</vt:lpstr>
      <vt:lpstr>Электроножницы</vt:lpstr>
      <vt:lpstr>Электрические инструменты для строгания  древесных материалов</vt:lpstr>
      <vt:lpstr>Рубанок</vt:lpstr>
      <vt:lpstr>Электрические инструменты для сверления и долбения материалов из древесины, металлов, пластмасс</vt:lpstr>
      <vt:lpstr>Электрическая стамеска</vt:lpstr>
      <vt:lpstr>Рубанок и дрель шуруповёрт</vt:lpstr>
      <vt:lpstr>Стамеска</vt:lpstr>
      <vt:lpstr>Рубанок</vt:lpstr>
      <vt:lpstr>Дрель</vt:lpstr>
      <vt:lpstr>Дрель шуруповёрт</vt:lpstr>
      <vt:lpstr>Электрические инструменты для обработки древесины, металла, пластика и строительных материалов</vt:lpstr>
      <vt:lpstr>Презентация PowerPoint</vt:lpstr>
      <vt:lpstr>Шлифовальные машинки</vt:lpstr>
      <vt:lpstr>Электрические и пневматические инструменты для окрашивания и лакирования различных поверхностей</vt:lpstr>
      <vt:lpstr>Пульверизаторы</vt:lpstr>
      <vt:lpstr>Электрические инструменты для разрезания, измельчения пищевых продуктов</vt:lpstr>
      <vt:lpstr>Роторный нож и ломтерезка</vt:lpstr>
      <vt:lpstr>Мясорубка роторная</vt:lpstr>
      <vt:lpstr>Дробилки</vt:lpstr>
      <vt:lpstr>Садовый измельчитель  листьев, травы, соломы, сучьев</vt:lpstr>
      <vt:lpstr>Дробилки</vt:lpstr>
      <vt:lpstr>Электрические мясорубки, блендеры, чопперы</vt:lpstr>
      <vt:lpstr>Блендеры</vt:lpstr>
      <vt:lpstr>Чопер</vt:lpstr>
      <vt:lpstr>Профессии и производство</vt:lpstr>
      <vt:lpstr>Вопросы для проверки: </vt:lpstr>
      <vt:lpstr>Вопросы для проверки</vt:lpstr>
      <vt:lpstr>Литература</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Современные средства труда</dc:title>
  <dc:creator>Нина Рыбакова</dc:creator>
  <cp:lastModifiedBy>днс</cp:lastModifiedBy>
  <cp:revision>86</cp:revision>
  <dcterms:created xsi:type="dcterms:W3CDTF">2018-09-23T10:45:14Z</dcterms:created>
  <dcterms:modified xsi:type="dcterms:W3CDTF">2021-09-08T11:06:20Z</dcterms:modified>
</cp:coreProperties>
</file>