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5" d="100"/>
          <a:sy n="55" d="100"/>
        </p:scale>
        <p:origin x="75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407C874F-B28A-4E6A-9B7C-805AE157DFF7}"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784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A349B17-AB2D-4E56-82B5-AA95B0A8175F}" type="datetimeFigureOut">
              <a:rPr lang="ru-RU" smtClean="0"/>
              <a:t>13.07.2023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229345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486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2988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3103254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1522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2861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1789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221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3722563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349B17-AB2D-4E56-82B5-AA95B0A8175F}" type="datetimeFigureOut">
              <a:rPr lang="ru-RU" smtClean="0"/>
              <a:t>13.07.2023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07C874F-B28A-4E6A-9B7C-805AE157DFF7}"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178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A349B17-AB2D-4E56-82B5-AA95B0A8175F}" type="datetimeFigureOut">
              <a:rPr lang="ru-RU" smtClean="0"/>
              <a:t>13.07.2023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3258922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A349B17-AB2D-4E56-82B5-AA95B0A8175F}" type="datetimeFigureOut">
              <a:rPr lang="ru-RU" smtClean="0"/>
              <a:t>13.07.2023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07C874F-B28A-4E6A-9B7C-805AE157DFF7}"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4739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A349B17-AB2D-4E56-82B5-AA95B0A8175F}" type="datetimeFigureOut">
              <a:rPr lang="ru-RU" smtClean="0"/>
              <a:t>13.07.2023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07C874F-B28A-4E6A-9B7C-805AE157DFF7}"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016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349B17-AB2D-4E56-82B5-AA95B0A8175F}" type="datetimeFigureOut">
              <a:rPr lang="ru-RU" smtClean="0"/>
              <a:t>13.07.2023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831305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A349B17-AB2D-4E56-82B5-AA95B0A8175F}" type="datetimeFigureOut">
              <a:rPr lang="ru-RU" smtClean="0"/>
              <a:t>13.07.2023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7C874F-B28A-4E6A-9B7C-805AE157DFF7}"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707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A349B17-AB2D-4E56-82B5-AA95B0A8175F}" type="datetimeFigureOut">
              <a:rPr lang="ru-RU" smtClean="0"/>
              <a:t>13.07.2023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07C874F-B28A-4E6A-9B7C-805AE157DFF7}" type="slidenum">
              <a:rPr lang="ru-RU" smtClean="0"/>
              <a:t>‹#›</a:t>
            </a:fld>
            <a:endParaRPr lang="ru-RU"/>
          </a:p>
        </p:txBody>
      </p:sp>
    </p:spTree>
    <p:extLst>
      <p:ext uri="{BB962C8B-B14F-4D97-AF65-F5344CB8AC3E}">
        <p14:creationId xmlns:p14="http://schemas.microsoft.com/office/powerpoint/2010/main" val="3518441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A349B17-AB2D-4E56-82B5-AA95B0A8175F}" type="datetimeFigureOut">
              <a:rPr lang="ru-RU" smtClean="0"/>
              <a:t>13.07.2023</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07C874F-B28A-4E6A-9B7C-805AE157DFF7}" type="slidenum">
              <a:rPr lang="ru-RU" smtClean="0"/>
              <a:t>‹#›</a:t>
            </a:fld>
            <a:endParaRPr lang="ru-RU"/>
          </a:p>
        </p:txBody>
      </p:sp>
    </p:spTree>
    <p:extLst>
      <p:ext uri="{BB962C8B-B14F-4D97-AF65-F5344CB8AC3E}">
        <p14:creationId xmlns:p14="http://schemas.microsoft.com/office/powerpoint/2010/main" val="3159971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ECA0AB-39A5-4028-BA94-C40355A820EF}"/>
              </a:ext>
            </a:extLst>
          </p:cNvPr>
          <p:cNvSpPr>
            <a:spLocks noGrp="1"/>
          </p:cNvSpPr>
          <p:nvPr>
            <p:ph type="ctrTitle"/>
          </p:nvPr>
        </p:nvSpPr>
        <p:spPr/>
        <p:txBody>
          <a:bodyPr/>
          <a:lstStyle/>
          <a:p>
            <a:r>
              <a:rPr lang="ru-RU" dirty="0"/>
              <a:t>История лампы накаливания.</a:t>
            </a:r>
          </a:p>
        </p:txBody>
      </p:sp>
      <p:sp>
        <p:nvSpPr>
          <p:cNvPr id="3" name="Подзаголовок 2">
            <a:extLst>
              <a:ext uri="{FF2B5EF4-FFF2-40B4-BE49-F238E27FC236}">
                <a16:creationId xmlns:a16="http://schemas.microsoft.com/office/drawing/2014/main" id="{FC355F7F-E95F-42E8-93D0-AB687EE20E83}"/>
              </a:ext>
            </a:extLst>
          </p:cNvPr>
          <p:cNvSpPr>
            <a:spLocks noGrp="1"/>
          </p:cNvSpPr>
          <p:nvPr>
            <p:ph type="subTitle" idx="1"/>
          </p:nvPr>
        </p:nvSpPr>
        <p:spPr/>
        <p:txBody>
          <a:bodyPr/>
          <a:lstStyle/>
          <a:p>
            <a:r>
              <a:rPr lang="ru-RU" dirty="0"/>
              <a:t>Технология 7 класса </a:t>
            </a:r>
          </a:p>
        </p:txBody>
      </p:sp>
    </p:spTree>
    <p:extLst>
      <p:ext uri="{BB962C8B-B14F-4D97-AF65-F5344CB8AC3E}">
        <p14:creationId xmlns:p14="http://schemas.microsoft.com/office/powerpoint/2010/main" val="2764060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E5F1BE-F910-4954-8179-39154C54E2B9}"/>
              </a:ext>
            </a:extLst>
          </p:cNvPr>
          <p:cNvSpPr>
            <a:spLocks noGrp="1"/>
          </p:cNvSpPr>
          <p:nvPr>
            <p:ph type="title"/>
          </p:nvPr>
        </p:nvSpPr>
        <p:spPr/>
        <p:txBody>
          <a:bodyPr/>
          <a:lstStyle/>
          <a:p>
            <a:r>
              <a:rPr lang="ru-RU" dirty="0"/>
              <a:t>Недостатки:</a:t>
            </a:r>
          </a:p>
        </p:txBody>
      </p:sp>
      <p:sp>
        <p:nvSpPr>
          <p:cNvPr id="3" name="Объект 2">
            <a:extLst>
              <a:ext uri="{FF2B5EF4-FFF2-40B4-BE49-F238E27FC236}">
                <a16:creationId xmlns:a16="http://schemas.microsoft.com/office/drawing/2014/main" id="{130F9113-0402-47EF-A1CB-096C28654C9B}"/>
              </a:ext>
            </a:extLst>
          </p:cNvPr>
          <p:cNvSpPr>
            <a:spLocks noGrp="1"/>
          </p:cNvSpPr>
          <p:nvPr>
            <p:ph idx="1"/>
          </p:nvPr>
        </p:nvSpPr>
        <p:spPr/>
        <p:txBody>
          <a:bodyPr/>
          <a:lstStyle/>
          <a:p>
            <a:r>
              <a:rPr lang="ru-RU" dirty="0"/>
              <a:t>продукт отличается маленьким ресурсом работы, который уменьшается при отклонении номинального напряжения в сети</a:t>
            </a:r>
          </a:p>
          <a:p>
            <a:r>
              <a:rPr lang="ru-RU" dirty="0"/>
              <a:t>довольно хрупкая колба. По этой причине используют такие лампы исключительно вместе с плафоном</a:t>
            </a:r>
          </a:p>
          <a:p>
            <a:r>
              <a:rPr lang="ru-RU" dirty="0"/>
              <a:t>работа лампы накаливания не является экономичной.</a:t>
            </a:r>
          </a:p>
          <a:p>
            <a:endParaRPr lang="ru-RU" dirty="0"/>
          </a:p>
        </p:txBody>
      </p:sp>
    </p:spTree>
    <p:extLst>
      <p:ext uri="{BB962C8B-B14F-4D97-AF65-F5344CB8AC3E}">
        <p14:creationId xmlns:p14="http://schemas.microsoft.com/office/powerpoint/2010/main" val="729166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708D5D-E919-44B0-AA2F-C0F196D1D89C}"/>
              </a:ext>
            </a:extLst>
          </p:cNvPr>
          <p:cNvSpPr>
            <a:spLocks noGrp="1"/>
          </p:cNvSpPr>
          <p:nvPr>
            <p:ph type="title"/>
          </p:nvPr>
        </p:nvSpPr>
        <p:spPr/>
        <p:txBody>
          <a:bodyPr/>
          <a:lstStyle/>
          <a:p>
            <a:r>
              <a:rPr lang="ru-RU" dirty="0"/>
              <a:t>Спасибо </a:t>
            </a:r>
            <a:r>
              <a:rPr lang="ru-RU"/>
              <a:t>за внимание!</a:t>
            </a:r>
          </a:p>
        </p:txBody>
      </p:sp>
    </p:spTree>
    <p:extLst>
      <p:ext uri="{BB962C8B-B14F-4D97-AF65-F5344CB8AC3E}">
        <p14:creationId xmlns:p14="http://schemas.microsoft.com/office/powerpoint/2010/main" val="2483050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История лампы накаливания">
            <a:extLst>
              <a:ext uri="{FF2B5EF4-FFF2-40B4-BE49-F238E27FC236}">
                <a16:creationId xmlns:a16="http://schemas.microsoft.com/office/drawing/2014/main" id="{BA3DA2D3-9655-4071-AA32-BFDD1469E4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724" y="668582"/>
            <a:ext cx="10591060" cy="5520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990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FDC653-6180-4839-9463-C814979C8F33}"/>
              </a:ext>
            </a:extLst>
          </p:cNvPr>
          <p:cNvSpPr>
            <a:spLocks noGrp="1"/>
          </p:cNvSpPr>
          <p:nvPr>
            <p:ph type="title"/>
          </p:nvPr>
        </p:nvSpPr>
        <p:spPr>
          <a:xfrm>
            <a:off x="1295401" y="982132"/>
            <a:ext cx="9601197" cy="1290551"/>
          </a:xfrm>
        </p:spPr>
        <p:txBody>
          <a:bodyPr>
            <a:normAutofit/>
          </a:bodyPr>
          <a:lstStyle/>
          <a:p>
            <a:r>
              <a:rPr lang="ru-RU" sz="2400" dirty="0"/>
              <a:t>Согласно традиционной версии, история лампы накаливания началась в далеком 1872 году в тот момент, когда русский ученый А. Н. Лодыгин придумал пропустить электрический ток через угольный стержень.</a:t>
            </a:r>
          </a:p>
        </p:txBody>
      </p:sp>
      <p:sp>
        <p:nvSpPr>
          <p:cNvPr id="3" name="Объект 2">
            <a:extLst>
              <a:ext uri="{FF2B5EF4-FFF2-40B4-BE49-F238E27FC236}">
                <a16:creationId xmlns:a16="http://schemas.microsoft.com/office/drawing/2014/main" id="{F8D4A9BE-4A27-4254-B38D-55DC2B97F658}"/>
              </a:ext>
            </a:extLst>
          </p:cNvPr>
          <p:cNvSpPr>
            <a:spLocks noGrp="1"/>
          </p:cNvSpPr>
          <p:nvPr>
            <p:ph idx="1"/>
          </p:nvPr>
        </p:nvSpPr>
        <p:spPr/>
        <p:txBody>
          <a:bodyPr>
            <a:normAutofit/>
          </a:bodyPr>
          <a:lstStyle/>
          <a:p>
            <a:r>
              <a:rPr lang="ru-RU" dirty="0"/>
              <a:t>В то же самое время одновременно с Лодыгиным разработками лампы накаливания занимался американский ученый Томас Эдисон. Именно он в 1879 году получил патент на изобретение лампы накаливания с угольной нитью.</a:t>
            </a:r>
          </a:p>
          <a:p>
            <a:r>
              <a:rPr lang="ru-RU" dirty="0"/>
              <a:t>В процессе работы над модернизацией лампы с угольной нитью, Лодыгин в 1890 году предлагает сменить нить накаливания на металлическую, созданную из тугоплавкого металла – вольфрама.</a:t>
            </a:r>
          </a:p>
        </p:txBody>
      </p:sp>
    </p:spTree>
    <p:extLst>
      <p:ext uri="{BB962C8B-B14F-4D97-AF65-F5344CB8AC3E}">
        <p14:creationId xmlns:p14="http://schemas.microsoft.com/office/powerpoint/2010/main" val="47033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B4C07AF-8B38-46E2-B5B2-5F930150AD81}"/>
              </a:ext>
            </a:extLst>
          </p:cNvPr>
          <p:cNvSpPr>
            <a:spLocks noGrp="1"/>
          </p:cNvSpPr>
          <p:nvPr>
            <p:ph type="title"/>
          </p:nvPr>
        </p:nvSpPr>
        <p:spPr/>
        <p:txBody>
          <a:bodyPr>
            <a:normAutofit/>
          </a:bodyPr>
          <a:lstStyle/>
          <a:p>
            <a:r>
              <a:rPr lang="ru-RU" sz="3600" dirty="0"/>
              <a:t>Строение лампы накаливания.</a:t>
            </a:r>
          </a:p>
        </p:txBody>
      </p:sp>
      <p:sp>
        <p:nvSpPr>
          <p:cNvPr id="4" name="Текст 3">
            <a:extLst>
              <a:ext uri="{FF2B5EF4-FFF2-40B4-BE49-F238E27FC236}">
                <a16:creationId xmlns:a16="http://schemas.microsoft.com/office/drawing/2014/main" id="{78E89D11-941A-4C3C-A072-B9D76890D971}"/>
              </a:ext>
            </a:extLst>
          </p:cNvPr>
          <p:cNvSpPr>
            <a:spLocks noGrp="1"/>
          </p:cNvSpPr>
          <p:nvPr>
            <p:ph type="body" sz="half" idx="2"/>
          </p:nvPr>
        </p:nvSpPr>
        <p:spPr>
          <a:xfrm>
            <a:off x="745724" y="2938509"/>
            <a:ext cx="4572000" cy="3249227"/>
          </a:xfrm>
        </p:spPr>
        <p:txBody>
          <a:bodyPr>
            <a:normAutofit/>
          </a:bodyPr>
          <a:lstStyle/>
          <a:p>
            <a:r>
              <a:rPr lang="ru-RU" sz="2000" dirty="0"/>
              <a:t>Для создания спирали накаливания сегодня помимо довольно дорогого вольфрама применяют осмий или комбинацию этих металлов. Колбу перестали делать просто вакуумной. Довольно часто она заполнена одним из инертных газов (аргоном, криптоном, ксеноном).</a:t>
            </a:r>
          </a:p>
        </p:txBody>
      </p:sp>
      <p:pic>
        <p:nvPicPr>
          <p:cNvPr id="2050" name="Picture 2" descr="Устройство лампы накаливания">
            <a:extLst>
              <a:ext uri="{FF2B5EF4-FFF2-40B4-BE49-F238E27FC236}">
                <a16:creationId xmlns:a16="http://schemas.microsoft.com/office/drawing/2014/main" id="{2FAADB15-53C2-4B07-9F4A-8139D559461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18138" y="1377554"/>
            <a:ext cx="5470525" cy="4102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177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315D1C-8D10-4280-A3BE-C0606991F639}"/>
              </a:ext>
            </a:extLst>
          </p:cNvPr>
          <p:cNvSpPr>
            <a:spLocks noGrp="1"/>
          </p:cNvSpPr>
          <p:nvPr>
            <p:ph type="title"/>
          </p:nvPr>
        </p:nvSpPr>
        <p:spPr/>
        <p:txBody>
          <a:bodyPr/>
          <a:lstStyle/>
          <a:p>
            <a:r>
              <a:rPr lang="ru-RU" dirty="0"/>
              <a:t>Характеристика лампы накаливания.</a:t>
            </a:r>
          </a:p>
        </p:txBody>
      </p:sp>
      <p:sp>
        <p:nvSpPr>
          <p:cNvPr id="3" name="Объект 2">
            <a:extLst>
              <a:ext uri="{FF2B5EF4-FFF2-40B4-BE49-F238E27FC236}">
                <a16:creationId xmlns:a16="http://schemas.microsoft.com/office/drawing/2014/main" id="{5EDA047E-AFDB-4E38-9E71-852C6B802FCB}"/>
              </a:ext>
            </a:extLst>
          </p:cNvPr>
          <p:cNvSpPr>
            <a:spLocks noGrp="1"/>
          </p:cNvSpPr>
          <p:nvPr>
            <p:ph idx="1"/>
          </p:nvPr>
        </p:nvSpPr>
        <p:spPr/>
        <p:txBody>
          <a:bodyPr>
            <a:normAutofit fontScale="92500" lnSpcReduction="20000"/>
          </a:bodyPr>
          <a:lstStyle/>
          <a:p>
            <a:r>
              <a:rPr lang="ru-RU" dirty="0"/>
              <a:t>световой поток – физический показатель, который характеризирует количество «световой» мощности в соответствующем потоке излучения</a:t>
            </a:r>
          </a:p>
          <a:p>
            <a:r>
              <a:rPr lang="ru-RU" dirty="0"/>
              <a:t>световая отдача представляет собой отношение излучаемого источником светового потока к потребляемой им мощности. Эта величина измеряется в люменах на ватт (лм/Вт). Фактически – это показатель эффективности и экономичности источников света</a:t>
            </a:r>
          </a:p>
          <a:p>
            <a:r>
              <a:rPr lang="ru-RU" dirty="0"/>
              <a:t>люмен является единицей измерения светового потока, то есть световой величиной.</a:t>
            </a:r>
          </a:p>
          <a:p>
            <a:r>
              <a:rPr lang="ru-RU" dirty="0"/>
              <a:t> диапазон мощностей. В быту достаточно мощности от 25 до 150 Вт. Для промышленных целей используют лампы мощностью до 1000 Вт</a:t>
            </a:r>
          </a:p>
          <a:p>
            <a:endParaRPr lang="ru-RU" dirty="0"/>
          </a:p>
          <a:p>
            <a:endParaRPr lang="ru-RU" dirty="0"/>
          </a:p>
        </p:txBody>
      </p:sp>
    </p:spTree>
    <p:extLst>
      <p:ext uri="{BB962C8B-B14F-4D97-AF65-F5344CB8AC3E}">
        <p14:creationId xmlns:p14="http://schemas.microsoft.com/office/powerpoint/2010/main" val="1870202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6DC057-D28E-4DC4-BA24-23216DC1D83D}"/>
              </a:ext>
            </a:extLst>
          </p:cNvPr>
          <p:cNvSpPr>
            <a:spLocks noGrp="1"/>
          </p:cNvSpPr>
          <p:nvPr>
            <p:ph type="title"/>
          </p:nvPr>
        </p:nvSpPr>
        <p:spPr>
          <a:xfrm>
            <a:off x="1295402" y="982132"/>
            <a:ext cx="9601196" cy="1370451"/>
          </a:xfrm>
        </p:spPr>
        <p:txBody>
          <a:bodyPr>
            <a:normAutofit/>
          </a:bodyPr>
          <a:lstStyle/>
          <a:p>
            <a:r>
              <a:rPr lang="ru-RU" dirty="0"/>
              <a:t>Характеристика лампы накаливания.</a:t>
            </a:r>
          </a:p>
        </p:txBody>
      </p:sp>
      <p:sp>
        <p:nvSpPr>
          <p:cNvPr id="3" name="Объект 2">
            <a:extLst>
              <a:ext uri="{FF2B5EF4-FFF2-40B4-BE49-F238E27FC236}">
                <a16:creationId xmlns:a16="http://schemas.microsoft.com/office/drawing/2014/main" id="{CB43DC2C-71FC-4BEA-ACE3-70FAB78773AC}"/>
              </a:ext>
            </a:extLst>
          </p:cNvPr>
          <p:cNvSpPr>
            <a:spLocks noGrp="1"/>
          </p:cNvSpPr>
          <p:nvPr>
            <p:ph idx="1"/>
          </p:nvPr>
        </p:nvSpPr>
        <p:spPr>
          <a:xfrm>
            <a:off x="813787" y="2565647"/>
            <a:ext cx="10564426" cy="3551068"/>
          </a:xfrm>
        </p:spPr>
        <p:txBody>
          <a:bodyPr>
            <a:normAutofit fontScale="92500" lnSpcReduction="20000"/>
          </a:bodyPr>
          <a:lstStyle/>
          <a:p>
            <a:r>
              <a:rPr lang="ru-RU" dirty="0"/>
              <a:t>температура накала вольфрамовой нити колеблется на уровне 3000 градусов</a:t>
            </a:r>
          </a:p>
          <a:p>
            <a:r>
              <a:rPr lang="ru-RU" dirty="0"/>
              <a:t>уровень световой отдачи составляет от 9 до 19 Лм/ 1 Вт. Например, световой поток лампы накаливания мощностью 40 Вт колеблется от 415 до 460 Лм</a:t>
            </a:r>
          </a:p>
          <a:p>
            <a:r>
              <a:rPr lang="ru-RU" dirty="0"/>
              <a:t>показатель номинального напряжения составляет 220-230 В и 127 В </a:t>
            </a:r>
          </a:p>
          <a:p>
            <a:r>
              <a:rPr lang="ru-RU" dirty="0"/>
              <a:t>частота – 50 Гц;</a:t>
            </a:r>
          </a:p>
          <a:p>
            <a:r>
              <a:rPr lang="ru-RU" dirty="0"/>
              <a:t>габариты цоколя – 14 мм (E14), 27 мм (E27) и 40 мм (E40);</a:t>
            </a:r>
          </a:p>
          <a:p>
            <a:r>
              <a:rPr lang="ru-RU" dirty="0"/>
              <a:t>период эксплуатации в условиях нормального напряжения составляет примерно 1000 часов (220В) и 2500 часов (127 В)</a:t>
            </a:r>
          </a:p>
          <a:p>
            <a:r>
              <a:rPr lang="ru-RU" dirty="0"/>
              <a:t>цоколь может быть резьбовым, штифтовым одно- и </a:t>
            </a:r>
            <a:r>
              <a:rPr lang="ru-RU" dirty="0" err="1"/>
              <a:t>двухконтактным</a:t>
            </a:r>
            <a:r>
              <a:rPr lang="ru-RU" dirty="0"/>
              <a:t>.</a:t>
            </a:r>
          </a:p>
          <a:p>
            <a:endParaRPr lang="ru-RU" dirty="0"/>
          </a:p>
        </p:txBody>
      </p:sp>
    </p:spTree>
    <p:extLst>
      <p:ext uri="{BB962C8B-B14F-4D97-AF65-F5344CB8AC3E}">
        <p14:creationId xmlns:p14="http://schemas.microsoft.com/office/powerpoint/2010/main" val="4100353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4308B1-D4D0-41A4-A4F0-B6EF35B2A054}"/>
              </a:ext>
            </a:extLst>
          </p:cNvPr>
          <p:cNvSpPr>
            <a:spLocks noGrp="1"/>
          </p:cNvSpPr>
          <p:nvPr>
            <p:ph type="title"/>
          </p:nvPr>
        </p:nvSpPr>
        <p:spPr>
          <a:xfrm>
            <a:off x="656948" y="1388534"/>
            <a:ext cx="4678531" cy="1371600"/>
          </a:xfrm>
        </p:spPr>
        <p:txBody>
          <a:bodyPr/>
          <a:lstStyle/>
          <a:p>
            <a:r>
              <a:rPr lang="ru-RU" sz="4000" dirty="0"/>
              <a:t>Типы ламп накаливания</a:t>
            </a:r>
            <a:r>
              <a:rPr lang="ru-RU" dirty="0"/>
              <a:t>.</a:t>
            </a:r>
          </a:p>
        </p:txBody>
      </p:sp>
      <p:sp>
        <p:nvSpPr>
          <p:cNvPr id="4" name="Текст 3">
            <a:extLst>
              <a:ext uri="{FF2B5EF4-FFF2-40B4-BE49-F238E27FC236}">
                <a16:creationId xmlns:a16="http://schemas.microsoft.com/office/drawing/2014/main" id="{29D239B7-13F8-4257-9131-FCF8EF8F0052}"/>
              </a:ext>
            </a:extLst>
          </p:cNvPr>
          <p:cNvSpPr>
            <a:spLocks noGrp="1"/>
          </p:cNvSpPr>
          <p:nvPr>
            <p:ph type="body" sz="half" idx="2"/>
          </p:nvPr>
        </p:nvSpPr>
        <p:spPr>
          <a:xfrm>
            <a:off x="781235" y="3031064"/>
            <a:ext cx="4554245" cy="3050139"/>
          </a:xfrm>
        </p:spPr>
        <p:txBody>
          <a:bodyPr>
            <a:normAutofit fontScale="92500" lnSpcReduction="20000"/>
          </a:bodyPr>
          <a:lstStyle/>
          <a:p>
            <a:pPr algn="l"/>
            <a:r>
              <a:rPr lang="ru-RU" sz="2400" dirty="0"/>
              <a:t> форма колбы (шарообразная, цилиндрическая, трубчатая, </a:t>
            </a:r>
            <a:r>
              <a:rPr lang="ru-RU" sz="2400" dirty="0" err="1"/>
              <a:t>шароконическая</a:t>
            </a:r>
            <a:r>
              <a:rPr lang="ru-RU" sz="2400" dirty="0"/>
              <a:t> и т.д.);</a:t>
            </a:r>
          </a:p>
          <a:p>
            <a:pPr algn="l"/>
            <a:r>
              <a:rPr lang="ru-RU" sz="2400" dirty="0"/>
              <a:t> покрытие колбы (прозрачное, зеркальное, матовое);</a:t>
            </a:r>
          </a:p>
          <a:p>
            <a:pPr algn="l"/>
            <a:r>
              <a:rPr lang="ru-RU" sz="2400" dirty="0"/>
              <a:t> назначение (общее, местное, </a:t>
            </a:r>
            <a:r>
              <a:rPr lang="ru-RU" sz="2400" dirty="0" err="1"/>
              <a:t>кварцевогалогенные</a:t>
            </a:r>
            <a:r>
              <a:rPr lang="ru-RU" sz="2400" dirty="0"/>
              <a:t>);</a:t>
            </a:r>
          </a:p>
          <a:p>
            <a:pPr algn="l"/>
            <a:r>
              <a:rPr lang="ru-RU" sz="2400" dirty="0"/>
              <a:t> наполнитель колбы (вакуум, аргон, ксенон, криптон, галоген и т.д.).</a:t>
            </a:r>
          </a:p>
          <a:p>
            <a:endParaRPr lang="ru-RU" dirty="0"/>
          </a:p>
        </p:txBody>
      </p:sp>
      <p:pic>
        <p:nvPicPr>
          <p:cNvPr id="3074" name="Picture 2" descr="Типы ламп накаливания">
            <a:extLst>
              <a:ext uri="{FF2B5EF4-FFF2-40B4-BE49-F238E27FC236}">
                <a16:creationId xmlns:a16="http://schemas.microsoft.com/office/drawing/2014/main" id="{3E02409A-6E55-442D-8959-0373D5705D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8774" y="1523999"/>
            <a:ext cx="5975337" cy="4557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522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E68842-114C-49E1-8CDC-631889EA1B17}"/>
              </a:ext>
            </a:extLst>
          </p:cNvPr>
          <p:cNvSpPr>
            <a:spLocks noGrp="1"/>
          </p:cNvSpPr>
          <p:nvPr>
            <p:ph type="title"/>
          </p:nvPr>
        </p:nvSpPr>
        <p:spPr/>
        <p:txBody>
          <a:bodyPr/>
          <a:lstStyle/>
          <a:p>
            <a:r>
              <a:rPr lang="ru-RU" dirty="0"/>
              <a:t>По наполнителю колбы бывают</a:t>
            </a:r>
            <a:r>
              <a:rPr lang="en-US" dirty="0"/>
              <a:t>:</a:t>
            </a:r>
            <a:endParaRPr lang="ru-RU" dirty="0"/>
          </a:p>
        </p:txBody>
      </p:sp>
      <p:sp>
        <p:nvSpPr>
          <p:cNvPr id="3" name="Объект 2">
            <a:extLst>
              <a:ext uri="{FF2B5EF4-FFF2-40B4-BE49-F238E27FC236}">
                <a16:creationId xmlns:a16="http://schemas.microsoft.com/office/drawing/2014/main" id="{F4F6833C-8AA9-49D6-81CC-D9B809254814}"/>
              </a:ext>
            </a:extLst>
          </p:cNvPr>
          <p:cNvSpPr>
            <a:spLocks noGrp="1"/>
          </p:cNvSpPr>
          <p:nvPr>
            <p:ph idx="1"/>
          </p:nvPr>
        </p:nvSpPr>
        <p:spPr>
          <a:xfrm>
            <a:off x="781234" y="2476870"/>
            <a:ext cx="10617693" cy="3701988"/>
          </a:xfrm>
        </p:spPr>
        <p:txBody>
          <a:bodyPr>
            <a:normAutofit fontScale="70000" lnSpcReduction="20000"/>
          </a:bodyPr>
          <a:lstStyle/>
          <a:p>
            <a:r>
              <a:rPr lang="ru-RU" dirty="0"/>
              <a:t>вакуумные – заполненные вакуумом</a:t>
            </a:r>
          </a:p>
          <a:p>
            <a:r>
              <a:rPr lang="ru-RU" dirty="0"/>
              <a:t>аргоновые - заполненные азот-аргоновой смесью</a:t>
            </a:r>
          </a:p>
          <a:p>
            <a:r>
              <a:rPr lang="ru-RU" dirty="0"/>
              <a:t>криптоновые. Такие лампы на 10% ярче аргоновых</a:t>
            </a:r>
          </a:p>
          <a:p>
            <a:r>
              <a:rPr lang="ru-RU" dirty="0"/>
              <a:t>ксеноновые – в 2 раза ярче аргоновых</a:t>
            </a:r>
          </a:p>
          <a:p>
            <a:r>
              <a:rPr lang="ru-RU" dirty="0"/>
              <a:t>галогенные – имеют в своем составе I или </a:t>
            </a:r>
            <a:r>
              <a:rPr lang="ru-RU" dirty="0" err="1"/>
              <a:t>Br</a:t>
            </a:r>
            <a:r>
              <a:rPr lang="ru-RU" dirty="0"/>
              <a:t>. Кроме этого, они отличаются длительным периодом службы, а их свет в 2,5 раза ярче аргоновых</a:t>
            </a:r>
          </a:p>
          <a:p>
            <a:r>
              <a:rPr lang="ru-RU" dirty="0"/>
              <a:t>галогенные с двумя колбами. Это улучшенный вариант предыдущих ламп, вследствие более высокого нагрева внутренней колбы</a:t>
            </a:r>
          </a:p>
          <a:p>
            <a:r>
              <a:rPr lang="ru-RU" dirty="0"/>
              <a:t>ксенон-галогенные в своем составе имеют </a:t>
            </a:r>
            <a:r>
              <a:rPr lang="ru-RU" dirty="0" err="1"/>
              <a:t>Xe</a:t>
            </a:r>
            <a:r>
              <a:rPr lang="ru-RU" dirty="0"/>
              <a:t> + I или </a:t>
            </a:r>
            <a:r>
              <a:rPr lang="ru-RU" dirty="0" err="1"/>
              <a:t>Br</a:t>
            </a:r>
            <a:r>
              <a:rPr lang="ru-RU" dirty="0"/>
              <a:t> и излучают в 3 раза более яркий свет, чем аргоновые</a:t>
            </a:r>
          </a:p>
          <a:p>
            <a:r>
              <a:rPr lang="ru-RU" dirty="0"/>
              <a:t>ксенон-галогенные, имеющие отражатель ИК-излучения</a:t>
            </a:r>
          </a:p>
          <a:p>
            <a:r>
              <a:rPr lang="ru-RU" dirty="0"/>
              <a:t>накаливания с покрытием, которое преобразует ИК-излучение в видимый диапазон. Это самая последняя разработка.</a:t>
            </a:r>
          </a:p>
          <a:p>
            <a:endParaRPr lang="ru-RU" dirty="0"/>
          </a:p>
        </p:txBody>
      </p:sp>
    </p:spTree>
    <p:extLst>
      <p:ext uri="{BB962C8B-B14F-4D97-AF65-F5344CB8AC3E}">
        <p14:creationId xmlns:p14="http://schemas.microsoft.com/office/powerpoint/2010/main" val="596892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4B1742-C34C-4925-993A-0FD1AA821552}"/>
              </a:ext>
            </a:extLst>
          </p:cNvPr>
          <p:cNvSpPr>
            <a:spLocks noGrp="1"/>
          </p:cNvSpPr>
          <p:nvPr>
            <p:ph type="title"/>
          </p:nvPr>
        </p:nvSpPr>
        <p:spPr/>
        <p:txBody>
          <a:bodyPr/>
          <a:lstStyle/>
          <a:p>
            <a:r>
              <a:rPr lang="ru-RU" dirty="0"/>
              <a:t>Достоинства:</a:t>
            </a:r>
          </a:p>
        </p:txBody>
      </p:sp>
      <p:sp>
        <p:nvSpPr>
          <p:cNvPr id="3" name="Объект 2">
            <a:extLst>
              <a:ext uri="{FF2B5EF4-FFF2-40B4-BE49-F238E27FC236}">
                <a16:creationId xmlns:a16="http://schemas.microsoft.com/office/drawing/2014/main" id="{88621D32-FCA5-4B12-9F49-95220DEA581A}"/>
              </a:ext>
            </a:extLst>
          </p:cNvPr>
          <p:cNvSpPr>
            <a:spLocks noGrp="1"/>
          </p:cNvSpPr>
          <p:nvPr>
            <p:ph idx="1"/>
          </p:nvPr>
        </p:nvSpPr>
        <p:spPr/>
        <p:txBody>
          <a:bodyPr>
            <a:normAutofit fontScale="70000" lnSpcReduction="20000"/>
          </a:bodyPr>
          <a:lstStyle/>
          <a:p>
            <a:r>
              <a:rPr lang="ru-RU" dirty="0"/>
              <a:t>не теряют функциональности в условиях работы при низких температурах, поэтому активно используются для создания уличного освещения </a:t>
            </a:r>
          </a:p>
          <a:p>
            <a:r>
              <a:rPr lang="ru-RU" dirty="0"/>
              <a:t>незначительные скачки напряжения не являются причиной выхода из строя лампы</a:t>
            </a:r>
          </a:p>
          <a:p>
            <a:r>
              <a:rPr lang="ru-RU" dirty="0"/>
              <a:t>работают даже при очень низком напряжении (но интенсивность освещения снижается)</a:t>
            </a:r>
          </a:p>
          <a:p>
            <a:r>
              <a:rPr lang="ru-RU" dirty="0"/>
              <a:t>широкий выбор разновидности и мощности изделий, вследствие чего вы сможете выбрать необходимый вам вариант</a:t>
            </a:r>
          </a:p>
          <a:p>
            <a:r>
              <a:rPr lang="ru-RU" dirty="0"/>
              <a:t>хорошо работают в условиях высокой влажности</a:t>
            </a:r>
          </a:p>
          <a:p>
            <a:r>
              <a:rPr lang="ru-RU" dirty="0"/>
              <a:t>подключение к сети без дополнительного оборудования</a:t>
            </a:r>
          </a:p>
          <a:p>
            <a:r>
              <a:rPr lang="ru-RU" dirty="0"/>
              <a:t>более безопасны, чем </a:t>
            </a:r>
            <a:r>
              <a:rPr lang="ru-RU" dirty="0" err="1"/>
              <a:t>газозарядные</a:t>
            </a:r>
            <a:r>
              <a:rPr lang="ru-RU" dirty="0"/>
              <a:t>. К примеру, в случае повреждения энергосберегающей лампы, нужно срочно провести комплекс мероприятий, включающих проветривание помещения и химическую обработку поверхности.</a:t>
            </a:r>
          </a:p>
          <a:p>
            <a:endParaRPr lang="ru-RU" dirty="0"/>
          </a:p>
        </p:txBody>
      </p:sp>
    </p:spTree>
    <p:extLst>
      <p:ext uri="{BB962C8B-B14F-4D97-AF65-F5344CB8AC3E}">
        <p14:creationId xmlns:p14="http://schemas.microsoft.com/office/powerpoint/2010/main" val="2583090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39</TotalTime>
  <Words>646</Words>
  <Application>Microsoft Office PowerPoint</Application>
  <PresentationFormat>Широкоэкранный</PresentationFormat>
  <Paragraphs>48</Paragraphs>
  <Slides>11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11</vt:i4>
      </vt:variant>
    </vt:vector>
  </HeadingPairs>
  <TitlesOfParts>
    <vt:vector size="14" baseType="lpstr">
      <vt:lpstr>Arial</vt:lpstr>
      <vt:lpstr>Garamond</vt:lpstr>
      <vt:lpstr>Натуральные материалы</vt:lpstr>
      <vt:lpstr>История лампы накаливания.</vt:lpstr>
      <vt:lpstr>Презентация PowerPoint</vt:lpstr>
      <vt:lpstr>Согласно традиционной версии, история лампы накаливания началась в далеком 1872 году в тот момент, когда русский ученый А. Н. Лодыгин придумал пропустить электрический ток через угольный стержень.</vt:lpstr>
      <vt:lpstr>Строение лампы накаливания.</vt:lpstr>
      <vt:lpstr>Характеристика лампы накаливания.</vt:lpstr>
      <vt:lpstr>Характеристика лампы накаливания.</vt:lpstr>
      <vt:lpstr>Типы ламп накаливания.</vt:lpstr>
      <vt:lpstr>По наполнителю колбы бывают:</vt:lpstr>
      <vt:lpstr>Достоинства:</vt:lpstr>
      <vt:lpstr>Недостатки:</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лампы накаливания.</dc:title>
  <dc:creator>User</dc:creator>
  <cp:lastModifiedBy>User</cp:lastModifiedBy>
  <cp:revision>2</cp:revision>
  <dcterms:created xsi:type="dcterms:W3CDTF">2022-10-13T08:58:47Z</dcterms:created>
  <dcterms:modified xsi:type="dcterms:W3CDTF">2023-07-13T03:54:31Z</dcterms:modified>
</cp:coreProperties>
</file>