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56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82237C8-8575-48FD-B0E4-E1597BB86938}" type="datetimeFigureOut">
              <a:rPr lang="ru-RU" smtClean="0"/>
              <a:pPr/>
              <a:t>12.07.2023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5E13A81-EFFF-49FE-AC7D-B0A98FC76AB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82237C8-8575-48FD-B0E4-E1597BB86938}" type="datetimeFigureOut">
              <a:rPr lang="ru-RU" smtClean="0"/>
              <a:pPr/>
              <a:t>12.07.2023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5E13A81-EFFF-49FE-AC7D-B0A98FC76AB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82237C8-8575-48FD-B0E4-E1597BB86938}" type="datetimeFigureOut">
              <a:rPr lang="ru-RU" smtClean="0"/>
              <a:pPr/>
              <a:t>12.07.2023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5E13A81-EFFF-49FE-AC7D-B0A98FC76AB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82237C8-8575-48FD-B0E4-E1597BB86938}" type="datetimeFigureOut">
              <a:rPr lang="ru-RU" smtClean="0"/>
              <a:pPr/>
              <a:t>12.07.2023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5E13A81-EFFF-49FE-AC7D-B0A98FC76AB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82237C8-8575-48FD-B0E4-E1597BB86938}" type="datetimeFigureOut">
              <a:rPr lang="ru-RU" smtClean="0"/>
              <a:pPr/>
              <a:t>12.07.2023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5E13A81-EFFF-49FE-AC7D-B0A98FC76AB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82237C8-8575-48FD-B0E4-E1597BB86938}" type="datetimeFigureOut">
              <a:rPr lang="ru-RU" smtClean="0"/>
              <a:pPr/>
              <a:t>12.07.2023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5E13A81-EFFF-49FE-AC7D-B0A98FC76AB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82237C8-8575-48FD-B0E4-E1597BB86938}" type="datetimeFigureOut">
              <a:rPr lang="ru-RU" smtClean="0"/>
              <a:pPr/>
              <a:t>12.07.2023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5E13A81-EFFF-49FE-AC7D-B0A98FC76AB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82237C8-8575-48FD-B0E4-E1597BB86938}" type="datetimeFigureOut">
              <a:rPr lang="ru-RU" smtClean="0"/>
              <a:pPr/>
              <a:t>12.07.2023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5E13A81-EFFF-49FE-AC7D-B0A98FC76AB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82237C8-8575-48FD-B0E4-E1597BB86938}" type="datetimeFigureOut">
              <a:rPr lang="ru-RU" smtClean="0"/>
              <a:pPr/>
              <a:t>12.07.2023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5E13A81-EFFF-49FE-AC7D-B0A98FC76AB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82237C8-8575-48FD-B0E4-E1597BB86938}" type="datetimeFigureOut">
              <a:rPr lang="ru-RU" smtClean="0"/>
              <a:pPr/>
              <a:t>12.07.2023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5E13A81-EFFF-49FE-AC7D-B0A98FC76AB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82237C8-8575-48FD-B0E4-E1597BB86938}" type="datetimeFigureOut">
              <a:rPr lang="ru-RU" smtClean="0"/>
              <a:pPr/>
              <a:t>12.07.2023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5E13A81-EFFF-49FE-AC7D-B0A98FC76AB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2237C8-8575-48FD-B0E4-E1597BB86938}" type="datetimeFigureOut">
              <a:rPr lang="ru-RU" smtClean="0"/>
              <a:pPr/>
              <a:t>12.07.2023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E13A81-EFFF-49FE-AC7D-B0A98FC76AB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maam.ru/upload/blogs/detsad-1362962-1515340044.jpg" TargetMode="External"/><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ttps://catherineasquithgallery.com/uploads/posts/2021-02/1613679081_36-p-fon-dlya-prezentatsii-risovanie-v-detskom-4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028" name="Picture 4" descr="https://sun9-15.userapi.com/impf/c831408/v831408846/c98ac/jQI7ZSsHRWY.jpg?size=738x522&amp;quality=96&amp;sign=fdbf6a1d888e69c4621dfee16adba5b8&amp;c_uniq_tag=Db5hp9wWMkiLjjbdKoSLc45Ip97VAj7O91dpTPJMwt0&amp;type=album"/>
          <p:cNvPicPr>
            <a:picLocks noChangeAspect="1" noChangeArrowheads="1"/>
          </p:cNvPicPr>
          <p:nvPr/>
        </p:nvPicPr>
        <p:blipFill>
          <a:blip r:embed="rId3" cstate="print"/>
          <a:srcRect/>
          <a:stretch>
            <a:fillRect/>
          </a:stretch>
        </p:blipFill>
        <p:spPr bwMode="auto">
          <a:xfrm>
            <a:off x="1475657" y="2125832"/>
            <a:ext cx="4896544" cy="3463408"/>
          </a:xfrm>
          <a:prstGeom prst="rect">
            <a:avLst/>
          </a:prstGeom>
          <a:noFill/>
        </p:spPr>
      </p:pic>
      <p:sp>
        <p:nvSpPr>
          <p:cNvPr id="6" name="TextBox 5"/>
          <p:cNvSpPr txBox="1"/>
          <p:nvPr/>
        </p:nvSpPr>
        <p:spPr>
          <a:xfrm>
            <a:off x="4716016" y="4941168"/>
            <a:ext cx="3312368" cy="646331"/>
          </a:xfrm>
          <a:prstGeom prst="rect">
            <a:avLst/>
          </a:prstGeom>
          <a:noFill/>
        </p:spPr>
        <p:txBody>
          <a:bodyPr wrap="square" rtlCol="0">
            <a:spAutoFit/>
          </a:bodyPr>
          <a:lstStyle/>
          <a:p>
            <a:r>
              <a:rPr lang="ru-RU" dirty="0" smtClean="0"/>
              <a:t>Подготовила </a:t>
            </a:r>
          </a:p>
          <a:p>
            <a:r>
              <a:rPr lang="ru-RU" dirty="0" smtClean="0"/>
              <a:t>Воспитатель  Носова С.А.</a:t>
            </a:r>
            <a:endParaRPr lang="ru-RU" dirty="0"/>
          </a:p>
        </p:txBody>
      </p:sp>
      <p:sp>
        <p:nvSpPr>
          <p:cNvPr id="5" name="TextBox 4"/>
          <p:cNvSpPr txBox="1"/>
          <p:nvPr/>
        </p:nvSpPr>
        <p:spPr>
          <a:xfrm>
            <a:off x="1691680" y="1628800"/>
            <a:ext cx="6120680" cy="1077218"/>
          </a:xfrm>
          <a:prstGeom prst="rect">
            <a:avLst/>
          </a:prstGeom>
          <a:noFill/>
        </p:spPr>
        <p:txBody>
          <a:bodyPr wrap="square" rtlCol="0">
            <a:spAutoFit/>
          </a:bodyPr>
          <a:lstStyle/>
          <a:p>
            <a:pPr algn="r"/>
            <a:r>
              <a:rPr lang="ru-RU" sz="3200" dirty="0" smtClean="0">
                <a:solidFill>
                  <a:srgbClr val="FF0000"/>
                </a:solidFill>
                <a:latin typeface="Times New Roman" pitchFamily="18" charset="0"/>
                <a:cs typeface="Times New Roman" pitchFamily="18" charset="0"/>
              </a:rPr>
              <a:t>Использование нетрадиционных      техник рисования </a:t>
            </a:r>
            <a:endParaRPr lang="ru-RU" sz="3200" dirty="0">
              <a:solidFill>
                <a:srgbClr val="FF00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3679081_36-p-fon-dlya-prezentatsii-risovanie-v-detskom-4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1763688" y="2204864"/>
            <a:ext cx="5256584" cy="1938992"/>
          </a:xfrm>
          <a:prstGeom prst="rect">
            <a:avLst/>
          </a:prstGeom>
          <a:noFill/>
        </p:spPr>
        <p:txBody>
          <a:bodyPr wrap="square" rtlCol="0">
            <a:spAutoFit/>
          </a:bodyPr>
          <a:lstStyle/>
          <a:p>
            <a:pPr algn="ctr"/>
            <a:r>
              <a:rPr lang="ru-RU" sz="6000" b="1" dirty="0" smtClean="0">
                <a:solidFill>
                  <a:srgbClr val="FF0000"/>
                </a:solidFill>
                <a:latin typeface="Times New Roman" pitchFamily="18" charset="0"/>
                <a:cs typeface="Times New Roman" pitchFamily="18" charset="0"/>
              </a:rPr>
              <a:t>Спасибо </a:t>
            </a:r>
          </a:p>
          <a:p>
            <a:pPr algn="ctr"/>
            <a:r>
              <a:rPr lang="ru-RU" sz="6000" b="1" dirty="0" smtClean="0">
                <a:solidFill>
                  <a:srgbClr val="FF0000"/>
                </a:solidFill>
                <a:latin typeface="Times New Roman" pitchFamily="18" charset="0"/>
                <a:cs typeface="Times New Roman" pitchFamily="18" charset="0"/>
              </a:rPr>
              <a:t>за внимание!</a:t>
            </a:r>
            <a:endParaRPr lang="ru-RU" sz="6000" b="1" dirty="0">
              <a:solidFill>
                <a:srgbClr val="FF0000"/>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3679081_36-p-fon-dlya-prezentatsii-risovanie-v-detskom-4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2195736" y="1124744"/>
            <a:ext cx="4572000" cy="1477328"/>
          </a:xfrm>
          <a:prstGeom prst="rect">
            <a:avLst/>
          </a:prstGeom>
        </p:spPr>
        <p:txBody>
          <a:bodyPr>
            <a:spAutoFit/>
          </a:bodyPr>
          <a:lstStyle/>
          <a:p>
            <a:pPr algn="ctr"/>
            <a:r>
              <a:rPr lang="ru-RU" b="1" dirty="0" smtClean="0">
                <a:solidFill>
                  <a:srgbClr val="FF0000"/>
                </a:solidFill>
                <a:latin typeface="Times New Roman" pitchFamily="18" charset="0"/>
                <a:cs typeface="Times New Roman" pitchFamily="18" charset="0"/>
              </a:rPr>
              <a:t>Это правда! Ну что же тут скрывать?</a:t>
            </a:r>
          </a:p>
          <a:p>
            <a:pPr algn="ctr"/>
            <a:r>
              <a:rPr lang="ru-RU" b="1" dirty="0" smtClean="0">
                <a:solidFill>
                  <a:srgbClr val="FF0000"/>
                </a:solidFill>
                <a:latin typeface="Times New Roman" pitchFamily="18" charset="0"/>
                <a:cs typeface="Times New Roman" pitchFamily="18" charset="0"/>
              </a:rPr>
              <a:t>Дети любят, очень любят рисовать.</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На бумаге, на асфальте, на стене</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И в трамвае на окне!</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                                         Э. Успенский.</a:t>
            </a:r>
            <a:endParaRPr lang="ru-RU" b="1" dirty="0">
              <a:solidFill>
                <a:srgbClr val="FF0000"/>
              </a:solidFill>
              <a:latin typeface="Times New Roman" pitchFamily="18" charset="0"/>
              <a:cs typeface="Times New Roman" pitchFamily="18" charset="0"/>
            </a:endParaRPr>
          </a:p>
        </p:txBody>
      </p:sp>
      <p:sp>
        <p:nvSpPr>
          <p:cNvPr id="6" name="Прямоугольник 5"/>
          <p:cNvSpPr/>
          <p:nvPr/>
        </p:nvSpPr>
        <p:spPr>
          <a:xfrm>
            <a:off x="1115616" y="2852936"/>
            <a:ext cx="6912768" cy="3139321"/>
          </a:xfrm>
          <a:prstGeom prst="rect">
            <a:avLst/>
          </a:prstGeom>
        </p:spPr>
        <p:txBody>
          <a:bodyPr wrap="square">
            <a:spAutoFit/>
          </a:bodyPr>
          <a:lstStyle/>
          <a:p>
            <a:pPr algn="just"/>
            <a:r>
              <a:rPr lang="ru-RU" dirty="0" smtClean="0">
                <a:latin typeface="Times New Roman" pitchFamily="18" charset="0"/>
                <a:cs typeface="Times New Roman" pitchFamily="18" charset="0"/>
              </a:rPr>
              <a:t>       На современном этапе одна из важных задач педагогической теории и практики – формирование у ребенка творческой личности. </a:t>
            </a:r>
          </a:p>
          <a:p>
            <a:pPr algn="just"/>
            <a:r>
              <a:rPr lang="ru-RU" dirty="0" smtClean="0">
                <a:latin typeface="Times New Roman" pitchFamily="18" charset="0"/>
                <a:cs typeface="Times New Roman" pitchFamily="18" charset="0"/>
              </a:rPr>
              <a:t>Рисование самое естественное и увлекательное занятие малышей. Это первый опыт выражения своего отношения к окружающему миру.  Дети с малых лет тянутся к ярким краскам и карандашам, пытаясь отметить везде, где удастся оставить свой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знак</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Чем разнообразнее будут условия, способствующие формированию творческой среды, тем ярче станут проявляться художественные способности ребенка.</a:t>
            </a:r>
          </a:p>
          <a:p>
            <a:pPr algn="just"/>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3679081_36-p-fon-dlya-prezentatsii-risovanie-v-detskom-4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1115616" y="1196752"/>
            <a:ext cx="6984776" cy="4278094"/>
          </a:xfrm>
          <a:prstGeom prst="rect">
            <a:avLst/>
          </a:prstGeom>
        </p:spPr>
        <p:txBody>
          <a:bodyPr wrap="square">
            <a:spAutoFit/>
          </a:bodyPr>
          <a:lstStyle/>
          <a:p>
            <a:pPr algn="just"/>
            <a:r>
              <a:rPr lang="ru-RU" dirty="0" smtClean="0"/>
              <a:t>       Широкий простор для детской фантазии дает малышу возможность развить воображение, увлечься творчеством, проявить свою индивидуальность.</a:t>
            </a:r>
          </a:p>
          <a:p>
            <a:pPr algn="just"/>
            <a:r>
              <a:rPr lang="ru-RU" dirty="0" smtClean="0"/>
              <a:t>        </a:t>
            </a:r>
            <a:r>
              <a:rPr lang="ru-RU" sz="2000" b="1" dirty="0" smtClean="0"/>
              <a:t>Нетрадиционные техники рисования- </a:t>
            </a:r>
            <a:r>
              <a:rPr lang="ru-RU" dirty="0" smtClean="0"/>
              <a:t> замечательный способ увлечь </a:t>
            </a:r>
            <a:r>
              <a:rPr lang="en-US" dirty="0" smtClean="0"/>
              <a:t>, </a:t>
            </a:r>
            <a:r>
              <a:rPr lang="ru-RU" dirty="0" smtClean="0"/>
              <a:t>заворожить ребенка </a:t>
            </a:r>
            <a:r>
              <a:rPr lang="en-US" dirty="0" smtClean="0"/>
              <a:t>, </a:t>
            </a:r>
            <a:r>
              <a:rPr lang="ru-RU" dirty="0" smtClean="0"/>
              <a:t>удивляя и восхищая. Ведь  можно создать маленький шедевр -  соленую картинку, а ладошка может превратиться в  необычайный цветок или веселого слоника. Разноцветные кляксы могут стать цветущим деревом. Используя нетрадиционные техники рисования</a:t>
            </a:r>
            <a:r>
              <a:rPr lang="en-US" dirty="0" smtClean="0"/>
              <a:t>,</a:t>
            </a:r>
            <a:r>
              <a:rPr lang="ru-RU" dirty="0" smtClean="0"/>
              <a:t> можно удивить необычными узорами.</a:t>
            </a:r>
          </a:p>
          <a:p>
            <a:pPr algn="just"/>
            <a:r>
              <a:rPr lang="ru-RU" b="1" dirty="0" smtClean="0"/>
              <a:t>С  детьми младшего дошкольного возраста используется:</a:t>
            </a:r>
            <a:endParaRPr lang="ru-RU" dirty="0" smtClean="0"/>
          </a:p>
          <a:p>
            <a:pPr algn="just"/>
            <a:r>
              <a:rPr lang="ru-RU" dirty="0" smtClean="0"/>
              <a:t>- рисование пальчиками;</a:t>
            </a:r>
          </a:p>
          <a:p>
            <a:pPr algn="just">
              <a:buFontTx/>
              <a:buChar char="-"/>
            </a:pPr>
            <a:r>
              <a:rPr lang="ru-RU" dirty="0" smtClean="0"/>
              <a:t>рисование ладошками;</a:t>
            </a:r>
          </a:p>
          <a:p>
            <a:pPr algn="just">
              <a:buFontTx/>
              <a:buChar char="-"/>
            </a:pPr>
            <a:r>
              <a:rPr lang="ru-RU" dirty="0" smtClean="0"/>
              <a:t> рисование тычками ;</a:t>
            </a:r>
          </a:p>
          <a:p>
            <a:pPr algn="just"/>
            <a:r>
              <a:rPr lang="ru-RU" dirty="0" smtClean="0"/>
              <a:t>- печать из картофеля или разных другими отпечатками.</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3679081_36-p-fon-dlya-prezentatsii-risovanie-v-detskom-4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1187624" y="908720"/>
            <a:ext cx="6840760" cy="3970318"/>
          </a:xfrm>
          <a:prstGeom prst="rect">
            <a:avLst/>
          </a:prstGeom>
        </p:spPr>
        <p:txBody>
          <a:bodyPr wrap="square">
            <a:spAutoFit/>
          </a:bodyPr>
          <a:lstStyle/>
          <a:p>
            <a:pPr algn="just"/>
            <a:r>
              <a:rPr lang="ru-RU" dirty="0" smtClean="0">
                <a:latin typeface="Times New Roman" pitchFamily="18" charset="0"/>
                <a:cs typeface="Times New Roman" pitchFamily="18" charset="0"/>
              </a:rPr>
              <a:t>Использование этих техник позволяет детям чувствовать себя смелее, непосредственнее.  У ребенка это развивает воображение, дает полную свободу для самовыражения.</a:t>
            </a:r>
          </a:p>
          <a:p>
            <a:pPr algn="just"/>
            <a:r>
              <a:rPr lang="ru-RU" b="1" dirty="0" smtClean="0">
                <a:latin typeface="Times New Roman" pitchFamily="18" charset="0"/>
                <a:cs typeface="Times New Roman" pitchFamily="18" charset="0"/>
              </a:rPr>
              <a:t>Актуальность</a:t>
            </a:r>
            <a:r>
              <a:rPr lang="ru-RU" dirty="0" smtClean="0">
                <a:latin typeface="Times New Roman" pitchFamily="18" charset="0"/>
                <a:cs typeface="Times New Roman" pitchFamily="18" charset="0"/>
              </a:rPr>
              <a:t> такой работы заключается в том, что  целенаправленная и </a:t>
            </a:r>
            <a:r>
              <a:rPr lang="ru-RU" i="1" dirty="0" smtClean="0">
                <a:latin typeface="Times New Roman" pitchFamily="18" charset="0"/>
                <a:cs typeface="Times New Roman" pitchFamily="18" charset="0"/>
              </a:rPr>
              <a:t>систематическая работа  по развитию мелкой моторики</a:t>
            </a:r>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у детей </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способствует формированию интеллектуальных способностей, речевой деятельности, а самое главное, сохранению психического и физического развития ребенка.</a:t>
            </a:r>
          </a:p>
          <a:p>
            <a:pPr algn="just"/>
            <a:r>
              <a:rPr lang="ru-RU" dirty="0" smtClean="0">
                <a:latin typeface="Times New Roman" pitchFamily="18" charset="0"/>
                <a:cs typeface="Times New Roman" pitchFamily="18" charset="0"/>
              </a:rPr>
              <a:t>Продуктивная деятельность развивает руку ребенка умелой, уверенной и при этом развивает зрительный контроль движений руки, помогает образованию связи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рука-глаз</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a:t>
            </a:r>
          </a:p>
          <a:p>
            <a:pPr algn="just"/>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6" name="TextBox 5"/>
          <p:cNvSpPr txBox="1"/>
          <p:nvPr/>
        </p:nvSpPr>
        <p:spPr>
          <a:xfrm>
            <a:off x="1187624" y="3933056"/>
            <a:ext cx="6768752" cy="2031325"/>
          </a:xfrm>
          <a:prstGeom prst="rect">
            <a:avLst/>
          </a:prstGeom>
          <a:noFill/>
        </p:spPr>
        <p:txBody>
          <a:bodyPr wrap="square" rtlCol="0">
            <a:spAutoFit/>
          </a:bodyPr>
          <a:lstStyle/>
          <a:p>
            <a:r>
              <a:rPr lang="ru-RU" dirty="0" smtClean="0">
                <a:latin typeface="Times New Roman" pitchFamily="18" charset="0"/>
                <a:cs typeface="Times New Roman" pitchFamily="18" charset="0"/>
              </a:rPr>
              <a:t>Применение в изобразительной деятельности нетрадиционных методов и техник  способствует развитию у детей </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buFontTx/>
              <a:buChar char="-"/>
            </a:pPr>
            <a:r>
              <a:rPr lang="ru-RU" dirty="0" smtClean="0">
                <a:latin typeface="Times New Roman" pitchFamily="18" charset="0"/>
                <a:cs typeface="Times New Roman" pitchFamily="18" charset="0"/>
              </a:rPr>
              <a:t>Мелкой моторики рук и тактильного восприятия,</a:t>
            </a:r>
          </a:p>
          <a:p>
            <a:pPr>
              <a:buFontTx/>
              <a:buChar char="-"/>
            </a:pPr>
            <a:r>
              <a:rPr lang="ru-RU" dirty="0" smtClean="0">
                <a:latin typeface="Times New Roman" pitchFamily="18" charset="0"/>
                <a:cs typeface="Times New Roman" pitchFamily="18" charset="0"/>
              </a:rPr>
              <a:t>внимания, усидчивости, наблюдательность, </a:t>
            </a:r>
          </a:p>
          <a:p>
            <a:pPr>
              <a:buFontTx/>
              <a:buChar char="-"/>
            </a:pPr>
            <a:r>
              <a:rPr lang="ru-RU" dirty="0" smtClean="0">
                <a:latin typeface="Times New Roman" pitchFamily="18" charset="0"/>
                <a:cs typeface="Times New Roman" pitchFamily="18" charset="0"/>
              </a:rPr>
              <a:t>Изобразительных умений, эстетическое восприятие</a:t>
            </a:r>
          </a:p>
          <a:p>
            <a:pPr>
              <a:buFontTx/>
              <a:buChar char="-"/>
            </a:pPr>
            <a:r>
              <a:rPr lang="ru-RU" dirty="0" smtClean="0">
                <a:latin typeface="Times New Roman" pitchFamily="18" charset="0"/>
                <a:cs typeface="Times New Roman" pitchFamily="18" charset="0"/>
              </a:rPr>
              <a:t> формирование навыков контроля  и самоконтроля.</a:t>
            </a:r>
          </a:p>
          <a:p>
            <a:pPr>
              <a:buFontTx/>
              <a:buChar char="-"/>
            </a:pPr>
            <a:endParaRPr lang="ru-RU"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3679081_36-p-fon-dlya-prezentatsii-risovanie-v-detskom-4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1187624" y="1052736"/>
            <a:ext cx="6984776" cy="2339102"/>
          </a:xfrm>
          <a:prstGeom prst="rect">
            <a:avLst/>
          </a:prstGeom>
        </p:spPr>
        <p:txBody>
          <a:bodyPr wrap="square">
            <a:spAutoFit/>
          </a:bodyPr>
          <a:lstStyle/>
          <a:p>
            <a:r>
              <a:rPr lang="ru-RU" dirty="0" smtClean="0">
                <a:latin typeface="Times New Roman" pitchFamily="18" charset="0"/>
                <a:cs typeface="Times New Roman" pitchFamily="18" charset="0"/>
              </a:rPr>
              <a:t>Как </a:t>
            </a:r>
            <a:r>
              <a:rPr lang="ru-RU" b="1" dirty="0" smtClean="0">
                <a:latin typeface="Times New Roman" pitchFamily="18" charset="0"/>
                <a:cs typeface="Times New Roman" pitchFamily="18" charset="0"/>
              </a:rPr>
              <a:t>рисовать</a:t>
            </a:r>
            <a:r>
              <a:rPr lang="ru-RU" dirty="0" smtClean="0">
                <a:latin typeface="Times New Roman" pitchFamily="18" charset="0"/>
                <a:cs typeface="Times New Roman" pitchFamily="18" charset="0"/>
              </a:rPr>
              <a:t>, не используя кисточку</a:t>
            </a:r>
          </a:p>
          <a:p>
            <a:r>
              <a:rPr lang="ru-RU" dirty="0" smtClean="0">
                <a:latin typeface="Times New Roman" pitchFamily="18" charset="0"/>
                <a:cs typeface="Times New Roman" pitchFamily="18" charset="0"/>
              </a:rPr>
              <a:t>(нетрадиционные </a:t>
            </a:r>
            <a:r>
              <a:rPr lang="ru-RU" dirty="0" smtClean="0">
                <a:latin typeface="Times New Roman" pitchFamily="18" charset="0"/>
                <a:cs typeface="Times New Roman" pitchFamily="18" charset="0"/>
              </a:rPr>
              <a:t>техники</a:t>
            </a: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 Рисование пальчиками</a:t>
            </a:r>
            <a:r>
              <a:rPr lang="ru-RU" dirty="0" smtClean="0"/>
              <a:t>. Использование специальных пальчиковых красок(или гуашь)</a:t>
            </a:r>
          </a:p>
          <a:p>
            <a:pPr marL="457200" indent="-457200"/>
            <a:endParaRPr lang="ru-RU" dirty="0" smtClean="0"/>
          </a:p>
          <a:p>
            <a:endParaRPr lang="ru-RU" dirty="0" smtClean="0">
              <a:latin typeface="Times New Roman" pitchFamily="18" charset="0"/>
              <a:cs typeface="Times New Roman" pitchFamily="18" charset="0"/>
            </a:endParaRPr>
          </a:p>
          <a:p>
            <a:r>
              <a:rPr lang="ru-RU" dirty="0" smtClean="0">
                <a:hlinkClick r:id="rId3"/>
              </a:rPr>
              <a:t/>
            </a:r>
            <a:br>
              <a:rPr lang="ru-RU" dirty="0" smtClean="0">
                <a:hlinkClick r:id="rId3"/>
              </a:rPr>
            </a:br>
            <a:endParaRPr lang="ru-RU" dirty="0">
              <a:latin typeface="Times New Roman" pitchFamily="18" charset="0"/>
              <a:cs typeface="Times New Roman" pitchFamily="18" charset="0"/>
            </a:endParaRPr>
          </a:p>
        </p:txBody>
      </p:sp>
      <p:pic>
        <p:nvPicPr>
          <p:cNvPr id="17416" name="Picture 8" descr="https://www.montessorialberta.com/wp-content/uploads/finger-paint.jpg"/>
          <p:cNvPicPr>
            <a:picLocks noChangeAspect="1" noChangeArrowheads="1"/>
          </p:cNvPicPr>
          <p:nvPr/>
        </p:nvPicPr>
        <p:blipFill>
          <a:blip r:embed="rId4" cstate="print"/>
          <a:srcRect/>
          <a:stretch>
            <a:fillRect/>
          </a:stretch>
        </p:blipFill>
        <p:spPr bwMode="auto">
          <a:xfrm>
            <a:off x="5652120" y="1988840"/>
            <a:ext cx="2232248" cy="1488165"/>
          </a:xfrm>
          <a:prstGeom prst="rect">
            <a:avLst/>
          </a:prstGeom>
          <a:noFill/>
        </p:spPr>
      </p:pic>
      <p:pic>
        <p:nvPicPr>
          <p:cNvPr id="17418" name="Picture 10" descr="https://www.maam.ru/upload/blogs/detsad-197855-1448799086.jpg"/>
          <p:cNvPicPr>
            <a:picLocks noChangeAspect="1" noChangeArrowheads="1"/>
          </p:cNvPicPr>
          <p:nvPr/>
        </p:nvPicPr>
        <p:blipFill>
          <a:blip r:embed="rId5" cstate="print"/>
          <a:srcRect/>
          <a:stretch>
            <a:fillRect/>
          </a:stretch>
        </p:blipFill>
        <p:spPr bwMode="auto">
          <a:xfrm rot="5400000">
            <a:off x="1139910" y="2756634"/>
            <a:ext cx="2111652" cy="1584176"/>
          </a:xfrm>
          <a:prstGeom prst="rect">
            <a:avLst/>
          </a:prstGeom>
          <a:noFill/>
        </p:spPr>
      </p:pic>
      <p:pic>
        <p:nvPicPr>
          <p:cNvPr id="17422" name="Picture 14" descr="https://www.maam.ru/upload/blogs/detsad-211269-1397495624.jpg"/>
          <p:cNvPicPr>
            <a:picLocks noChangeAspect="1" noChangeArrowheads="1"/>
          </p:cNvPicPr>
          <p:nvPr/>
        </p:nvPicPr>
        <p:blipFill>
          <a:blip r:embed="rId6" cstate="print"/>
          <a:srcRect/>
          <a:stretch>
            <a:fillRect/>
          </a:stretch>
        </p:blipFill>
        <p:spPr bwMode="auto">
          <a:xfrm>
            <a:off x="5076056" y="4149080"/>
            <a:ext cx="2016224" cy="1604308"/>
          </a:xfrm>
          <a:prstGeom prst="rect">
            <a:avLst/>
          </a:prstGeom>
          <a:noFill/>
        </p:spPr>
      </p:pic>
      <p:pic>
        <p:nvPicPr>
          <p:cNvPr id="17428" name="Picture 20" descr="https://indasil.club/uploads/posts/2022-12/1669885181_7-indasil-club-p-risunok-dozhd-dlya-detei-krasivo-10.png"/>
          <p:cNvPicPr>
            <a:picLocks noChangeAspect="1" noChangeArrowheads="1"/>
          </p:cNvPicPr>
          <p:nvPr/>
        </p:nvPicPr>
        <p:blipFill>
          <a:blip r:embed="rId7" cstate="print"/>
          <a:srcRect/>
          <a:stretch>
            <a:fillRect/>
          </a:stretch>
        </p:blipFill>
        <p:spPr bwMode="auto">
          <a:xfrm>
            <a:off x="3203848" y="2564904"/>
            <a:ext cx="2304256" cy="230425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3679081_36-p-fon-dlya-prezentatsii-risovanie-v-detskom-4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Прямоугольник 6"/>
          <p:cNvSpPr/>
          <p:nvPr/>
        </p:nvSpPr>
        <p:spPr>
          <a:xfrm>
            <a:off x="1259632" y="980728"/>
            <a:ext cx="6912768" cy="1231106"/>
          </a:xfrm>
          <a:prstGeom prst="rect">
            <a:avLst/>
          </a:prstGeom>
        </p:spPr>
        <p:txBody>
          <a:bodyPr wrap="square">
            <a:spAutoFit/>
          </a:bodyPr>
          <a:lstStyle/>
          <a:p>
            <a:r>
              <a:rPr lang="ru-RU" dirty="0" smtClean="0">
                <a:latin typeface="Times New Roman" pitchFamily="18" charset="0"/>
                <a:cs typeface="Times New Roman" pitchFamily="18" charset="0"/>
              </a:rPr>
              <a:t>*  </a:t>
            </a:r>
            <a:r>
              <a:rPr lang="ru-RU" sz="2000" b="1" dirty="0" smtClean="0"/>
              <a:t> Рисование ладошками</a:t>
            </a:r>
            <a:r>
              <a:rPr lang="ru-RU" dirty="0" smtClean="0"/>
              <a:t>. Наливаем краску в плоскую емкость. Обмакиваем ладонь и прижимаем ее к листу бумаги. </a:t>
            </a:r>
            <a:r>
              <a:rPr lang="ru-RU" i="1" dirty="0" smtClean="0"/>
              <a:t>(Цветы, рыбки, слоник, птичка)</a:t>
            </a:r>
            <a:r>
              <a:rPr lang="ru-RU" dirty="0" smtClean="0"/>
              <a:t>.</a:t>
            </a:r>
          </a:p>
          <a:p>
            <a:r>
              <a:rPr lang="ru-RU" b="1" dirty="0" smtClean="0">
                <a:latin typeface="Times New Roman" pitchFamily="18" charset="0"/>
                <a:cs typeface="Times New Roman" pitchFamily="18" charset="0"/>
              </a:rPr>
              <a:t> </a:t>
            </a:r>
            <a:endParaRPr lang="ru-RU" dirty="0"/>
          </a:p>
        </p:txBody>
      </p:sp>
      <p:pic>
        <p:nvPicPr>
          <p:cNvPr id="8" name="Picture 4" descr="https://tacon.ru/wp-content/uploads/f/1/f/f1fcbe884b63432d4907b76b9d2eed43.jpeg"/>
          <p:cNvPicPr>
            <a:picLocks noChangeAspect="1" noChangeArrowheads="1"/>
          </p:cNvPicPr>
          <p:nvPr/>
        </p:nvPicPr>
        <p:blipFill>
          <a:blip r:embed="rId3" cstate="print"/>
          <a:srcRect/>
          <a:stretch>
            <a:fillRect/>
          </a:stretch>
        </p:blipFill>
        <p:spPr bwMode="auto">
          <a:xfrm>
            <a:off x="1331640" y="1916832"/>
            <a:ext cx="2448272" cy="1836204"/>
          </a:xfrm>
          <a:prstGeom prst="rect">
            <a:avLst/>
          </a:prstGeom>
          <a:noFill/>
        </p:spPr>
      </p:pic>
      <p:pic>
        <p:nvPicPr>
          <p:cNvPr id="16388" name="Picture 4" descr="https://4youngmama.ru/wp-content/uploads/a/f/9/af9ea4fc896d15c2fe7b8cf95ca9368b.jpeg"/>
          <p:cNvPicPr>
            <a:picLocks noChangeAspect="1" noChangeArrowheads="1"/>
          </p:cNvPicPr>
          <p:nvPr/>
        </p:nvPicPr>
        <p:blipFill>
          <a:blip r:embed="rId4" cstate="print"/>
          <a:srcRect/>
          <a:stretch>
            <a:fillRect/>
          </a:stretch>
        </p:blipFill>
        <p:spPr bwMode="auto">
          <a:xfrm>
            <a:off x="3779912" y="2852936"/>
            <a:ext cx="1656184" cy="2163179"/>
          </a:xfrm>
          <a:prstGeom prst="rect">
            <a:avLst/>
          </a:prstGeom>
          <a:noFill/>
        </p:spPr>
      </p:pic>
      <p:pic>
        <p:nvPicPr>
          <p:cNvPr id="16390" name="Picture 6" descr="https://bash.birds-konkurs.ru/upload/iblock/519/6.jpg"/>
          <p:cNvPicPr>
            <a:picLocks noChangeAspect="1" noChangeArrowheads="1"/>
          </p:cNvPicPr>
          <p:nvPr/>
        </p:nvPicPr>
        <p:blipFill>
          <a:blip r:embed="rId5" cstate="print"/>
          <a:srcRect/>
          <a:stretch>
            <a:fillRect/>
          </a:stretch>
        </p:blipFill>
        <p:spPr bwMode="auto">
          <a:xfrm>
            <a:off x="5580112" y="1988840"/>
            <a:ext cx="1968219" cy="1476164"/>
          </a:xfrm>
          <a:prstGeom prst="rect">
            <a:avLst/>
          </a:prstGeom>
          <a:noFill/>
        </p:spPr>
      </p:pic>
      <p:pic>
        <p:nvPicPr>
          <p:cNvPr id="16392" name="Picture 8" descr="https://belibra.ru/Risovaniye-s-dyetjjmi-55.jpg"/>
          <p:cNvPicPr>
            <a:picLocks noChangeAspect="1" noChangeArrowheads="1"/>
          </p:cNvPicPr>
          <p:nvPr/>
        </p:nvPicPr>
        <p:blipFill>
          <a:blip r:embed="rId6" cstate="print"/>
          <a:srcRect/>
          <a:stretch>
            <a:fillRect/>
          </a:stretch>
        </p:blipFill>
        <p:spPr bwMode="auto">
          <a:xfrm>
            <a:off x="5508104" y="3717032"/>
            <a:ext cx="2312306" cy="1718814"/>
          </a:xfrm>
          <a:prstGeom prst="rect">
            <a:avLst/>
          </a:prstGeom>
          <a:noFill/>
        </p:spPr>
      </p:pic>
      <p:pic>
        <p:nvPicPr>
          <p:cNvPr id="16394" name="Picture 10" descr="https://beolin.club/uploads/posts/2022-09/1664464862_1-beolin-club-p-ribka-iz-ladoshki-risunok-krasivo-2.jpg"/>
          <p:cNvPicPr>
            <a:picLocks noChangeAspect="1" noChangeArrowheads="1"/>
          </p:cNvPicPr>
          <p:nvPr/>
        </p:nvPicPr>
        <p:blipFill>
          <a:blip r:embed="rId7" cstate="print"/>
          <a:srcRect/>
          <a:stretch>
            <a:fillRect/>
          </a:stretch>
        </p:blipFill>
        <p:spPr bwMode="auto">
          <a:xfrm>
            <a:off x="1475656" y="4005064"/>
            <a:ext cx="2260283" cy="162688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3679081_36-p-fon-dlya-prezentatsii-risovanie-v-detskom-4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1187624" y="1052736"/>
            <a:ext cx="6840760" cy="2308324"/>
          </a:xfrm>
          <a:prstGeom prst="rect">
            <a:avLst/>
          </a:prstGeom>
        </p:spPr>
        <p:txBody>
          <a:bodyPr wrap="square">
            <a:spAutoFit/>
          </a:bodyPr>
          <a:lstStyle/>
          <a:p>
            <a:r>
              <a:rPr lang="ru-RU" dirty="0" smtClean="0"/>
              <a:t> *  </a:t>
            </a:r>
            <a:r>
              <a:rPr lang="ru-RU" b="1" dirty="0" smtClean="0">
                <a:latin typeface="Times New Roman" pitchFamily="18" charset="0"/>
                <a:cs typeface="Times New Roman" pitchFamily="18" charset="0"/>
              </a:rPr>
              <a:t>Рисование методом </a:t>
            </a:r>
            <a:r>
              <a:rPr lang="en-US" b="1"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тычка</a:t>
            </a:r>
            <a:r>
              <a:rPr lang="en-US"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Для этого метода достаточно взять любой подходящий предмет, например, </a:t>
            </a:r>
            <a:r>
              <a:rPr lang="ru-RU" b="1" i="1" dirty="0" smtClean="0">
                <a:latin typeface="Times New Roman" pitchFamily="18" charset="0"/>
                <a:cs typeface="Times New Roman" pitchFamily="18" charset="0"/>
              </a:rPr>
              <a:t>ватную палочку</a:t>
            </a:r>
            <a:r>
              <a:rPr lang="ru-RU" dirty="0" smtClean="0">
                <a:latin typeface="Times New Roman" pitchFamily="18" charset="0"/>
                <a:cs typeface="Times New Roman" pitchFamily="18" charset="0"/>
              </a:rPr>
              <a:t>. Опускаем ватную палочку в краску и точным движением сверху вниз  делаем тычки по альбомному листу. Палочка будет оставлять четкий отпечаток. Форма отпечатка будет зависеть от того, какой формы  был выбран предмет для тычка. Окунаем краску ватной  палочкой и точками украшаем изображение на листе бумаги.</a:t>
            </a:r>
            <a:endParaRPr lang="ru-RU" dirty="0">
              <a:latin typeface="Times New Roman" pitchFamily="18" charset="0"/>
              <a:cs typeface="Times New Roman" pitchFamily="18" charset="0"/>
            </a:endParaRPr>
          </a:p>
        </p:txBody>
      </p:sp>
      <p:pic>
        <p:nvPicPr>
          <p:cNvPr id="15368" name="Picture 8" descr="https://i.mycdn.me/i?r=AzEPZsRbOZEKgBhR0XGMT1Rkjv9KvPKF3zB5i6cLagu_BaaKTM5SRkZCeTgDn6uOyic"/>
          <p:cNvPicPr>
            <a:picLocks noChangeAspect="1" noChangeArrowheads="1"/>
          </p:cNvPicPr>
          <p:nvPr/>
        </p:nvPicPr>
        <p:blipFill>
          <a:blip r:embed="rId3" cstate="print"/>
          <a:srcRect/>
          <a:stretch>
            <a:fillRect/>
          </a:stretch>
        </p:blipFill>
        <p:spPr bwMode="auto">
          <a:xfrm>
            <a:off x="6012160" y="3068960"/>
            <a:ext cx="1872208" cy="1321881"/>
          </a:xfrm>
          <a:prstGeom prst="rect">
            <a:avLst/>
          </a:prstGeom>
          <a:noFill/>
        </p:spPr>
      </p:pic>
      <p:pic>
        <p:nvPicPr>
          <p:cNvPr id="15370" name="Picture 10" descr="https://travel-dom.ru/wp-content/uploads/2018/06/image-2.jpg"/>
          <p:cNvPicPr>
            <a:picLocks noChangeAspect="1" noChangeArrowheads="1"/>
          </p:cNvPicPr>
          <p:nvPr/>
        </p:nvPicPr>
        <p:blipFill>
          <a:blip r:embed="rId4" cstate="print"/>
          <a:srcRect/>
          <a:stretch>
            <a:fillRect/>
          </a:stretch>
        </p:blipFill>
        <p:spPr bwMode="auto">
          <a:xfrm>
            <a:off x="1331640" y="3501008"/>
            <a:ext cx="2664296" cy="1598577"/>
          </a:xfrm>
          <a:prstGeom prst="rect">
            <a:avLst/>
          </a:prstGeom>
          <a:noFill/>
        </p:spPr>
      </p:pic>
      <p:pic>
        <p:nvPicPr>
          <p:cNvPr id="15372" name="Picture 12" descr="https://www.maam.ru/upload/blogs/detsad-396521-1456208179.jpg"/>
          <p:cNvPicPr>
            <a:picLocks noChangeAspect="1" noChangeArrowheads="1"/>
          </p:cNvPicPr>
          <p:nvPr/>
        </p:nvPicPr>
        <p:blipFill>
          <a:blip r:embed="rId5" cstate="print"/>
          <a:srcRect/>
          <a:stretch>
            <a:fillRect/>
          </a:stretch>
        </p:blipFill>
        <p:spPr bwMode="auto">
          <a:xfrm>
            <a:off x="3779912" y="4077072"/>
            <a:ext cx="2442449" cy="176499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3679081_36-p-fon-dlya-prezentatsii-risovanie-v-detskom-4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4338" name="Picture 2" descr="http://www.io.nios.ru/sites/io.nios.ru/files/images/2019/02/image009_1.jpg"/>
          <p:cNvPicPr>
            <a:picLocks noChangeAspect="1" noChangeArrowheads="1"/>
          </p:cNvPicPr>
          <p:nvPr/>
        </p:nvPicPr>
        <p:blipFill>
          <a:blip r:embed="rId3" cstate="print"/>
          <a:srcRect/>
          <a:stretch>
            <a:fillRect/>
          </a:stretch>
        </p:blipFill>
        <p:spPr bwMode="auto">
          <a:xfrm>
            <a:off x="6156176" y="1412776"/>
            <a:ext cx="1691679" cy="1287086"/>
          </a:xfrm>
          <a:prstGeom prst="rect">
            <a:avLst/>
          </a:prstGeom>
          <a:noFill/>
        </p:spPr>
      </p:pic>
      <p:pic>
        <p:nvPicPr>
          <p:cNvPr id="14342" name="Picture 6" descr="https://flomaster.club/uploads/posts/2022-01/1641948343_14-flomaster-club-p-risunok-v-detsad-na-temu-osen-krasivie-ris-14.jpg"/>
          <p:cNvPicPr>
            <a:picLocks noChangeAspect="1" noChangeArrowheads="1"/>
          </p:cNvPicPr>
          <p:nvPr/>
        </p:nvPicPr>
        <p:blipFill>
          <a:blip r:embed="rId4" cstate="print"/>
          <a:srcRect/>
          <a:stretch>
            <a:fillRect/>
          </a:stretch>
        </p:blipFill>
        <p:spPr bwMode="auto">
          <a:xfrm>
            <a:off x="1403648" y="3573016"/>
            <a:ext cx="2520280" cy="1811755"/>
          </a:xfrm>
          <a:prstGeom prst="rect">
            <a:avLst/>
          </a:prstGeom>
          <a:noFill/>
        </p:spPr>
      </p:pic>
      <p:sp>
        <p:nvSpPr>
          <p:cNvPr id="9" name="TextBox 8"/>
          <p:cNvSpPr txBox="1"/>
          <p:nvPr/>
        </p:nvSpPr>
        <p:spPr>
          <a:xfrm>
            <a:off x="1043608" y="1340768"/>
            <a:ext cx="5112568" cy="954107"/>
          </a:xfrm>
          <a:prstGeom prst="rect">
            <a:avLst/>
          </a:prstGeom>
          <a:noFill/>
        </p:spPr>
        <p:txBody>
          <a:bodyPr wrap="square" rtlCol="0">
            <a:spAutoFit/>
          </a:bodyPr>
          <a:lstStyle/>
          <a:p>
            <a:pPr>
              <a:buFont typeface="Arial" charset="0"/>
              <a:buChar char="•"/>
            </a:pPr>
            <a:r>
              <a:rPr lang="ru-RU" sz="2000" b="1" dirty="0" smtClean="0">
                <a:latin typeface="Times New Roman" pitchFamily="18" charset="0"/>
                <a:cs typeface="Times New Roman" pitchFamily="18" charset="0"/>
              </a:rPr>
              <a:t>Рисование отпечатками.</a:t>
            </a:r>
          </a:p>
          <a:p>
            <a:r>
              <a:rPr lang="ru-RU" dirty="0" smtClean="0">
                <a:latin typeface="Times New Roman" pitchFamily="18" charset="0"/>
                <a:cs typeface="Times New Roman" pitchFamily="18" charset="0"/>
              </a:rPr>
              <a:t>Используются оттиски печатками из картофеля</a:t>
            </a:r>
            <a:r>
              <a:rPr lang="en-US" dirty="0" smtClean="0">
                <a:latin typeface="Times New Roman" pitchFamily="18" charset="0"/>
                <a:cs typeface="Times New Roman" pitchFamily="18" charset="0"/>
              </a:rPr>
              <a:t>, </a:t>
            </a:r>
            <a:endParaRPr lang="ru-RU" sz="2000" b="1"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скомканной бумаги</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листьями</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штемпелями</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и т.п.</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p>
        </p:txBody>
      </p:sp>
      <p:pic>
        <p:nvPicPr>
          <p:cNvPr id="14344" name="Picture 8" descr="https://academy-of-curiosity.ru/wp-content/uploads/2022/09/risovanie-fruktami.jpg"/>
          <p:cNvPicPr>
            <a:picLocks noChangeAspect="1" noChangeArrowheads="1"/>
          </p:cNvPicPr>
          <p:nvPr/>
        </p:nvPicPr>
        <p:blipFill>
          <a:blip r:embed="rId5" cstate="print"/>
          <a:srcRect/>
          <a:stretch>
            <a:fillRect/>
          </a:stretch>
        </p:blipFill>
        <p:spPr bwMode="auto">
          <a:xfrm>
            <a:off x="4283968" y="2924944"/>
            <a:ext cx="3147306" cy="209820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3679081_36-p-fon-dlya-prezentatsii-risovanie-v-detskom-4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Прямоугольник 6"/>
          <p:cNvSpPr/>
          <p:nvPr/>
        </p:nvSpPr>
        <p:spPr>
          <a:xfrm>
            <a:off x="1115616" y="1196752"/>
            <a:ext cx="6840760" cy="2062103"/>
          </a:xfrm>
          <a:prstGeom prst="rect">
            <a:avLst/>
          </a:prstGeom>
        </p:spPr>
        <p:txBody>
          <a:bodyPr wrap="square">
            <a:spAutoFit/>
          </a:bodyPr>
          <a:lstStyle/>
          <a:p>
            <a:pPr algn="just"/>
            <a:r>
              <a:rPr lang="ru-RU" dirty="0" smtClean="0"/>
              <a:t>* </a:t>
            </a:r>
            <a:r>
              <a:rPr lang="ru-RU" sz="2000" b="1" dirty="0" smtClean="0">
                <a:latin typeface="Times New Roman" pitchFamily="18" charset="0"/>
                <a:cs typeface="Times New Roman" pitchFamily="18" charset="0"/>
              </a:rPr>
              <a:t>Рисование методом «</a:t>
            </a:r>
            <a:r>
              <a:rPr lang="ru-RU" sz="2000" b="1" dirty="0" err="1" smtClean="0">
                <a:latin typeface="Times New Roman" pitchFamily="18" charset="0"/>
                <a:cs typeface="Times New Roman" pitchFamily="18" charset="0"/>
              </a:rPr>
              <a:t>Кляксография</a:t>
            </a:r>
            <a:r>
              <a:rPr lang="ru-RU" sz="2000" b="1" dirty="0" smtClean="0">
                <a:latin typeface="Times New Roman" pitchFamily="18" charset="0"/>
                <a:cs typeface="Times New Roman" pitchFamily="18" charset="0"/>
              </a:rPr>
              <a:t>».</a:t>
            </a:r>
          </a:p>
          <a:p>
            <a:pPr algn="just"/>
            <a:r>
              <a:rPr lang="ru-RU" dirty="0" smtClean="0"/>
              <a:t>В основе этой техники рисования лежит обычная </a:t>
            </a:r>
            <a:r>
              <a:rPr lang="ru-RU" b="1" i="1" dirty="0" smtClean="0"/>
              <a:t>клякса</a:t>
            </a:r>
            <a:r>
              <a:rPr lang="ru-RU" dirty="0" smtClean="0"/>
              <a:t>.  </a:t>
            </a:r>
          </a:p>
          <a:p>
            <a:pPr algn="just"/>
            <a:r>
              <a:rPr lang="ru-RU" dirty="0" smtClean="0"/>
              <a:t>Сначала получают спонтанные изображения. Затем ребенок дорисовывает детали, чтобы придать законченность и сходство с реальным образом. Оказывается, клякса может быть и способом рисования, за который никто не будет ругать, а, наоборот, еще  хлопать в </a:t>
            </a:r>
            <a:r>
              <a:rPr lang="ru-RU" dirty="0" smtClean="0"/>
              <a:t>ладоши.</a:t>
            </a:r>
            <a:endParaRPr lang="ru-RU" dirty="0"/>
          </a:p>
        </p:txBody>
      </p:sp>
      <p:sp>
        <p:nvSpPr>
          <p:cNvPr id="2050" name="AutoShape 2" descr="https://gas-kvas.com/uploads/posts/2023-02/1676362402_gas-kvas-com-p-risunki-klyaksografiya-v-detskom-sadu-1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052" name="Picture 4" descr="https://avatars.dzeninfra.ru/get-zen_doc/5234524/pub_62e8ec50003a0744787e4046_62e8efaf2f68ce77724ff6d6/scale_1200"/>
          <p:cNvPicPr>
            <a:picLocks noChangeAspect="1" noChangeArrowheads="1"/>
          </p:cNvPicPr>
          <p:nvPr/>
        </p:nvPicPr>
        <p:blipFill>
          <a:blip r:embed="rId3" cstate="print"/>
          <a:srcRect/>
          <a:stretch>
            <a:fillRect/>
          </a:stretch>
        </p:blipFill>
        <p:spPr bwMode="auto">
          <a:xfrm>
            <a:off x="1547664" y="3356992"/>
            <a:ext cx="2160240" cy="1542772"/>
          </a:xfrm>
          <a:prstGeom prst="rect">
            <a:avLst/>
          </a:prstGeom>
          <a:noFill/>
        </p:spPr>
      </p:pic>
      <p:pic>
        <p:nvPicPr>
          <p:cNvPr id="2056" name="Picture 8" descr="https://papikpro.com/uploads/posts/2023-01/1672962126_papikpro-com-p-kak-poetapno-narisovat-klyaksu-posledovate-19.jpg"/>
          <p:cNvPicPr>
            <a:picLocks noChangeAspect="1" noChangeArrowheads="1"/>
          </p:cNvPicPr>
          <p:nvPr/>
        </p:nvPicPr>
        <p:blipFill>
          <a:blip r:embed="rId4" cstate="print"/>
          <a:srcRect/>
          <a:stretch>
            <a:fillRect/>
          </a:stretch>
        </p:blipFill>
        <p:spPr bwMode="auto">
          <a:xfrm>
            <a:off x="5724128" y="3501008"/>
            <a:ext cx="2160239" cy="1620179"/>
          </a:xfrm>
          <a:prstGeom prst="rect">
            <a:avLst/>
          </a:prstGeom>
          <a:noFill/>
        </p:spPr>
      </p:pic>
      <p:pic>
        <p:nvPicPr>
          <p:cNvPr id="2058" name="Picture 10" descr="https://i1.wp.com/sad7elochka.ru/wp-content/uploads/2012/09/32%D1%8B.jpg"/>
          <p:cNvPicPr>
            <a:picLocks noChangeAspect="1" noChangeArrowheads="1"/>
          </p:cNvPicPr>
          <p:nvPr/>
        </p:nvPicPr>
        <p:blipFill>
          <a:blip r:embed="rId5" cstate="print"/>
          <a:srcRect/>
          <a:stretch>
            <a:fillRect/>
          </a:stretch>
        </p:blipFill>
        <p:spPr bwMode="auto">
          <a:xfrm>
            <a:off x="3563888" y="3140968"/>
            <a:ext cx="1785798" cy="2232248"/>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TotalTime>
  <Words>353</Words>
  <Application>Microsoft Office PowerPoint</Application>
  <PresentationFormat>Экран (4:3)</PresentationFormat>
  <Paragraphs>45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Антонина</dc:creator>
  <cp:lastModifiedBy>Антонина</cp:lastModifiedBy>
  <cp:revision>73</cp:revision>
  <dcterms:created xsi:type="dcterms:W3CDTF">2023-07-12T11:49:46Z</dcterms:created>
  <dcterms:modified xsi:type="dcterms:W3CDTF">2023-07-12T16:17:34Z</dcterms:modified>
</cp:coreProperties>
</file>