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58" r:id="rId5"/>
    <p:sldId id="260" r:id="rId6"/>
    <p:sldId id="261" r:id="rId7"/>
    <p:sldId id="264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4"/>
    <p:restoredTop sz="94580"/>
  </p:normalViewPr>
  <p:slideViewPr>
    <p:cSldViewPr snapToGrid="0">
      <p:cViewPr varScale="1">
        <p:scale>
          <a:sx n="121" d="100"/>
          <a:sy n="121" d="100"/>
        </p:scale>
        <p:origin x="154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C55ED1-14DC-4605-B787-6C11FA6AAF6F}" type="doc">
      <dgm:prSet loTypeId="urn:microsoft.com/office/officeart/2005/8/layout/vList5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6729011-0233-4C5B-9CED-86E2BEC525D4}">
      <dgm:prSet custT="1"/>
      <dgm:spPr/>
      <dgm:t>
        <a:bodyPr/>
        <a:lstStyle/>
        <a:p>
          <a:pPr rtl="0"/>
          <a:r>
            <a:rPr lang="ru-RU" sz="3200" dirty="0"/>
            <a:t>Типы словообразовательных моделей: </a:t>
          </a:r>
        </a:p>
      </dgm:t>
    </dgm:pt>
    <dgm:pt modelId="{C531353B-383E-499D-88C0-7CA3D7FC9AD5}" type="parTrans" cxnId="{603505C5-6D41-4EC3-8B26-5D7B01D296AE}">
      <dgm:prSet/>
      <dgm:spPr/>
      <dgm:t>
        <a:bodyPr/>
        <a:lstStyle/>
        <a:p>
          <a:endParaRPr lang="ru-RU"/>
        </a:p>
      </dgm:t>
    </dgm:pt>
    <dgm:pt modelId="{3C05823C-D8E2-4BD7-9A09-B3CF82E6B58F}" type="sibTrans" cxnId="{603505C5-6D41-4EC3-8B26-5D7B01D296AE}">
      <dgm:prSet/>
      <dgm:spPr/>
      <dgm:t>
        <a:bodyPr/>
        <a:lstStyle/>
        <a:p>
          <a:endParaRPr lang="ru-RU"/>
        </a:p>
      </dgm:t>
    </dgm:pt>
    <dgm:pt modelId="{741026D8-85B9-4AC2-9267-02057F80CF66}">
      <dgm:prSet/>
      <dgm:spPr/>
      <dgm:t>
        <a:bodyPr/>
        <a:lstStyle/>
        <a:p>
          <a:pPr rtl="0"/>
          <a:r>
            <a:rPr lang="ru-RU" dirty="0"/>
            <a:t>нейтральное (газетчик, сгущенка);</a:t>
          </a:r>
        </a:p>
      </dgm:t>
    </dgm:pt>
    <dgm:pt modelId="{149CC7DE-B098-44E7-AEC3-2292D7B40D4A}" type="parTrans" cxnId="{D670FE06-E621-4560-81AB-0192EE31F4EC}">
      <dgm:prSet/>
      <dgm:spPr/>
      <dgm:t>
        <a:bodyPr/>
        <a:lstStyle/>
        <a:p>
          <a:endParaRPr lang="ru-RU"/>
        </a:p>
      </dgm:t>
    </dgm:pt>
    <dgm:pt modelId="{F2FD7EC4-C23D-4302-8DF7-B8B32EB580D5}" type="sibTrans" cxnId="{D670FE06-E621-4560-81AB-0192EE31F4EC}">
      <dgm:prSet/>
      <dgm:spPr/>
      <dgm:t>
        <a:bodyPr/>
        <a:lstStyle/>
        <a:p>
          <a:endParaRPr lang="ru-RU"/>
        </a:p>
      </dgm:t>
    </dgm:pt>
    <dgm:pt modelId="{C3049AC5-DB8D-412D-AD64-7A891E16466F}">
      <dgm:prSet/>
      <dgm:spPr/>
      <dgm:t>
        <a:bodyPr/>
        <a:lstStyle/>
        <a:p>
          <a:pPr rtl="0"/>
          <a:r>
            <a:rPr lang="ru-RU" dirty="0"/>
            <a:t>сниженное или экспрессивное (столовка, скукота). </a:t>
          </a:r>
        </a:p>
      </dgm:t>
    </dgm:pt>
    <dgm:pt modelId="{D4C9816C-C961-41F1-8717-F656438BE0BF}" type="parTrans" cxnId="{F7083DD0-E8D6-424B-9CCC-2B2357DE493E}">
      <dgm:prSet/>
      <dgm:spPr/>
      <dgm:t>
        <a:bodyPr/>
        <a:lstStyle/>
        <a:p>
          <a:endParaRPr lang="ru-RU"/>
        </a:p>
      </dgm:t>
    </dgm:pt>
    <dgm:pt modelId="{DA175A27-71FB-40D7-894F-9084B0EE3CDE}" type="sibTrans" cxnId="{F7083DD0-E8D6-424B-9CCC-2B2357DE493E}">
      <dgm:prSet/>
      <dgm:spPr/>
      <dgm:t>
        <a:bodyPr/>
        <a:lstStyle/>
        <a:p>
          <a:endParaRPr lang="ru-RU"/>
        </a:p>
      </dgm:t>
    </dgm:pt>
    <dgm:pt modelId="{DB21EAD7-49B8-4660-B5BA-D8096DD8F4BF}">
      <dgm:prSet/>
      <dgm:spPr/>
      <dgm:t>
        <a:bodyPr/>
        <a:lstStyle/>
        <a:p>
          <a:pPr rtl="0"/>
          <a:r>
            <a:rPr lang="ru-RU" dirty="0"/>
            <a:t>Словообразовательные возможности связаны с ее </a:t>
          </a:r>
          <a:r>
            <a:rPr lang="ru-RU" b="1" dirty="0"/>
            <a:t>экспрессивностью и </a:t>
          </a:r>
          <a:r>
            <a:rPr lang="ru-RU" b="1" dirty="0" err="1"/>
            <a:t>оценочностью</a:t>
          </a:r>
          <a:r>
            <a:rPr lang="ru-RU" dirty="0"/>
            <a:t>.</a:t>
          </a:r>
        </a:p>
      </dgm:t>
    </dgm:pt>
    <dgm:pt modelId="{E738069E-2C88-49EF-A3C3-331355770C2E}" type="parTrans" cxnId="{267164EC-FBCD-4EDB-8821-A6690E623CB4}">
      <dgm:prSet/>
      <dgm:spPr/>
      <dgm:t>
        <a:bodyPr/>
        <a:lstStyle/>
        <a:p>
          <a:endParaRPr lang="ru-RU"/>
        </a:p>
      </dgm:t>
    </dgm:pt>
    <dgm:pt modelId="{7848BA43-7C04-436B-A35D-1E1E442075B2}" type="sibTrans" cxnId="{267164EC-FBCD-4EDB-8821-A6690E623CB4}">
      <dgm:prSet/>
      <dgm:spPr/>
      <dgm:t>
        <a:bodyPr/>
        <a:lstStyle/>
        <a:p>
          <a:endParaRPr lang="ru-RU"/>
        </a:p>
      </dgm:t>
    </dgm:pt>
    <dgm:pt modelId="{0816AA83-B081-4A96-97C2-2BE30CECBF8C}" type="pres">
      <dgm:prSet presAssocID="{0FC55ED1-14DC-4605-B787-6C11FA6AAF6F}" presName="Name0" presStyleCnt="0">
        <dgm:presLayoutVars>
          <dgm:dir/>
          <dgm:animLvl val="lvl"/>
          <dgm:resizeHandles val="exact"/>
        </dgm:presLayoutVars>
      </dgm:prSet>
      <dgm:spPr/>
    </dgm:pt>
    <dgm:pt modelId="{D2208DA4-2228-400E-B92C-5580939EA52D}" type="pres">
      <dgm:prSet presAssocID="{B6729011-0233-4C5B-9CED-86E2BEC525D4}" presName="linNode" presStyleCnt="0"/>
      <dgm:spPr/>
    </dgm:pt>
    <dgm:pt modelId="{4F2BD397-DEAC-4F4F-B28D-6CE38F5827E3}" type="pres">
      <dgm:prSet presAssocID="{B6729011-0233-4C5B-9CED-86E2BEC525D4}" presName="parentText" presStyleLbl="node1" presStyleIdx="0" presStyleCnt="2" custScaleX="99178">
        <dgm:presLayoutVars>
          <dgm:chMax val="1"/>
          <dgm:bulletEnabled val="1"/>
        </dgm:presLayoutVars>
      </dgm:prSet>
      <dgm:spPr/>
    </dgm:pt>
    <dgm:pt modelId="{CE39C17D-02E7-4E69-ACEB-BEB1474E03DF}" type="pres">
      <dgm:prSet presAssocID="{B6729011-0233-4C5B-9CED-86E2BEC525D4}" presName="descendantText" presStyleLbl="alignAccFollowNode1" presStyleIdx="0" presStyleCnt="1">
        <dgm:presLayoutVars>
          <dgm:bulletEnabled val="1"/>
        </dgm:presLayoutVars>
      </dgm:prSet>
      <dgm:spPr/>
    </dgm:pt>
    <dgm:pt modelId="{C56F111A-1EFF-49FB-9BA0-64B87ABF1D28}" type="pres">
      <dgm:prSet presAssocID="{3C05823C-D8E2-4BD7-9A09-B3CF82E6B58F}" presName="sp" presStyleCnt="0"/>
      <dgm:spPr/>
    </dgm:pt>
    <dgm:pt modelId="{D7D6469C-E54E-4EA4-AE56-41DE7064B426}" type="pres">
      <dgm:prSet presAssocID="{DB21EAD7-49B8-4660-B5BA-D8096DD8F4BF}" presName="linNode" presStyleCnt="0"/>
      <dgm:spPr/>
    </dgm:pt>
    <dgm:pt modelId="{7360368B-C43E-4026-89DC-59DF53CB489B}" type="pres">
      <dgm:prSet presAssocID="{DB21EAD7-49B8-4660-B5BA-D8096DD8F4BF}" presName="parentText" presStyleLbl="node1" presStyleIdx="1" presStyleCnt="2" custScaleX="277778" custScaleY="40940">
        <dgm:presLayoutVars>
          <dgm:chMax val="1"/>
          <dgm:bulletEnabled val="1"/>
        </dgm:presLayoutVars>
      </dgm:prSet>
      <dgm:spPr/>
    </dgm:pt>
  </dgm:ptLst>
  <dgm:cxnLst>
    <dgm:cxn modelId="{D670FE06-E621-4560-81AB-0192EE31F4EC}" srcId="{B6729011-0233-4C5B-9CED-86E2BEC525D4}" destId="{741026D8-85B9-4AC2-9267-02057F80CF66}" srcOrd="0" destOrd="0" parTransId="{149CC7DE-B098-44E7-AEC3-2292D7B40D4A}" sibTransId="{F2FD7EC4-C23D-4302-8DF7-B8B32EB580D5}"/>
    <dgm:cxn modelId="{2E847C3D-495B-4EF8-AC92-8A139DBB6F67}" type="presOf" srcId="{DB21EAD7-49B8-4660-B5BA-D8096DD8F4BF}" destId="{7360368B-C43E-4026-89DC-59DF53CB489B}" srcOrd="0" destOrd="0" presId="urn:microsoft.com/office/officeart/2005/8/layout/vList5"/>
    <dgm:cxn modelId="{F956C93E-EC4D-4A40-B118-5A6B9FF80632}" type="presOf" srcId="{B6729011-0233-4C5B-9CED-86E2BEC525D4}" destId="{4F2BD397-DEAC-4F4F-B28D-6CE38F5827E3}" srcOrd="0" destOrd="0" presId="urn:microsoft.com/office/officeart/2005/8/layout/vList5"/>
    <dgm:cxn modelId="{C42FB490-FCC3-458D-83C1-064F1B7F86BC}" type="presOf" srcId="{0FC55ED1-14DC-4605-B787-6C11FA6AAF6F}" destId="{0816AA83-B081-4A96-97C2-2BE30CECBF8C}" srcOrd="0" destOrd="0" presId="urn:microsoft.com/office/officeart/2005/8/layout/vList5"/>
    <dgm:cxn modelId="{189518BF-9B03-47A2-A2FB-158B50B38AF9}" type="presOf" srcId="{C3049AC5-DB8D-412D-AD64-7A891E16466F}" destId="{CE39C17D-02E7-4E69-ACEB-BEB1474E03DF}" srcOrd="0" destOrd="1" presId="urn:microsoft.com/office/officeart/2005/8/layout/vList5"/>
    <dgm:cxn modelId="{603505C5-6D41-4EC3-8B26-5D7B01D296AE}" srcId="{0FC55ED1-14DC-4605-B787-6C11FA6AAF6F}" destId="{B6729011-0233-4C5B-9CED-86E2BEC525D4}" srcOrd="0" destOrd="0" parTransId="{C531353B-383E-499D-88C0-7CA3D7FC9AD5}" sibTransId="{3C05823C-D8E2-4BD7-9A09-B3CF82E6B58F}"/>
    <dgm:cxn modelId="{F7083DD0-E8D6-424B-9CCC-2B2357DE493E}" srcId="{B6729011-0233-4C5B-9CED-86E2BEC525D4}" destId="{C3049AC5-DB8D-412D-AD64-7A891E16466F}" srcOrd="1" destOrd="0" parTransId="{D4C9816C-C961-41F1-8717-F656438BE0BF}" sibTransId="{DA175A27-71FB-40D7-894F-9084B0EE3CDE}"/>
    <dgm:cxn modelId="{59E77AD5-48D7-4E68-8436-C1C02DDBD3F3}" type="presOf" srcId="{741026D8-85B9-4AC2-9267-02057F80CF66}" destId="{CE39C17D-02E7-4E69-ACEB-BEB1474E03DF}" srcOrd="0" destOrd="0" presId="urn:microsoft.com/office/officeart/2005/8/layout/vList5"/>
    <dgm:cxn modelId="{267164EC-FBCD-4EDB-8821-A6690E623CB4}" srcId="{0FC55ED1-14DC-4605-B787-6C11FA6AAF6F}" destId="{DB21EAD7-49B8-4660-B5BA-D8096DD8F4BF}" srcOrd="1" destOrd="0" parTransId="{E738069E-2C88-49EF-A3C3-331355770C2E}" sibTransId="{7848BA43-7C04-436B-A35D-1E1E442075B2}"/>
    <dgm:cxn modelId="{D746C821-F649-409D-9128-BA4BF73494F9}" type="presParOf" srcId="{0816AA83-B081-4A96-97C2-2BE30CECBF8C}" destId="{D2208DA4-2228-400E-B92C-5580939EA52D}" srcOrd="0" destOrd="0" presId="urn:microsoft.com/office/officeart/2005/8/layout/vList5"/>
    <dgm:cxn modelId="{BDD643DC-B758-48D5-9A54-12CEB4AE26C9}" type="presParOf" srcId="{D2208DA4-2228-400E-B92C-5580939EA52D}" destId="{4F2BD397-DEAC-4F4F-B28D-6CE38F5827E3}" srcOrd="0" destOrd="0" presId="urn:microsoft.com/office/officeart/2005/8/layout/vList5"/>
    <dgm:cxn modelId="{2FD8BE76-41EB-431F-A2F3-D7D71DB17930}" type="presParOf" srcId="{D2208DA4-2228-400E-B92C-5580939EA52D}" destId="{CE39C17D-02E7-4E69-ACEB-BEB1474E03DF}" srcOrd="1" destOrd="0" presId="urn:microsoft.com/office/officeart/2005/8/layout/vList5"/>
    <dgm:cxn modelId="{BCC4293C-84C1-4E1A-A593-8B08D36AB9EC}" type="presParOf" srcId="{0816AA83-B081-4A96-97C2-2BE30CECBF8C}" destId="{C56F111A-1EFF-49FB-9BA0-64B87ABF1D28}" srcOrd="1" destOrd="0" presId="urn:microsoft.com/office/officeart/2005/8/layout/vList5"/>
    <dgm:cxn modelId="{5E6C56D5-2AFE-4C98-9477-A59EB83C5441}" type="presParOf" srcId="{0816AA83-B081-4A96-97C2-2BE30CECBF8C}" destId="{D7D6469C-E54E-4EA4-AE56-41DE7064B426}" srcOrd="2" destOrd="0" presId="urn:microsoft.com/office/officeart/2005/8/layout/vList5"/>
    <dgm:cxn modelId="{04D68136-231C-4ADA-9652-11508F20835B}" type="presParOf" srcId="{D7D6469C-E54E-4EA4-AE56-41DE7064B426}" destId="{7360368B-C43E-4026-89DC-59DF53CB489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9C17D-02E7-4E69-ACEB-BEB1474E03DF}">
      <dsp:nvSpPr>
        <dsp:cNvPr id="0" name=""/>
        <dsp:cNvSpPr/>
      </dsp:nvSpPr>
      <dsp:spPr>
        <a:xfrm rot="5400000">
          <a:off x="4160368" y="-991199"/>
          <a:ext cx="2498722" cy="511008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kern="1200" dirty="0"/>
            <a:t>нейтральное (газетчик, сгущенка);</a:t>
          </a: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kern="1200" dirty="0"/>
            <a:t>сниженное или экспрессивное (столовка, скукота). </a:t>
          </a:r>
        </a:p>
      </dsp:txBody>
      <dsp:txXfrm rot="-5400000">
        <a:off x="2854689" y="436458"/>
        <a:ext cx="4988103" cy="2254766"/>
      </dsp:txXfrm>
    </dsp:sp>
    <dsp:sp modelId="{4F2BD397-DEAC-4F4F-B28D-6CE38F5827E3}">
      <dsp:nvSpPr>
        <dsp:cNvPr id="0" name=""/>
        <dsp:cNvSpPr/>
      </dsp:nvSpPr>
      <dsp:spPr>
        <a:xfrm>
          <a:off x="3895" y="2140"/>
          <a:ext cx="2850793" cy="31234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4200000"/>
          </a:lightRig>
        </a:scene3d>
        <a:sp3d prstMaterial="flat">
          <a:bevelT w="50800" h="6350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Типы словообразовательных моделей: </a:t>
          </a:r>
        </a:p>
      </dsp:txBody>
      <dsp:txXfrm>
        <a:off x="143059" y="141304"/>
        <a:ext cx="2572465" cy="2845074"/>
      </dsp:txXfrm>
    </dsp:sp>
    <dsp:sp modelId="{7360368B-C43E-4026-89DC-59DF53CB489B}">
      <dsp:nvSpPr>
        <dsp:cNvPr id="0" name=""/>
        <dsp:cNvSpPr/>
      </dsp:nvSpPr>
      <dsp:spPr>
        <a:xfrm>
          <a:off x="3895" y="3281712"/>
          <a:ext cx="7976712" cy="127872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4200000"/>
          </a:lightRig>
        </a:scene3d>
        <a:sp3d prstMaterial="flat">
          <a:bevelT w="50800" h="6350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Словообразовательные возможности связаны с ее </a:t>
          </a:r>
          <a:r>
            <a:rPr lang="ru-RU" sz="3100" b="1" kern="1200" dirty="0"/>
            <a:t>экспрессивностью и </a:t>
          </a:r>
          <a:r>
            <a:rPr lang="ru-RU" sz="3100" b="1" kern="1200" dirty="0" err="1"/>
            <a:t>оценочностью</a:t>
          </a:r>
          <a:r>
            <a:rPr lang="ru-RU" sz="3100" kern="1200" dirty="0"/>
            <a:t>.</a:t>
          </a:r>
        </a:p>
      </dsp:txBody>
      <dsp:txXfrm>
        <a:off x="66317" y="3344134"/>
        <a:ext cx="7851868" cy="1153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493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0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95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74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69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42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8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1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13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46008" y="6302326"/>
            <a:ext cx="1097280" cy="274320"/>
          </a:xfrm>
        </p:spPr>
        <p:txBody>
          <a:bodyPr/>
          <a:lstStyle/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86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66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292608" y="292608"/>
            <a:ext cx="8558784" cy="627278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2142" y="6302326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01311C7-2A1D-4157-BAF6-FE03784FDC2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2326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53042" y="6302326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713DB0D-E08A-4FAD-887E-C9F7CB4D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82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Разговорный стиль речи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9585" y="4682063"/>
            <a:ext cx="6803136" cy="502920"/>
          </a:xfrm>
        </p:spPr>
        <p:txBody>
          <a:bodyPr>
            <a:normAutofit/>
          </a:bodyPr>
          <a:lstStyle/>
          <a:p>
            <a:r>
              <a:rPr lang="ru-RU" sz="2000" dirty="0"/>
              <a:t>Автор: учитель-логопед Ускова Юлия Владимировна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ACC379E-C95D-1049-815C-B23782785F51}"/>
              </a:ext>
            </a:extLst>
          </p:cNvPr>
          <p:cNvSpPr/>
          <p:nvPr/>
        </p:nvSpPr>
        <p:spPr>
          <a:xfrm>
            <a:off x="3726256" y="5094154"/>
            <a:ext cx="1691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г. Екатеринбург</a:t>
            </a:r>
          </a:p>
        </p:txBody>
      </p:sp>
    </p:spTree>
    <p:extLst>
      <p:ext uri="{BB962C8B-B14F-4D97-AF65-F5344CB8AC3E}">
        <p14:creationId xmlns:p14="http://schemas.microsoft.com/office/powerpoint/2010/main" val="1294663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2" y="0"/>
            <a:ext cx="8263698" cy="1240971"/>
          </a:xfrm>
        </p:spPr>
        <p:txBody>
          <a:bodyPr>
            <a:normAutofit/>
          </a:bodyPr>
          <a:lstStyle/>
          <a:p>
            <a:r>
              <a:rPr lang="ru-RU" b="1" dirty="0"/>
              <a:t>3.Грамматический уровень:</a:t>
            </a:r>
            <a:br>
              <a:rPr lang="ru-RU" b="1" dirty="0"/>
            </a:br>
            <a:r>
              <a:rPr lang="ru-RU" dirty="0"/>
              <a:t>а)словообразование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892395"/>
              </p:ext>
            </p:extLst>
          </p:nvPr>
        </p:nvGraphicFramePr>
        <p:xfrm>
          <a:off x="348342" y="1097280"/>
          <a:ext cx="8263699" cy="5760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28751">
                  <a:extLst>
                    <a:ext uri="{9D8B030D-6E8A-4147-A177-3AD203B41FA5}">
                      <a16:colId xmlns:a16="http://schemas.microsoft.com/office/drawing/2014/main" val="2132585169"/>
                    </a:ext>
                  </a:extLst>
                </a:gridCol>
                <a:gridCol w="4034948">
                  <a:extLst>
                    <a:ext uri="{9D8B030D-6E8A-4147-A177-3AD203B41FA5}">
                      <a16:colId xmlns:a16="http://schemas.microsoft.com/office/drawing/2014/main" val="2769673322"/>
                    </a:ext>
                  </a:extLst>
                </a:gridCol>
              </a:tblGrid>
              <a:tr h="608632"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Примеры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602703"/>
                  </a:ext>
                </a:extLst>
              </a:tr>
              <a:tr h="11303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/>
                        <a:t>суффиксы</a:t>
                      </a:r>
                      <a:r>
                        <a:rPr lang="ru-RU" dirty="0"/>
                        <a:t> со значением </a:t>
                      </a:r>
                      <a:r>
                        <a:rPr lang="ru-RU" dirty="0" err="1"/>
                        <a:t>ласкательности</a:t>
                      </a:r>
                      <a:r>
                        <a:rPr lang="ru-RU" dirty="0"/>
                        <a:t>, уменьшительности, </a:t>
                      </a:r>
                      <a:r>
                        <a:rPr lang="ru-RU" dirty="0" err="1"/>
                        <a:t>увеличительности</a:t>
                      </a:r>
                      <a:r>
                        <a:rPr lang="ru-RU" dirty="0"/>
                        <a:t>, неодобрения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внучок, домик, здоровенный, худющий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509269"/>
                  </a:ext>
                </a:extLst>
              </a:tr>
              <a:tr h="11303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err="1"/>
                        <a:t>суф</a:t>
                      </a:r>
                      <a:r>
                        <a:rPr lang="ru-RU" dirty="0"/>
                        <a:t>. –</a:t>
                      </a:r>
                      <a:r>
                        <a:rPr lang="ru-RU" dirty="0" err="1"/>
                        <a:t>ак</a:t>
                      </a:r>
                      <a:r>
                        <a:rPr lang="ru-RU" dirty="0"/>
                        <a:t> (як), -</a:t>
                      </a:r>
                      <a:r>
                        <a:rPr lang="ru-RU" dirty="0" err="1"/>
                        <a:t>ун</a:t>
                      </a:r>
                      <a:r>
                        <a:rPr lang="ru-RU" dirty="0"/>
                        <a:t>, -ан (</a:t>
                      </a:r>
                      <a:r>
                        <a:rPr lang="ru-RU" dirty="0" err="1"/>
                        <a:t>ян</a:t>
                      </a:r>
                      <a:r>
                        <a:rPr lang="ru-RU" dirty="0"/>
                        <a:t>), -</a:t>
                      </a:r>
                      <a:r>
                        <a:rPr lang="ru-RU" dirty="0" err="1"/>
                        <a:t>ыш</a:t>
                      </a:r>
                      <a:r>
                        <a:rPr lang="ru-RU" dirty="0"/>
                        <a:t>, -ш(а), -л(а), -</a:t>
                      </a:r>
                      <a:r>
                        <a:rPr lang="ru-RU" dirty="0" err="1"/>
                        <a:t>аг</a:t>
                      </a:r>
                      <a:r>
                        <a:rPr lang="ru-RU" dirty="0"/>
                        <a:t>(а), -ух(а), -</a:t>
                      </a:r>
                      <a:r>
                        <a:rPr lang="ru-RU" dirty="0" err="1"/>
                        <a:t>ул</a:t>
                      </a:r>
                      <a:r>
                        <a:rPr lang="ru-RU" dirty="0"/>
                        <a:t>(я), -</a:t>
                      </a:r>
                      <a:r>
                        <a:rPr lang="ru-RU" dirty="0" err="1"/>
                        <a:t>овк</a:t>
                      </a:r>
                      <a:r>
                        <a:rPr lang="ru-RU" dirty="0"/>
                        <a:t>(а), -их(а), -н(я), -</a:t>
                      </a:r>
                      <a:r>
                        <a:rPr lang="ru-RU" dirty="0" err="1"/>
                        <a:t>ож</a:t>
                      </a:r>
                      <a:r>
                        <a:rPr lang="ru-RU" dirty="0"/>
                        <a:t>(еж), -</a:t>
                      </a:r>
                      <a:r>
                        <a:rPr lang="ru-RU" dirty="0" err="1"/>
                        <a:t>ничать</a:t>
                      </a:r>
                      <a:r>
                        <a:rPr lang="ru-RU" dirty="0"/>
                        <a:t>, -</a:t>
                      </a:r>
                      <a:r>
                        <a:rPr lang="ru-RU" dirty="0" err="1"/>
                        <a:t>нуть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слабак, грубиян, малыш, кассирша, воротила, доходяга, чернуха, модничать, тряхнуть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455531"/>
                  </a:ext>
                </a:extLst>
              </a:tr>
              <a:tr h="608632">
                <a:tc>
                  <a:txBody>
                    <a:bodyPr/>
                    <a:lstStyle/>
                    <a:p>
                      <a:r>
                        <a:rPr lang="ru-RU" dirty="0"/>
                        <a:t>префикс.-</a:t>
                      </a:r>
                      <a:r>
                        <a:rPr lang="ru-RU" dirty="0" err="1"/>
                        <a:t>суф</a:t>
                      </a:r>
                      <a:r>
                        <a:rPr lang="ru-RU" dirty="0"/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приговаривать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160035"/>
                  </a:ext>
                </a:extLst>
              </a:tr>
              <a:tr h="608632">
                <a:tc>
                  <a:txBody>
                    <a:bodyPr/>
                    <a:lstStyle/>
                    <a:p>
                      <a:r>
                        <a:rPr lang="ru-RU" dirty="0"/>
                        <a:t>сложение основ</a:t>
                      </a:r>
                      <a:r>
                        <a:rPr lang="ru-RU" baseline="0" dirty="0"/>
                        <a:t> (</a:t>
                      </a:r>
                      <a:r>
                        <a:rPr lang="ru-RU" dirty="0"/>
                        <a:t>повтор однокоренных</a:t>
                      </a:r>
                      <a:r>
                        <a:rPr lang="ru-RU" baseline="0" dirty="0"/>
                        <a:t> слов)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тьма-тьмущая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426435"/>
                  </a:ext>
                </a:extLst>
              </a:tr>
              <a:tr h="1391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сокращение наименований и замена одним словом - </a:t>
                      </a:r>
                      <a:r>
                        <a:rPr lang="ru-RU" sz="1800" dirty="0"/>
                        <a:t>закон «экономии речевых средств»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зачетка, поступать, курсовая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2619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036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199" y="130628"/>
            <a:ext cx="7440023" cy="1201394"/>
          </a:xfrm>
        </p:spPr>
        <p:txBody>
          <a:bodyPr>
            <a:normAutofit/>
          </a:bodyPr>
          <a:lstStyle/>
          <a:p>
            <a:r>
              <a:rPr lang="ru-RU" sz="3600" b="1" dirty="0"/>
              <a:t>3.Грамматический уровень:</a:t>
            </a:r>
            <a:br>
              <a:rPr lang="ru-RU" sz="3600" b="1" dirty="0"/>
            </a:br>
            <a:r>
              <a:rPr lang="ru-RU" sz="3600" dirty="0"/>
              <a:t>б) морфология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655623"/>
              </p:ext>
            </p:extLst>
          </p:nvPr>
        </p:nvGraphicFramePr>
        <p:xfrm>
          <a:off x="116113" y="1248228"/>
          <a:ext cx="8853716" cy="5419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4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9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2891">
                <a:tc>
                  <a:txBody>
                    <a:bodyPr/>
                    <a:lstStyle/>
                    <a:p>
                      <a:r>
                        <a:rPr lang="ru-RU" sz="3200" b="1" dirty="0"/>
                        <a:t>Особенности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1477"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Глаголы преобладают над существительным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4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Причастия, деепричастия почти не встречаются.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1477"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Редко употребляются краткие прилагательные.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1829"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Преобладание именительного падежа,</a:t>
                      </a:r>
                      <a:r>
                        <a:rPr lang="ru-RU" sz="2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наличие особой звательной формы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Он построил дачу - станция рядом; Купила шубу - серый каракуль;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Ксюш.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7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Употребительны варианты форм родительного и предложного падежей на </a:t>
                      </a: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-у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дому, в отпуску, нет сахарку</a:t>
                      </a:r>
                      <a:endParaRPr lang="ru-RU" sz="2400" b="0" i="0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2674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856" y="130628"/>
            <a:ext cx="7831909" cy="1190172"/>
          </a:xfrm>
        </p:spPr>
        <p:txBody>
          <a:bodyPr>
            <a:normAutofit/>
          </a:bodyPr>
          <a:lstStyle/>
          <a:p>
            <a:r>
              <a:rPr lang="ru-RU" sz="3600" b="1" dirty="0"/>
              <a:t>3.Грамматический уровень:</a:t>
            </a:r>
            <a:br>
              <a:rPr lang="ru-RU" sz="3600" b="1" dirty="0"/>
            </a:br>
            <a:r>
              <a:rPr lang="ru-RU" sz="3600" dirty="0"/>
              <a:t>б) морфология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5171814"/>
              </p:ext>
            </p:extLst>
          </p:nvPr>
        </p:nvGraphicFramePr>
        <p:xfrm>
          <a:off x="130628" y="1240972"/>
          <a:ext cx="9013372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6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6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72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/>
                        <a:t>Особенности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677"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Широко используются местоимения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так оно и есть, такая красота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43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Тенденции не склонять первую часть собственного имени,</a:t>
                      </a:r>
                      <a:r>
                        <a:rPr lang="ru-RU" sz="2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склонять составные</a:t>
                      </a:r>
                      <a:r>
                        <a:rPr lang="ru-RU" sz="2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числительные,</a:t>
                      </a:r>
                      <a:r>
                        <a:rPr lang="ru-RU" sz="24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склонять аббревиатуры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 Иван </a:t>
                      </a:r>
                      <a:r>
                        <a:rPr lang="ru-RU" sz="24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Иванычу</a:t>
                      </a:r>
                      <a:endParaRPr lang="ru-RU" sz="2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Сумма не превышает триста рублей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Его папа работает на </a:t>
                      </a:r>
                      <a:r>
                        <a:rPr lang="ru-RU" sz="24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ГЭСе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Он будет в ВУЗе.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8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Релятивы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 и ну!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Разумеется…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Ещё бы.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1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Широко используются глагольные междометия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прыг, скок, бух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329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119" y="0"/>
            <a:ext cx="8281852" cy="117565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3.Грамматический уровень:</a:t>
            </a:r>
            <a:br>
              <a:rPr lang="ru-RU" b="1" dirty="0"/>
            </a:br>
            <a:r>
              <a:rPr lang="ru-RU" dirty="0"/>
              <a:t>в) синтаксис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661568"/>
              </p:ext>
            </p:extLst>
          </p:nvPr>
        </p:nvGraphicFramePr>
        <p:xfrm>
          <a:off x="130628" y="1118277"/>
          <a:ext cx="8795658" cy="5594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4402">
                <a:tc>
                  <a:txBody>
                    <a:bodyPr/>
                    <a:lstStyle/>
                    <a:p>
                      <a:r>
                        <a:rPr lang="ru-RU" sz="3200" dirty="0"/>
                        <a:t>Особенности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6356">
                <a:tc>
                  <a:txBody>
                    <a:bodyPr/>
                    <a:lstStyle/>
                    <a:p>
                      <a:r>
                        <a:rPr lang="ru-RU" sz="2400" dirty="0"/>
                        <a:t>Преобладание простых предложений. Структура</a:t>
                      </a:r>
                      <a:r>
                        <a:rPr lang="ru-RU" sz="2400" baseline="0" dirty="0"/>
                        <a:t> – чаще не полная.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Покажите, пожалуйста, в линейку.</a:t>
                      </a:r>
                    </a:p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Вам от сердца?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1278">
                <a:tc>
                  <a:txBody>
                    <a:bodyPr/>
                    <a:lstStyle/>
                    <a:p>
                      <a:r>
                        <a:rPr lang="ru-RU" sz="2400" dirty="0"/>
                        <a:t>Не называние предмета, а описание его.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В шляпе здесь не проходила?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6356">
                <a:tc>
                  <a:txBody>
                    <a:bodyPr/>
                    <a:lstStyle/>
                    <a:p>
                      <a:r>
                        <a:rPr lang="ru-RU" sz="2400" dirty="0"/>
                        <a:t>Возникновение присоединительных конструкций.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Надо ехать. В Санкт-Петербург. На конференцию.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9889">
                <a:tc>
                  <a:txBody>
                    <a:bodyPr/>
                    <a:lstStyle/>
                    <a:p>
                      <a:r>
                        <a:rPr lang="ru-RU" sz="2400" dirty="0"/>
                        <a:t>Частое употребление бессоюзных</a:t>
                      </a:r>
                      <a:r>
                        <a:rPr lang="ru-RU" sz="2400" baseline="0" dirty="0"/>
                        <a:t> предложений.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Уеду - тебе будет легче; Ты говори, я слушаю.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9889">
                <a:tc>
                  <a:txBody>
                    <a:bodyPr/>
                    <a:lstStyle/>
                    <a:p>
                      <a:r>
                        <a:rPr lang="ru-RU" sz="2400" dirty="0"/>
                        <a:t>Самое важное в сообщении слово ставится на первое 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Компьютер мне купи; Дворцовая площадь, выходите?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928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" y="0"/>
            <a:ext cx="7680960" cy="1371600"/>
          </a:xfrm>
        </p:spPr>
        <p:txBody>
          <a:bodyPr>
            <a:normAutofit/>
          </a:bodyPr>
          <a:lstStyle/>
          <a:p>
            <a:r>
              <a:rPr lang="ru-RU" sz="3600" b="1" dirty="0"/>
              <a:t>3.Грамматический уровень:</a:t>
            </a:r>
            <a:br>
              <a:rPr lang="ru-RU" sz="3600" b="1" dirty="0"/>
            </a:br>
            <a:r>
              <a:rPr lang="ru-RU" sz="3600" dirty="0"/>
              <a:t>в) синтаксис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7120582"/>
              </p:ext>
            </p:extLst>
          </p:nvPr>
        </p:nvGraphicFramePr>
        <p:xfrm>
          <a:off x="101601" y="1204687"/>
          <a:ext cx="8868228" cy="57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5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4113">
                <a:tc>
                  <a:txBody>
                    <a:bodyPr/>
                    <a:lstStyle/>
                    <a:p>
                      <a:r>
                        <a:rPr lang="ru-RU" sz="3200" dirty="0"/>
                        <a:t>Особенности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3428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Могут совмещаться вопросно-ответные построения и отражаться структурные черты диалогической речи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мне нужен, так это ты.</a:t>
                      </a:r>
                      <a:b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43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Употребление местоимения, дублирующего подлежащее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Вера, она поздно приходит;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029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Употребление слов-предложений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Ладно; Ясно; Можно.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029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Вставные конструкции, вносящие</a:t>
                      </a:r>
                      <a:r>
                        <a:rPr lang="ru-RU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дополнительные сведения.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Коля - он вообще добрый человек - хотел помочь...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029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Активность вводных слов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Думаю, может быть, кажется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Широкое распространение лексических повторов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Так-так, вот-вот.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920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492" y="178137"/>
            <a:ext cx="7680960" cy="678206"/>
          </a:xfrm>
        </p:spPr>
        <p:txBody>
          <a:bodyPr>
            <a:normAutofit/>
          </a:bodyPr>
          <a:lstStyle/>
          <a:p>
            <a:r>
              <a:rPr lang="ru-RU" sz="3600" b="1" dirty="0"/>
              <a:t>4.Текстовый уровень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885371"/>
            <a:ext cx="8360227" cy="570411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800" dirty="0"/>
              <a:t>Наличие «фона», позволяет строить редуцированные высказывания, которые непонятны вне фоновых знаний. </a:t>
            </a:r>
          </a:p>
          <a:p>
            <a:pPr lvl="0"/>
            <a:r>
              <a:rPr lang="ru-RU" sz="2800" dirty="0"/>
              <a:t>Тон речи - обусловленный ситуативно</a:t>
            </a:r>
          </a:p>
          <a:p>
            <a:pPr lvl="0"/>
            <a:r>
              <a:rPr lang="ru-RU" sz="2800" dirty="0"/>
              <a:t>Свобода в выражении мыслей и чувств; широкое использование эмоциональной лексики, восклицательных предложений.</a:t>
            </a:r>
          </a:p>
          <a:p>
            <a:pPr lvl="0"/>
            <a:r>
              <a:rPr lang="ru-RU" sz="2800" dirty="0"/>
              <a:t> В художественных текстах при стилизации Разговорного стиля отмечаются сегментированные, парцеллированные конструкции, в пунктуации – тире, многоточие.  </a:t>
            </a:r>
          </a:p>
          <a:p>
            <a:pPr lvl="0"/>
            <a:r>
              <a:rPr lang="ru-RU" sz="2800" dirty="0"/>
              <a:t>Употребляются: обращения, простонародные разговорные слова, жаргонизмы и сленговые слова, фразеологизмы, диалектизмы, несогласованные словосочетания. Частое употребление частиц, междометий, повторов</a:t>
            </a:r>
            <a:r>
              <a:rPr lang="ru-RU" sz="2400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188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062" y="299222"/>
            <a:ext cx="8514079" cy="62176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/>
            <a:r>
              <a:rPr lang="ru-RU" i="1" dirty="0"/>
              <a:t>- </a:t>
            </a:r>
            <a:r>
              <a:rPr lang="ru-RU" sz="2800" dirty="0"/>
              <a:t>Который уже час? Что-то есть охота. Чайку бы.</a:t>
            </a:r>
            <a:br>
              <a:rPr lang="ru-RU" sz="2800" dirty="0"/>
            </a:br>
            <a:r>
              <a:rPr lang="ru-RU" sz="2800" dirty="0"/>
              <a:t>- Народ от праздности завел привычку трескать, как сказал Гоголь. Сейчас чайник поставлю.</a:t>
            </a:r>
            <a:br>
              <a:rPr lang="ru-RU" sz="2800" dirty="0"/>
            </a:br>
            <a:r>
              <a:rPr lang="ru-RU" sz="2800" dirty="0"/>
              <a:t>- Ну, мы-то с тобой сегодня ого- </a:t>
            </a:r>
            <a:r>
              <a:rPr lang="ru-RU" sz="2800" dirty="0" err="1"/>
              <a:t>го</a:t>
            </a:r>
            <a:r>
              <a:rPr lang="ru-RU" sz="2800" dirty="0"/>
              <a:t> сколько наработали, а праздность ты знаешь что такое?</a:t>
            </a:r>
            <a:br>
              <a:rPr lang="ru-RU" sz="2800" dirty="0"/>
            </a:br>
            <a:r>
              <a:rPr lang="ru-RU" sz="2800" dirty="0"/>
              <a:t>- Догадываюсь.</a:t>
            </a:r>
            <a:br>
              <a:rPr lang="ru-RU" sz="2800" dirty="0"/>
            </a:br>
            <a:r>
              <a:rPr lang="ru-RU" sz="2800" dirty="0"/>
              <a:t>- и что бы ты тогда делала, когда бы праздность наступила?</a:t>
            </a:r>
            <a:br>
              <a:rPr lang="ru-RU" sz="2800" dirty="0"/>
            </a:br>
            <a:r>
              <a:rPr lang="ru-RU" sz="2800" dirty="0"/>
              <a:t>- Даже не представляю. Это ведь учиться надо, праздности-то!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C:\Documents and Settings\User\Рабочий стол\0_8f55d_1a54a9f9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542" y="4313578"/>
            <a:ext cx="3149599" cy="254442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20325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75771"/>
            <a:ext cx="8577943" cy="623910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/>
            <a:r>
              <a:rPr lang="ru-RU" sz="2800" dirty="0">
                <a:solidFill>
                  <a:schemeClr val="dk1"/>
                </a:solidFill>
              </a:rPr>
              <a:t>Знаешь, Сань, из дома выйти целый день не могла, мастера ждала потому что! А вчера так </a:t>
            </a:r>
            <a:r>
              <a:rPr lang="ru-RU" sz="2800" dirty="0" err="1">
                <a:solidFill>
                  <a:schemeClr val="dk1"/>
                </a:solidFill>
              </a:rPr>
              <a:t>запахалась</a:t>
            </a:r>
            <a:r>
              <a:rPr lang="ru-RU" sz="2800" dirty="0">
                <a:solidFill>
                  <a:schemeClr val="dk1"/>
                </a:solidFill>
              </a:rPr>
              <a:t> на работе этой, еле-еле домой </a:t>
            </a:r>
            <a:r>
              <a:rPr lang="ru-RU" sz="2800" dirty="0" err="1">
                <a:solidFill>
                  <a:schemeClr val="dk1"/>
                </a:solidFill>
              </a:rPr>
              <a:t>дорулила</a:t>
            </a:r>
            <a:r>
              <a:rPr lang="ru-RU" sz="2800" dirty="0">
                <a:solidFill>
                  <a:schemeClr val="dk1"/>
                </a:solidFill>
              </a:rPr>
              <a:t>. И погода так себе. Снега навалило, а чистить кто? Наши </a:t>
            </a:r>
            <a:r>
              <a:rPr lang="ru-RU" sz="2800" dirty="0" err="1">
                <a:solidFill>
                  <a:schemeClr val="dk1"/>
                </a:solidFill>
              </a:rPr>
              <a:t>комунальщики</a:t>
            </a:r>
            <a:r>
              <a:rPr lang="ru-RU" sz="2800" dirty="0">
                <a:solidFill>
                  <a:schemeClr val="dk1"/>
                </a:solidFill>
              </a:rPr>
              <a:t> только ля-ля и могут! Хоть бери лопату да сама! А че, завтра и придется, машина-то во дворе. Слушай, надо еще Новый год обсудить, вы что там думаете?...</a:t>
            </a:r>
          </a:p>
          <a:p>
            <a:endParaRPr lang="ru-RU" dirty="0"/>
          </a:p>
        </p:txBody>
      </p:sp>
      <p:pic>
        <p:nvPicPr>
          <p:cNvPr id="1027" name="Picture 3" descr="C:\Documents and Settings\User\Рабочий стол\depositphotos_11773301-Happy-girl-with-pink-ph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29" y="3418004"/>
            <a:ext cx="4302842" cy="3096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10072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13" y="304799"/>
            <a:ext cx="8548915" cy="624114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5714" y="1202400"/>
            <a:ext cx="736584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</a:p>
        </p:txBody>
      </p:sp>
      <p:pic>
        <p:nvPicPr>
          <p:cNvPr id="3074" name="Picture 2" descr="C:\Documents and Settings\User\Рабочий стол\48073861_ezh_i_medv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20" y="3816222"/>
            <a:ext cx="4702629" cy="2519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28522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</a:t>
            </a:r>
            <a:r>
              <a:rPr lang="ru-RU" b="1" dirty="0"/>
              <a:t>.Определение разговорного стиля речи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847850"/>
            <a:ext cx="7680960" cy="41871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/>
              <a:t>Разговорный стиль речи </a:t>
            </a:r>
            <a:r>
              <a:rPr lang="ru-RU" sz="3200" dirty="0"/>
              <a:t>– один из функциональных стилей, используемый в неофициальной среде общения; не требует для своего применения специального обучения. </a:t>
            </a:r>
          </a:p>
          <a:p>
            <a:pPr marL="0" indent="0">
              <a:buNone/>
            </a:pPr>
            <a:r>
              <a:rPr lang="ru-RU" sz="3200" dirty="0"/>
              <a:t>(Словарь лингвистических терминов,       Т.В. </a:t>
            </a:r>
            <a:r>
              <a:rPr lang="ru-RU" sz="3200" dirty="0" err="1"/>
              <a:t>Жеребило</a:t>
            </a:r>
            <a:r>
              <a:rPr lang="ru-RU" sz="3200" dirty="0"/>
              <a:t>, 2010)</a:t>
            </a:r>
          </a:p>
        </p:txBody>
      </p:sp>
    </p:spTree>
    <p:extLst>
      <p:ext uri="{BB962C8B-B14F-4D97-AF65-F5344CB8AC3E}">
        <p14:creationId xmlns:p14="http://schemas.microsoft.com/office/powerpoint/2010/main" val="241739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Разговорный стиль реализует </a:t>
            </a:r>
            <a:r>
              <a:rPr lang="ru-RU" b="1" dirty="0"/>
              <a:t>функцию</a:t>
            </a:r>
            <a:r>
              <a:rPr lang="ru-RU" dirty="0"/>
              <a:t> общения.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www.psychologos.ru/images/mama_i_dochka_13705426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2280894"/>
            <a:ext cx="4286250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ysenses.ru/files/u7242/obshe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105" y="3655047"/>
            <a:ext cx="4275370" cy="2672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36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887" y="0"/>
            <a:ext cx="7680960" cy="74061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Сфера использования</a:t>
            </a:r>
          </a:p>
        </p:txBody>
      </p:sp>
      <p:sp>
        <p:nvSpPr>
          <p:cNvPr id="4" name="Волна 3"/>
          <p:cNvSpPr/>
          <p:nvPr/>
        </p:nvSpPr>
        <p:spPr>
          <a:xfrm>
            <a:off x="389437" y="5065743"/>
            <a:ext cx="8315325" cy="1323974"/>
          </a:xfrm>
          <a:prstGeom prst="wav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обиходно – бытовая</a:t>
            </a:r>
          </a:p>
        </p:txBody>
      </p:sp>
      <p:pic>
        <p:nvPicPr>
          <p:cNvPr id="1026" name="Picture 2" descr="http://vitaportal.ru/sites/default/files/imagecache/slideshow_img_2/story_files/shutterstock_112710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12" y="852601"/>
            <a:ext cx="4001587" cy="2454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arrativesfilms.com/wp-content/uploads/2014/04/Public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197" y="837698"/>
            <a:ext cx="3785323" cy="21292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hudesahooponopono.org/wp-content/uploads/2012/07/%D0%BF%D0%B8%D1%81%D1%8C%D0%BC%D0%BE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2606" y="9360916"/>
            <a:ext cx="1023808" cy="67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news-front.info/wp-content/uploads/2015/12/internet-onlin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847" y="2498796"/>
            <a:ext cx="3358333" cy="2522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avelshulga.com/media/letter_lov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97" y="2898608"/>
            <a:ext cx="3096021" cy="1935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cs417623.vk.me/v417623754/b8a4/2Mrc30ixBs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264" y="2712147"/>
            <a:ext cx="3559731" cy="2369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63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365126"/>
            <a:ext cx="8020050" cy="1819935"/>
          </a:xfrm>
        </p:spPr>
        <p:txBody>
          <a:bodyPr>
            <a:normAutofit/>
          </a:bodyPr>
          <a:lstStyle/>
          <a:p>
            <a:r>
              <a:rPr lang="ru-RU" dirty="0"/>
              <a:t>Вид речи и способ общения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1838325"/>
            <a:ext cx="8020050" cy="4338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Разговорная речь предполагает непосредственный контакт между </a:t>
            </a:r>
            <a:r>
              <a:rPr lang="ru-RU" sz="2800" dirty="0" err="1"/>
              <a:t>коммуникантами</a:t>
            </a:r>
            <a:endParaRPr lang="ru-RU" sz="2800" dirty="0"/>
          </a:p>
        </p:txBody>
      </p:sp>
      <p:pic>
        <p:nvPicPr>
          <p:cNvPr id="2050" name="Picture 2" descr="http://missbagira.ru/images/bagira/2015/01/obshc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2940844"/>
            <a:ext cx="4762500" cy="333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hkolazhizni.ru/img/content/i117/117917_me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3883819"/>
            <a:ext cx="4191000" cy="261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01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466726"/>
            <a:ext cx="7680960" cy="1433170"/>
          </a:xfrm>
        </p:spPr>
        <p:txBody>
          <a:bodyPr>
            <a:normAutofit/>
          </a:bodyPr>
          <a:lstStyle/>
          <a:p>
            <a:r>
              <a:rPr lang="ru-RU" dirty="0"/>
              <a:t>Тон речи – обусловленный ситуативно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psihogrammatika.ru/wp-content/uploads/2015/12/obshhe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13" y="1899895"/>
            <a:ext cx="8199612" cy="4464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2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33399"/>
            <a:ext cx="7783830" cy="168189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II</a:t>
            </a:r>
            <a:r>
              <a:rPr lang="ru-RU" b="1" dirty="0"/>
              <a:t>. Характеристика разговорного стиля: </a:t>
            </a:r>
            <a:br>
              <a:rPr lang="ru-RU" b="1" dirty="0"/>
            </a:br>
            <a:r>
              <a:rPr lang="ru-RU" b="1" dirty="0"/>
              <a:t>1. Фонетический уровень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2337846"/>
            <a:ext cx="7680960" cy="3697193"/>
          </a:xfrm>
        </p:spPr>
        <p:txBody>
          <a:bodyPr>
            <a:normAutofit/>
          </a:bodyPr>
          <a:lstStyle/>
          <a:p>
            <a:r>
              <a:rPr lang="ru-RU" sz="2800" dirty="0"/>
              <a:t>Важная роль </a:t>
            </a:r>
            <a:r>
              <a:rPr lang="ru-RU" sz="2800" b="1" dirty="0"/>
              <a:t>интонации</a:t>
            </a:r>
            <a:r>
              <a:rPr lang="ru-RU" sz="2800" dirty="0"/>
              <a:t>: резкое повышение и понижение тона, «растягивание» гласных, скандирование слогов, паузы, изменения темпа речи.</a:t>
            </a:r>
          </a:p>
          <a:p>
            <a:r>
              <a:rPr lang="ru-RU" sz="2800" dirty="0"/>
              <a:t>Менее отчетливое произношение </a:t>
            </a:r>
            <a:r>
              <a:rPr lang="ru-RU" sz="2800" b="1" dirty="0"/>
              <a:t>звуков</a:t>
            </a:r>
            <a:r>
              <a:rPr lang="ru-RU" sz="2800" dirty="0"/>
              <a:t>, сильное </a:t>
            </a:r>
            <a:r>
              <a:rPr lang="ru-RU" sz="2800" b="1" dirty="0"/>
              <a:t>редуцирование</a:t>
            </a:r>
            <a:r>
              <a:rPr lang="ru-RU" sz="2800" dirty="0"/>
              <a:t> (связано с быстрым темпом речи). Неправильная постановка </a:t>
            </a:r>
            <a:r>
              <a:rPr lang="ru-RU" sz="2800" b="1" dirty="0"/>
              <a:t>ударения</a:t>
            </a:r>
            <a:r>
              <a:rPr lang="ru-RU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26950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13" y="45872"/>
            <a:ext cx="7680960" cy="991075"/>
          </a:xfrm>
        </p:spPr>
        <p:txBody>
          <a:bodyPr/>
          <a:lstStyle/>
          <a:p>
            <a:r>
              <a:rPr lang="ru-RU" b="1" dirty="0"/>
              <a:t>2. Лексический уровень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179975"/>
              </p:ext>
            </p:extLst>
          </p:nvPr>
        </p:nvGraphicFramePr>
        <p:xfrm>
          <a:off x="103695" y="857840"/>
          <a:ext cx="8861196" cy="6813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3596">
                  <a:extLst>
                    <a:ext uri="{9D8B030D-6E8A-4147-A177-3AD203B41FA5}">
                      <a16:colId xmlns:a16="http://schemas.microsoft.com/office/drawing/2014/main" val="1516229723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304259612"/>
                    </a:ext>
                  </a:extLst>
                </a:gridCol>
              </a:tblGrid>
              <a:tr h="319871">
                <a:tc>
                  <a:txBody>
                    <a:bodyPr/>
                    <a:lstStyle/>
                    <a:p>
                      <a:r>
                        <a:rPr lang="ru-RU" sz="2000" dirty="0"/>
                        <a:t>Характеристика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650582"/>
                  </a:ext>
                </a:extLst>
              </a:tr>
              <a:tr h="435438">
                <a:tc>
                  <a:txBody>
                    <a:bodyPr/>
                    <a:lstStyle/>
                    <a:p>
                      <a:r>
                        <a:rPr lang="ru-RU" sz="2000" dirty="0"/>
                        <a:t>1) общеупотребительные слова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день, работать, можно, хороший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339378"/>
                  </a:ext>
                </a:extLst>
              </a:tr>
              <a:tr h="435438">
                <a:tc>
                  <a:txBody>
                    <a:bodyPr/>
                    <a:lstStyle/>
                    <a:p>
                      <a:r>
                        <a:rPr lang="ru-RU" sz="2000" dirty="0"/>
                        <a:t>2) разговорные слова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картошка, примоститься, электричка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848207"/>
                  </a:ext>
                </a:extLst>
              </a:tr>
              <a:tr h="7996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Лексическая разнородность</a:t>
                      </a:r>
                      <a:r>
                        <a:rPr lang="ru-RU" sz="2000" dirty="0"/>
                        <a:t>: просторечия, диалектизмы, жаргонизмы, профессионализмы.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нынче, гуторить, пацан, ротацизм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429456"/>
                  </a:ext>
                </a:extLst>
              </a:tr>
              <a:tr h="559774">
                <a:tc>
                  <a:txBody>
                    <a:bodyPr/>
                    <a:lstStyle/>
                    <a:p>
                      <a:r>
                        <a:rPr lang="ru-RU" sz="2000" dirty="0"/>
                        <a:t>В основном - лексика </a:t>
                      </a:r>
                      <a:r>
                        <a:rPr lang="ru-RU" sz="2000" b="1" dirty="0"/>
                        <a:t>бытового содержания, конкретная</a:t>
                      </a:r>
                      <a:r>
                        <a:rPr lang="ru-RU" sz="2000" dirty="0"/>
                        <a:t>.</a:t>
                      </a:r>
                      <a:r>
                        <a:rPr lang="ru-RU" sz="2000" baseline="0" dirty="0"/>
                        <a:t> Развита многозначность.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щи,</a:t>
                      </a:r>
                      <a:r>
                        <a:rPr lang="ru-RU" sz="2000" baseline="0" dirty="0"/>
                        <a:t> </a:t>
                      </a:r>
                      <a:r>
                        <a:rPr lang="ru-RU" sz="2000" dirty="0"/>
                        <a:t>человек, работа, дом</a:t>
                      </a:r>
                    </a:p>
                    <a:p>
                      <a:r>
                        <a:rPr lang="ru-RU" sz="2000" dirty="0"/>
                        <a:t>бандура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221874"/>
                  </a:ext>
                </a:extLst>
              </a:tr>
              <a:tr h="5597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Богата </a:t>
                      </a:r>
                      <a:r>
                        <a:rPr lang="ru-RU" sz="2000" b="1" dirty="0"/>
                        <a:t>экспрессивно – эмоциональная окраской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безалаберный, работёнка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909521"/>
                  </a:ext>
                </a:extLst>
              </a:tr>
              <a:tr h="5597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Неологизмы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открывалка, </a:t>
                      </a:r>
                      <a:r>
                        <a:rPr lang="ru-RU" sz="2000" dirty="0" err="1"/>
                        <a:t>увнучить</a:t>
                      </a:r>
                      <a:endParaRPr lang="ru-RU" sz="20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039952"/>
                  </a:ext>
                </a:extLst>
              </a:tr>
              <a:tr h="1562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Богат </a:t>
                      </a:r>
                      <a:r>
                        <a:rPr lang="ru-RU" sz="2000" b="1" dirty="0"/>
                        <a:t>фразеологизмами</a:t>
                      </a:r>
                      <a:r>
                        <a:rPr lang="ru-RU" sz="2000" dirty="0"/>
                        <a:t>: разговорные, просторечные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рукой подать, у черта на куличках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291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150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3.Грамматический уровень:</a:t>
            </a:r>
            <a:br>
              <a:rPr lang="ru-RU" b="1" dirty="0"/>
            </a:br>
            <a:r>
              <a:rPr lang="ru-RU" dirty="0"/>
              <a:t>а)словообразование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991250"/>
              </p:ext>
            </p:extLst>
          </p:nvPr>
        </p:nvGraphicFramePr>
        <p:xfrm>
          <a:off x="593889" y="1734531"/>
          <a:ext cx="7984503" cy="4562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9561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Другая 1">
      <a:dk1>
        <a:sysClr val="windowText" lastClr="000000"/>
      </a:dk1>
      <a:lt1>
        <a:sysClr val="window" lastClr="FFFFFF"/>
      </a:lt1>
      <a:dk2>
        <a:srgbClr val="632E62"/>
      </a:dk2>
      <a:lt2>
        <a:srgbClr val="FFFFFF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авон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421</TotalTime>
  <Words>979</Words>
  <Application>Microsoft Macintosh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Garamond</vt:lpstr>
      <vt:lpstr>Савон</vt:lpstr>
      <vt:lpstr>Разговорный стиль речи</vt:lpstr>
      <vt:lpstr>I.Определение разговорного стиля речи </vt:lpstr>
      <vt:lpstr> Разговорный стиль реализует функцию общения. </vt:lpstr>
      <vt:lpstr> Сфера использования</vt:lpstr>
      <vt:lpstr>Вид речи и способ общения</vt:lpstr>
      <vt:lpstr>Тон речи – обусловленный ситуативно</vt:lpstr>
      <vt:lpstr>II. Характеристика разговорного стиля:  1. Фонетический уровень</vt:lpstr>
      <vt:lpstr>2. Лексический уровень</vt:lpstr>
      <vt:lpstr>3.Грамматический уровень: а)словообразование </vt:lpstr>
      <vt:lpstr>3.Грамматический уровень: а)словообразование</vt:lpstr>
      <vt:lpstr>3.Грамматический уровень: б) морфология</vt:lpstr>
      <vt:lpstr>3.Грамматический уровень: б) морфология</vt:lpstr>
      <vt:lpstr>3.Грамматический уровень: в) синтаксис</vt:lpstr>
      <vt:lpstr>3.Грамматический уровень: в) синтаксис</vt:lpstr>
      <vt:lpstr>4.Текстовый уровень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Разговорный стиль речи</dc:title>
  <dc:creator>Куклины</dc:creator>
  <cp:lastModifiedBy>Microsoft Office User</cp:lastModifiedBy>
  <cp:revision>71</cp:revision>
  <dcterms:created xsi:type="dcterms:W3CDTF">2016-01-25T17:48:10Z</dcterms:created>
  <dcterms:modified xsi:type="dcterms:W3CDTF">2023-07-12T16:40:24Z</dcterms:modified>
</cp:coreProperties>
</file>