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77050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69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0B2D-8AFA-4586-8441-7C0CE171DB23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3941-214A-4434-82B7-6A17100BE6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0B2D-8AFA-4586-8441-7C0CE171DB23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3941-214A-4434-82B7-6A17100BE6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0B2D-8AFA-4586-8441-7C0CE171DB23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3941-214A-4434-82B7-6A17100BE6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0B2D-8AFA-4586-8441-7C0CE171DB23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3941-214A-4434-82B7-6A17100BE6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0B2D-8AFA-4586-8441-7C0CE171DB23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3941-214A-4434-82B7-6A17100BE6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0B2D-8AFA-4586-8441-7C0CE171DB23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3941-214A-4434-82B7-6A17100BE6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0B2D-8AFA-4586-8441-7C0CE171DB23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3941-214A-4434-82B7-6A17100BE6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0B2D-8AFA-4586-8441-7C0CE171DB23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3941-214A-4434-82B7-6A17100BE6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0B2D-8AFA-4586-8441-7C0CE171DB23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3941-214A-4434-82B7-6A17100BE6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0B2D-8AFA-4586-8441-7C0CE171DB23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3941-214A-4434-82B7-6A17100BE6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0B2D-8AFA-4586-8441-7C0CE171DB23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3941-214A-4434-82B7-6A17100BE6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40B2D-8AFA-4586-8441-7C0CE171DB23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B3941-214A-4434-82B7-6A17100BE6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715200" cy="1143000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4A452A"/>
                </a:solidFill>
              </a:rPr>
              <a:t>МБОУ «</a:t>
            </a:r>
            <a:r>
              <a:rPr lang="ru-RU" sz="4000" i="1" dirty="0" err="1" smtClean="0">
                <a:solidFill>
                  <a:srgbClr val="4A452A"/>
                </a:solidFill>
              </a:rPr>
              <a:t>Видновская</a:t>
            </a:r>
            <a:r>
              <a:rPr lang="ru-RU" sz="4000" i="1" dirty="0" smtClean="0">
                <a:solidFill>
                  <a:srgbClr val="4A452A"/>
                </a:solidFill>
              </a:rPr>
              <a:t>  СОШ № 2»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484784"/>
            <a:ext cx="7005464" cy="3888432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«Реализация </a:t>
            </a:r>
            <a:r>
              <a:rPr lang="ru-RU" sz="4000" b="1" dirty="0">
                <a:solidFill>
                  <a:srgbClr val="FF0000"/>
                </a:solidFill>
              </a:rPr>
              <a:t>проектной деятельности в начальной школе»</a:t>
            </a:r>
            <a:endParaRPr lang="ru-RU" sz="4000" dirty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043608" y="5229200"/>
            <a:ext cx="4968552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A452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Составила: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A452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Сауткина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A452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Н.В.,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A452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A452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A452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начальных классов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13690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Результаты проектной деятельности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В процессе работы я пришла к выводу, первые шаги в проектной деятельности учащихся имели большие положительные результаты:</a:t>
            </a:r>
          </a:p>
          <a:p>
            <a:r>
              <a:rPr lang="ru-RU" dirty="0"/>
              <a:t>- дети учатся работать с дополнительной литературой;</a:t>
            </a:r>
          </a:p>
          <a:p>
            <a:r>
              <a:rPr lang="ru-RU" dirty="0"/>
              <a:t>- они начинают самостоятельно конструировать свои знания;</a:t>
            </a:r>
          </a:p>
          <a:p>
            <a:r>
              <a:rPr lang="ru-RU" dirty="0"/>
              <a:t>- у них развивается критическое и творческое мышление;</a:t>
            </a:r>
          </a:p>
          <a:p>
            <a:r>
              <a:rPr lang="ru-RU" dirty="0"/>
              <a:t>- ребята проявляют себя в оформлении окончательного продукта (сообщение);</a:t>
            </a:r>
          </a:p>
          <a:p>
            <a:r>
              <a:rPr lang="ru-RU" dirty="0"/>
              <a:t>- получают опыт публичного выступления с собственной работой.</a:t>
            </a:r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Актуальность проектной деятельности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i="1" dirty="0"/>
              <a:t>Единственный путь, ведущий к знаниям, - это деятельность</a:t>
            </a:r>
            <a:r>
              <a:rPr lang="ru-RU" sz="1600" i="1" dirty="0" smtClean="0"/>
              <a:t>".   Бернард Шоу</a:t>
            </a:r>
            <a:r>
              <a:rPr lang="ru-RU" sz="1600" i="1" dirty="0"/>
              <a:t/>
            </a:r>
            <a:br>
              <a:rPr lang="ru-RU" sz="1600" i="1" dirty="0"/>
            </a:br>
            <a:r>
              <a:rPr lang="ru-RU" sz="1600" i="1" dirty="0" smtClean="0"/>
              <a:t>                                    </a:t>
            </a:r>
          </a:p>
          <a:p>
            <a:pPr>
              <a:buNone/>
            </a:pPr>
            <a:r>
              <a:rPr lang="ru-RU" sz="1600" i="1" dirty="0" smtClean="0"/>
              <a:t>              </a:t>
            </a:r>
            <a:endParaRPr lang="ru-RU" sz="1600" dirty="0"/>
          </a:p>
          <a:p>
            <a:pPr>
              <a:buNone/>
            </a:pPr>
            <a:r>
              <a:rPr lang="ru-RU" sz="2600" dirty="0" smtClean="0"/>
              <a:t>     Для </a:t>
            </a:r>
            <a:r>
              <a:rPr lang="ru-RU" sz="2600" dirty="0"/>
              <a:t>успешного обучения необходимы высокий уровень интеллектуального, волевого, нравственного развития, </a:t>
            </a:r>
            <a:r>
              <a:rPr lang="ru-RU" sz="2600" dirty="0" err="1"/>
              <a:t>сформированности</a:t>
            </a:r>
            <a:r>
              <a:rPr lang="ru-RU" sz="2600" dirty="0"/>
              <a:t> </a:t>
            </a:r>
            <a:r>
              <a:rPr lang="ru-RU" sz="2600" dirty="0" err="1"/>
              <a:t>мотивационно-потребностной</a:t>
            </a:r>
            <a:r>
              <a:rPr lang="ru-RU" sz="2600" dirty="0"/>
              <a:t> сферы, умение строить взаимоотношения в классе со сверстниками и учителем. Поэтому  </a:t>
            </a:r>
            <a:r>
              <a:rPr lang="ru-RU" sz="2600" b="1" dirty="0" smtClean="0"/>
              <a:t>метод проектов</a:t>
            </a:r>
            <a:r>
              <a:rPr lang="ru-RU" sz="2600" dirty="0"/>
              <a:t> в начальной школе </a:t>
            </a:r>
            <a:r>
              <a:rPr lang="ru-RU" sz="2600" dirty="0" smtClean="0"/>
              <a:t>актуален </a:t>
            </a:r>
            <a:r>
              <a:rPr lang="ru-RU" sz="2600" dirty="0"/>
              <a:t>и очень </a:t>
            </a:r>
            <a:r>
              <a:rPr lang="ru-RU" sz="2600" dirty="0" smtClean="0"/>
              <a:t>эффективен.</a:t>
            </a:r>
            <a:endParaRPr lang="ru-RU" sz="2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51520" y="476672"/>
            <a:ext cx="748883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Учебный проект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 — совместная учебно-познавательная, творческая или игровая деятельность учащихся, имеющая общую цель, согласованные методы, способы деятельности, направленная на достижение общего результата по решению какой-либо проблемы, значимой для участников проекта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Для ученика проект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- это возможность максимального раскрытия своего творческого потенциала. Это деятельность, которая позволяет проявить себя индивидуально или в группе, попробовать свои силы, приложить свои знания, принести пользу, показать публично достигнутый результат.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0000"/>
                </a:solidFill>
              </a:rPr>
              <a:t>Классификация проектов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dirty="0"/>
              <a:t>По доминирующей в проекте деятельности:</a:t>
            </a:r>
            <a:br>
              <a:rPr lang="ru-RU" dirty="0"/>
            </a:br>
            <a:r>
              <a:rPr lang="ru-RU" b="1" dirty="0"/>
              <a:t>исследовательские, информационные, творческие, игровые, приключенческие, практико-ориентированные;</a:t>
            </a:r>
            <a:endParaRPr lang="ru-RU" dirty="0"/>
          </a:p>
          <a:p>
            <a:pPr lvl="0">
              <a:buNone/>
            </a:pPr>
            <a:r>
              <a:rPr lang="ru-RU" dirty="0"/>
              <a:t>Предметно-содержательная область:</a:t>
            </a:r>
            <a:br>
              <a:rPr lang="ru-RU" dirty="0"/>
            </a:br>
            <a:r>
              <a:rPr lang="ru-RU" b="1" dirty="0" err="1"/>
              <a:t>межпредметные</a:t>
            </a:r>
            <a:r>
              <a:rPr lang="ru-RU" b="1" dirty="0"/>
              <a:t>, </a:t>
            </a:r>
            <a:r>
              <a:rPr lang="ru-RU" b="1" dirty="0" err="1"/>
              <a:t>монопроекты</a:t>
            </a:r>
            <a:r>
              <a:rPr lang="ru-RU" b="1" dirty="0"/>
              <a:t>.</a:t>
            </a:r>
            <a:endParaRPr lang="ru-RU" dirty="0"/>
          </a:p>
          <a:p>
            <a:pPr lvl="0">
              <a:buNone/>
            </a:pPr>
            <a:r>
              <a:rPr lang="ru-RU" dirty="0"/>
              <a:t>По характеру контактов:</a:t>
            </a:r>
            <a:br>
              <a:rPr lang="ru-RU" dirty="0"/>
            </a:br>
            <a:r>
              <a:rPr lang="ru-RU" b="1" dirty="0"/>
              <a:t>среди детей одного класса, </a:t>
            </a:r>
            <a:r>
              <a:rPr lang="ru-RU" b="1" dirty="0" err="1"/>
              <a:t>внутришкольные</a:t>
            </a:r>
            <a:r>
              <a:rPr lang="ru-RU" b="1" dirty="0"/>
              <a:t>, региональные, межрегиональные, </a:t>
            </a:r>
            <a:r>
              <a:rPr lang="ru-RU" b="1" dirty="0" err="1"/>
              <a:t>муждународные</a:t>
            </a:r>
            <a:r>
              <a:rPr lang="ru-RU" b="1" dirty="0"/>
              <a:t>.</a:t>
            </a:r>
            <a:endParaRPr lang="ru-RU" dirty="0"/>
          </a:p>
          <a:p>
            <a:pPr lvl="0">
              <a:buNone/>
            </a:pPr>
            <a:r>
              <a:rPr lang="ru-RU" dirty="0"/>
              <a:t>По количеству участников проекта:</a:t>
            </a:r>
            <a:br>
              <a:rPr lang="ru-RU" dirty="0"/>
            </a:br>
            <a:r>
              <a:rPr lang="ru-RU" b="1" dirty="0"/>
              <a:t>индивидуальные, парные, групповые,</a:t>
            </a:r>
            <a:br>
              <a:rPr lang="ru-RU" b="1" dirty="0"/>
            </a:br>
            <a:r>
              <a:rPr lang="ru-RU" b="1" dirty="0"/>
              <a:t>семейные.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u="sng" dirty="0">
                <a:solidFill>
                  <a:srgbClr val="FF0000"/>
                </a:solidFill>
              </a:rPr>
              <a:t>По продолжительности проекты бывают</a:t>
            </a:r>
            <a:r>
              <a:rPr lang="ru-RU" b="1" u="sng" dirty="0" smtClean="0">
                <a:solidFill>
                  <a:srgbClr val="FF0000"/>
                </a:solidFill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Autofit/>
          </a:bodyPr>
          <a:lstStyle/>
          <a:p>
            <a:r>
              <a:rPr lang="ru-RU" sz="2600" b="1" u="sng" dirty="0"/>
              <a:t>Мини</a:t>
            </a:r>
            <a:r>
              <a:rPr lang="ru-RU" sz="2600" b="1" dirty="0"/>
              <a:t> – проекты</a:t>
            </a:r>
            <a:r>
              <a:rPr lang="ru-RU" sz="2600" dirty="0"/>
              <a:t> могут укладываться в один урок или менее.</a:t>
            </a:r>
          </a:p>
          <a:p>
            <a:r>
              <a:rPr lang="ru-RU" sz="2600" b="1" u="sng" dirty="0"/>
              <a:t>Краткосрочные проекты</a:t>
            </a:r>
            <a:r>
              <a:rPr lang="ru-RU" sz="2600" dirty="0"/>
              <a:t> требуют выделения 1-2 уроков</a:t>
            </a:r>
            <a:r>
              <a:rPr lang="ru-RU" sz="2600" dirty="0" smtClean="0"/>
              <a:t>.</a:t>
            </a:r>
            <a:r>
              <a:rPr lang="ru-RU" sz="2600" dirty="0"/>
              <a:t> </a:t>
            </a:r>
          </a:p>
          <a:p>
            <a:r>
              <a:rPr lang="ru-RU" sz="2600" b="1" u="sng" dirty="0"/>
              <a:t>Среднесрочные (недельные)</a:t>
            </a:r>
            <a:r>
              <a:rPr lang="ru-RU" sz="2600" dirty="0"/>
              <a:t> выполняются в группах в ходе проектной недели.</a:t>
            </a:r>
          </a:p>
          <a:p>
            <a:r>
              <a:rPr lang="ru-RU" sz="2600" b="1" u="sng" dirty="0" smtClean="0"/>
              <a:t>Долгосрочные</a:t>
            </a:r>
            <a:r>
              <a:rPr lang="ru-RU" sz="2600" b="1" u="sng" dirty="0"/>
              <a:t> </a:t>
            </a:r>
            <a:r>
              <a:rPr lang="ru-RU" sz="2600" dirty="0"/>
              <a:t>могут выполняться как в группах, так и индивидуально. Весь годичный проект – от определения проблемы и темы до презентации выполняются во внеурочное время.</a:t>
            </a:r>
          </a:p>
          <a:p>
            <a:endParaRPr lang="ru-RU" sz="2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229600" cy="4525963"/>
          </a:xfrm>
          <a:ln>
            <a:noFill/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Этапы работы над проектом: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55576" y="1658704"/>
            <a:ext cx="698477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презентация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проблема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проектирование (планирование)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поиск информации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продукт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оценивание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7560840" cy="1143000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3600" b="1" dirty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Роль учителя как руководителя </a:t>
            </a:r>
            <a:r>
              <a:rPr lang="ru-RU" sz="3600" b="1" dirty="0" smtClean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проекта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работе над проектом учитель:</a:t>
            </a:r>
          </a:p>
          <a:p>
            <a:pPr lvl="0"/>
            <a:r>
              <a:rPr lang="ru-RU" sz="2800" dirty="0"/>
              <a:t>помогает ученикам в поиске нужных источников;</a:t>
            </a:r>
          </a:p>
          <a:p>
            <a:pPr lvl="0"/>
            <a:r>
              <a:rPr lang="ru-RU" sz="2800" dirty="0"/>
              <a:t>сам является источником информации;</a:t>
            </a:r>
          </a:p>
          <a:p>
            <a:pPr lvl="0"/>
            <a:r>
              <a:rPr lang="ru-RU" sz="2800" dirty="0"/>
              <a:t>координирует весь процесс;</a:t>
            </a:r>
          </a:p>
          <a:p>
            <a:pPr lvl="0"/>
            <a:r>
              <a:rPr lang="ru-RU" sz="2800" dirty="0"/>
              <a:t>поощряет учеников;</a:t>
            </a:r>
          </a:p>
          <a:p>
            <a:pPr lvl="0"/>
            <a:r>
              <a:rPr lang="ru-RU" sz="2800" dirty="0"/>
              <a:t>поддерживает непрерывную обратную связь для успешной работы учеников над проектом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99412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Оценивание успешности обучающегося в выполнении проекта или исследования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dirty="0"/>
              <a:t>Можно оценивать:</a:t>
            </a:r>
          </a:p>
          <a:p>
            <a:r>
              <a:rPr lang="ru-RU" dirty="0"/>
              <a:t>Критерии</a:t>
            </a:r>
          </a:p>
          <a:p>
            <a:r>
              <a:rPr lang="ru-RU" dirty="0"/>
              <a:t>Максимальное количество баллов</a:t>
            </a:r>
          </a:p>
          <a:p>
            <a:r>
              <a:rPr lang="ru-RU" dirty="0"/>
              <a:t>Самооценка</a:t>
            </a:r>
          </a:p>
          <a:p>
            <a:r>
              <a:rPr lang="ru-RU" dirty="0"/>
              <a:t>Эстетичность оформления работы</a:t>
            </a:r>
          </a:p>
          <a:p>
            <a:r>
              <a:rPr lang="ru-RU" dirty="0"/>
              <a:t>2 балла</a:t>
            </a:r>
          </a:p>
          <a:p>
            <a:r>
              <a:rPr lang="ru-RU" dirty="0"/>
              <a:t>Грамотность.</a:t>
            </a:r>
          </a:p>
          <a:p>
            <a:r>
              <a:rPr lang="ru-RU" dirty="0"/>
              <a:t>2 балла</a:t>
            </a:r>
          </a:p>
          <a:p>
            <a:r>
              <a:rPr lang="ru-RU" dirty="0"/>
              <a:t>Актуальность темы.</a:t>
            </a:r>
          </a:p>
          <a:p>
            <a:r>
              <a:rPr lang="ru-RU" dirty="0"/>
              <a:t>2 балла</a:t>
            </a:r>
          </a:p>
          <a:p>
            <a:r>
              <a:rPr lang="ru-RU" dirty="0"/>
              <a:t>Соблюдение структуры учебного проекта.</a:t>
            </a:r>
          </a:p>
          <a:p>
            <a:r>
              <a:rPr lang="ru-RU" dirty="0"/>
              <a:t>2 балла</a:t>
            </a:r>
          </a:p>
          <a:p>
            <a:r>
              <a:rPr lang="ru-RU" dirty="0"/>
              <a:t>Доступность.</a:t>
            </a:r>
          </a:p>
          <a:p>
            <a:r>
              <a:rPr lang="ru-RU" dirty="0"/>
              <a:t>2 балла</a:t>
            </a:r>
          </a:p>
          <a:p>
            <a:r>
              <a:rPr lang="ru-RU" dirty="0"/>
              <a:t>Наличие научного, познавательного, интересного материала.</a:t>
            </a:r>
          </a:p>
          <a:p>
            <a:r>
              <a:rPr lang="ru-RU" dirty="0"/>
              <a:t>2 балла</a:t>
            </a:r>
          </a:p>
          <a:p>
            <a:r>
              <a:rPr lang="ru-RU" dirty="0"/>
              <a:t>Формулирование вывода.</a:t>
            </a:r>
          </a:p>
          <a:p>
            <a:r>
              <a:rPr lang="ru-RU" dirty="0"/>
              <a:t>2 балла</a:t>
            </a:r>
          </a:p>
          <a:p>
            <a:r>
              <a:rPr lang="ru-RU" dirty="0"/>
              <a:t>Использование ресурсов сети интернет и печатной литературы.</a:t>
            </a:r>
          </a:p>
          <a:p>
            <a:r>
              <a:rPr lang="ru-RU" dirty="0"/>
              <a:t>2 балла</a:t>
            </a:r>
          </a:p>
          <a:p>
            <a:r>
              <a:rPr lang="ru-RU" u="sng" dirty="0"/>
              <a:t>Итого:</a:t>
            </a:r>
            <a:endParaRPr lang="ru-RU" dirty="0"/>
          </a:p>
          <a:p>
            <a:r>
              <a:rPr lang="ru-RU" dirty="0"/>
              <a:t>16 баллов</a:t>
            </a:r>
          </a:p>
          <a:p>
            <a:r>
              <a:rPr lang="ru-RU" dirty="0"/>
              <a:t>«5» - 16-12 б., «4» - 11-8 б., «3» - 7-4 б.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НАШИ ПРОЕКТЫ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9463" name="Picture 7" descr="C:\Users\ass73\Desktop\FA5309DD-DE07-47D9-9132-6C21B85294D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72550" y="1620821"/>
            <a:ext cx="3392556" cy="2544417"/>
          </a:xfrm>
          <a:prstGeom prst="rect">
            <a:avLst/>
          </a:prstGeom>
          <a:noFill/>
        </p:spPr>
      </p:pic>
      <p:pic>
        <p:nvPicPr>
          <p:cNvPr id="19464" name="Picture 8" descr="C:\Users\ass73\Desktop\A5F2D471-4111-46D6-B628-3D2C0F6BF8C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519772" y="3248980"/>
            <a:ext cx="3168354" cy="2376266"/>
          </a:xfrm>
          <a:prstGeom prst="rect">
            <a:avLst/>
          </a:prstGeom>
          <a:noFill/>
        </p:spPr>
      </p:pic>
      <p:pic>
        <p:nvPicPr>
          <p:cNvPr id="19465" name="Picture 9" descr="C:\Users\ass73\Desktop\2C176E71-6BBF-412D-8531-B6D197C310E4 (1)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088057" y="1688807"/>
            <a:ext cx="3360374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1333</TotalTime>
  <Words>267</Words>
  <Application>Microsoft Office PowerPoint</Application>
  <PresentationFormat>Экран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МБОУ «Видновская  СОШ № 2»</vt:lpstr>
      <vt:lpstr>Актуальность проектной деятельности</vt:lpstr>
      <vt:lpstr>Слайд 3</vt:lpstr>
      <vt:lpstr>Классификация проектов</vt:lpstr>
      <vt:lpstr>По продолжительности проекты бывают: </vt:lpstr>
      <vt:lpstr>Слайд 6</vt:lpstr>
      <vt:lpstr>Роль учителя как руководителя проекта </vt:lpstr>
      <vt:lpstr>Оценивание успешности обучающегося в выполнении проекта или исследования </vt:lpstr>
      <vt:lpstr>НАШИ ПРОЕКТЫ</vt:lpstr>
      <vt:lpstr>Результаты проектной деятельности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«Видновская  СОШ № 2»</dc:title>
  <dc:creator>sa as</dc:creator>
  <cp:lastModifiedBy>sa as</cp:lastModifiedBy>
  <cp:revision>13</cp:revision>
  <dcterms:created xsi:type="dcterms:W3CDTF">2021-03-07T14:39:37Z</dcterms:created>
  <dcterms:modified xsi:type="dcterms:W3CDTF">2021-03-08T12:53:15Z</dcterms:modified>
</cp:coreProperties>
</file>