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56" r:id="rId3"/>
    <p:sldId id="272" r:id="rId4"/>
    <p:sldId id="300" r:id="rId5"/>
    <p:sldId id="271" r:id="rId6"/>
    <p:sldId id="274" r:id="rId7"/>
    <p:sldId id="299" r:id="rId8"/>
    <p:sldId id="291" r:id="rId9"/>
    <p:sldId id="290" r:id="rId10"/>
    <p:sldId id="292" r:id="rId11"/>
    <p:sldId id="289" r:id="rId12"/>
    <p:sldId id="293" r:id="rId13"/>
    <p:sldId id="288" r:id="rId14"/>
    <p:sldId id="294" r:id="rId15"/>
    <p:sldId id="287" r:id="rId16"/>
    <p:sldId id="258" r:id="rId17"/>
    <p:sldId id="295" r:id="rId18"/>
    <p:sldId id="301" r:id="rId19"/>
    <p:sldId id="275" r:id="rId20"/>
    <p:sldId id="270" r:id="rId21"/>
    <p:sldId id="269" r:id="rId22"/>
    <p:sldId id="268" r:id="rId23"/>
    <p:sldId id="267" r:id="rId24"/>
    <p:sldId id="277" r:id="rId25"/>
    <p:sldId id="276" r:id="rId26"/>
    <p:sldId id="302" r:id="rId27"/>
    <p:sldId id="279" r:id="rId28"/>
    <p:sldId id="285" r:id="rId29"/>
    <p:sldId id="284" r:id="rId30"/>
    <p:sldId id="283" r:id="rId31"/>
    <p:sldId id="282" r:id="rId32"/>
    <p:sldId id="281" r:id="rId33"/>
    <p:sldId id="278" r:id="rId34"/>
    <p:sldId id="296" r:id="rId35"/>
    <p:sldId id="297" r:id="rId36"/>
    <p:sldId id="298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1656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i?id=33d3a766117018432a71730950c3913f_l-6968661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https://avatars.mds.yandex.net/i?id=eb039f790f99ba2f70c8b7106ed3b42d_l-3569718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0831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avatars.mds.yandex.net/i?id=33d3a766117018432a71730950c3913f_l-6968661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610" y="-26277"/>
            <a:ext cx="9177610" cy="68842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170" name="AutoShape 2" descr="Кроссворд по предмету истории - на тему 'Расцвет демократии в Афинах'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-1" y="1"/>
          <a:ext cx="9144001" cy="6857999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343631"/>
                <a:gridCol w="3419395"/>
                <a:gridCol w="3380975"/>
              </a:tblGrid>
              <a:tr h="1540158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latin typeface="Times New Roman" pitchFamily="18" charset="0"/>
                          <a:cs typeface="Times New Roman" pitchFamily="18" charset="0"/>
                        </a:rPr>
                        <a:t>Имя</a:t>
                      </a:r>
                      <a:endParaRPr lang="ru-RU" sz="2800" b="1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latin typeface="Times New Roman" pitchFamily="18" charset="0"/>
                          <a:cs typeface="Times New Roman" pitchFamily="18" charset="0"/>
                        </a:rPr>
                        <a:t>Чем прославились?</a:t>
                      </a:r>
                      <a:endParaRPr lang="ru-RU" sz="2800" b="1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latin typeface="Times New Roman" pitchFamily="18" charset="0"/>
                          <a:cs typeface="Times New Roman" pitchFamily="18" charset="0"/>
                        </a:rPr>
                        <a:t>Чем помогали Периклу?</a:t>
                      </a:r>
                      <a:endParaRPr lang="ru-RU" sz="2800" b="1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</a:tr>
              <a:tr h="697369">
                <a:tc>
                  <a:txBody>
                    <a:bodyPr/>
                    <a:lstStyle/>
                    <a:p>
                      <a:pPr algn="ctr"/>
                      <a:r>
                        <a:rPr lang="ru-RU" sz="2800">
                          <a:latin typeface="Times New Roman" pitchFamily="18" charset="0"/>
                          <a:cs typeface="Times New Roman" pitchFamily="18" charset="0"/>
                        </a:rPr>
                        <a:t>Анаксагор</a:t>
                      </a:r>
                      <a:endParaRPr lang="ru-RU" sz="280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Times New Roman" pitchFamily="18" charset="0"/>
                          <a:cs typeface="Times New Roman" pitchFamily="18" charset="0"/>
                        </a:rPr>
                        <a:t>Ученый</a:t>
                      </a:r>
                      <a:endParaRPr lang="ru-RU" sz="28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Times New Roman" pitchFamily="18" charset="0"/>
                          <a:cs typeface="Times New Roman" pitchFamily="18" charset="0"/>
                        </a:rPr>
                        <a:t>Учил Перикла</a:t>
                      </a:r>
                      <a:endParaRPr lang="ru-RU" sz="28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</a:tr>
              <a:tr h="1259228">
                <a:tc>
                  <a:txBody>
                    <a:bodyPr/>
                    <a:lstStyle/>
                    <a:p>
                      <a:pPr algn="ctr"/>
                      <a:r>
                        <a:rPr lang="ru-RU" sz="2800">
                          <a:latin typeface="Times New Roman" pitchFamily="18" charset="0"/>
                          <a:cs typeface="Times New Roman" pitchFamily="18" charset="0"/>
                        </a:rPr>
                        <a:t>Софокл</a:t>
                      </a:r>
                      <a:endParaRPr lang="ru-RU" sz="280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>
                          <a:latin typeface="Times New Roman" pitchFamily="18" charset="0"/>
                          <a:cs typeface="Times New Roman" pitchFamily="18" charset="0"/>
                        </a:rPr>
                        <a:t>Участвовал в морских походах</a:t>
                      </a:r>
                      <a:endParaRPr lang="ru-RU" sz="280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</a:tr>
              <a:tr h="1259228">
                <a:tc>
                  <a:txBody>
                    <a:bodyPr/>
                    <a:lstStyle/>
                    <a:p>
                      <a:pPr algn="ctr"/>
                      <a:r>
                        <a:rPr lang="ru-RU" sz="2800">
                          <a:latin typeface="Times New Roman" pitchFamily="18" charset="0"/>
                          <a:cs typeface="Times New Roman" pitchFamily="18" charset="0"/>
                        </a:rPr>
                        <a:t>Фидий</a:t>
                      </a:r>
                      <a:endParaRPr lang="ru-RU" sz="280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>
                          <a:latin typeface="Times New Roman" pitchFamily="18" charset="0"/>
                          <a:cs typeface="Times New Roman" pitchFamily="18" charset="0"/>
                        </a:rPr>
                        <a:t>Скульптор, архитектор</a:t>
                      </a:r>
                      <a:endParaRPr lang="ru-RU" sz="280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</a:tr>
              <a:tr h="2102016">
                <a:tc>
                  <a:txBody>
                    <a:bodyPr/>
                    <a:lstStyle/>
                    <a:p>
                      <a:pPr algn="ctr"/>
                      <a:r>
                        <a:rPr lang="ru-RU" sz="2800">
                          <a:latin typeface="Times New Roman" pitchFamily="18" charset="0"/>
                          <a:cs typeface="Times New Roman" pitchFamily="18" charset="0"/>
                        </a:rPr>
                        <a:t>Геродот</a:t>
                      </a:r>
                      <a:endParaRPr lang="ru-RU" sz="280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4360" marR="44360" marT="40432" marB="40432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4360" marR="44360" marT="40432" marB="40432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i?id=33d3a766117018432a71730950c3913f_l-6968661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610" y="-26277"/>
            <a:ext cx="9177610" cy="68842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14876" y="1600200"/>
            <a:ext cx="3971924" cy="490063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err="1" smtClean="0">
                <a:solidFill>
                  <a:srgbClr val="FF0000"/>
                </a:solidFill>
                <a:latin typeface="Monotype Corsiva" pitchFamily="66" charset="0"/>
              </a:rPr>
              <a:t>Софокол</a:t>
            </a:r>
            <a:endParaRPr lang="ru-RU" sz="4400" b="1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pPr>
              <a:buNone/>
            </a:pPr>
            <a:r>
              <a:rPr lang="ru-RU" sz="4400" b="1" dirty="0" smtClean="0">
                <a:solidFill>
                  <a:srgbClr val="FF0000"/>
                </a:solidFill>
                <a:latin typeface="Monotype Corsiva" pitchFamily="66" charset="0"/>
              </a:rPr>
              <a:t>-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FF0000"/>
                </a:solidFill>
                <a:latin typeface="Monotype Corsiva" pitchFamily="66" charset="0"/>
              </a:rPr>
              <a:t>-Участвовал в морских походах</a:t>
            </a:r>
            <a:endParaRPr lang="ru-RU" sz="4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38914" name="Picture 2" descr="https://avatars.mds.yandex.net/i?id=0c073e10c51f9a77724ab21e506bdf6a_l-8497019-images-thumbs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1890" y="642918"/>
            <a:ext cx="4716584" cy="6215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avatars.mds.yandex.net/i?id=33d3a766117018432a71730950c3913f_l-6968661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610" y="-26277"/>
            <a:ext cx="9177610" cy="68842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170" name="AutoShape 2" descr="Кроссворд по предмету истории - на тему 'Расцвет демократии в Афинах'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-1" y="1"/>
          <a:ext cx="9144001" cy="6857999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343631"/>
                <a:gridCol w="3419395"/>
                <a:gridCol w="3380975"/>
              </a:tblGrid>
              <a:tr h="1540158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latin typeface="Times New Roman" pitchFamily="18" charset="0"/>
                          <a:cs typeface="Times New Roman" pitchFamily="18" charset="0"/>
                        </a:rPr>
                        <a:t>Имя</a:t>
                      </a:r>
                      <a:endParaRPr lang="ru-RU" sz="2800" b="1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latin typeface="Times New Roman" pitchFamily="18" charset="0"/>
                          <a:cs typeface="Times New Roman" pitchFamily="18" charset="0"/>
                        </a:rPr>
                        <a:t>Чем прославились?</a:t>
                      </a:r>
                      <a:endParaRPr lang="ru-RU" sz="2800" b="1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latin typeface="Times New Roman" pitchFamily="18" charset="0"/>
                          <a:cs typeface="Times New Roman" pitchFamily="18" charset="0"/>
                        </a:rPr>
                        <a:t>Чем помогали Периклу?</a:t>
                      </a:r>
                      <a:endParaRPr lang="ru-RU" sz="2800" b="1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</a:tr>
              <a:tr h="697369">
                <a:tc>
                  <a:txBody>
                    <a:bodyPr/>
                    <a:lstStyle/>
                    <a:p>
                      <a:pPr algn="ctr"/>
                      <a:r>
                        <a:rPr lang="ru-RU" sz="2800">
                          <a:latin typeface="Times New Roman" pitchFamily="18" charset="0"/>
                          <a:cs typeface="Times New Roman" pitchFamily="18" charset="0"/>
                        </a:rPr>
                        <a:t>Анаксагор</a:t>
                      </a:r>
                      <a:endParaRPr lang="ru-RU" sz="280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Times New Roman" pitchFamily="18" charset="0"/>
                          <a:cs typeface="Times New Roman" pitchFamily="18" charset="0"/>
                        </a:rPr>
                        <a:t>Ученый</a:t>
                      </a:r>
                      <a:endParaRPr lang="ru-RU" sz="28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Times New Roman" pitchFamily="18" charset="0"/>
                          <a:cs typeface="Times New Roman" pitchFamily="18" charset="0"/>
                        </a:rPr>
                        <a:t>Учил Перикла</a:t>
                      </a:r>
                      <a:endParaRPr lang="ru-RU" sz="28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</a:tr>
              <a:tr h="1259228">
                <a:tc>
                  <a:txBody>
                    <a:bodyPr/>
                    <a:lstStyle/>
                    <a:p>
                      <a:pPr algn="ctr"/>
                      <a:r>
                        <a:rPr lang="ru-RU" sz="2800">
                          <a:latin typeface="Times New Roman" pitchFamily="18" charset="0"/>
                          <a:cs typeface="Times New Roman" pitchFamily="18" charset="0"/>
                        </a:rPr>
                        <a:t>Софокл</a:t>
                      </a:r>
                      <a:endParaRPr lang="ru-RU" sz="280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>
                          <a:latin typeface="Times New Roman" pitchFamily="18" charset="0"/>
                          <a:cs typeface="Times New Roman" pitchFamily="18" charset="0"/>
                        </a:rPr>
                        <a:t>Участвовал в морских походах</a:t>
                      </a:r>
                      <a:endParaRPr lang="ru-RU" sz="280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</a:tr>
              <a:tr h="1259228">
                <a:tc>
                  <a:txBody>
                    <a:bodyPr/>
                    <a:lstStyle/>
                    <a:p>
                      <a:pPr algn="ctr"/>
                      <a:r>
                        <a:rPr lang="ru-RU" sz="2800">
                          <a:latin typeface="Times New Roman" pitchFamily="18" charset="0"/>
                          <a:cs typeface="Times New Roman" pitchFamily="18" charset="0"/>
                        </a:rPr>
                        <a:t>Фидий</a:t>
                      </a:r>
                      <a:endParaRPr lang="ru-RU" sz="280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>
                          <a:latin typeface="Times New Roman" pitchFamily="18" charset="0"/>
                          <a:cs typeface="Times New Roman" pitchFamily="18" charset="0"/>
                        </a:rPr>
                        <a:t>Скульптор, архитектор</a:t>
                      </a:r>
                      <a:endParaRPr lang="ru-RU" sz="280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</a:tr>
              <a:tr h="2102016">
                <a:tc>
                  <a:txBody>
                    <a:bodyPr/>
                    <a:lstStyle/>
                    <a:p>
                      <a:pPr algn="ctr"/>
                      <a:r>
                        <a:rPr lang="ru-RU" sz="2800">
                          <a:latin typeface="Times New Roman" pitchFamily="18" charset="0"/>
                          <a:cs typeface="Times New Roman" pitchFamily="18" charset="0"/>
                        </a:rPr>
                        <a:t>Геродот</a:t>
                      </a:r>
                      <a:endParaRPr lang="ru-RU" sz="280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4360" marR="44360" marT="40432" marB="40432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4360" marR="44360" marT="40432" marB="40432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i?id=33d3a766117018432a71730950c3913f_l-6968661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610" y="-26277"/>
            <a:ext cx="9177610" cy="68842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57818" y="1000108"/>
            <a:ext cx="3328982" cy="512605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rgbClr val="FF0000"/>
                </a:solidFill>
                <a:latin typeface="Monotype Corsiva" pitchFamily="66" charset="0"/>
              </a:rPr>
              <a:t>Фидий</a:t>
            </a:r>
          </a:p>
          <a:p>
            <a:pPr>
              <a:buNone/>
            </a:pPr>
            <a:r>
              <a:rPr lang="ru-RU" sz="5400" b="1" dirty="0" smtClean="0">
                <a:solidFill>
                  <a:srgbClr val="FF0000"/>
                </a:solidFill>
                <a:latin typeface="Monotype Corsiva" pitchFamily="66" charset="0"/>
              </a:rPr>
              <a:t>-</a:t>
            </a:r>
            <a:r>
              <a:rPr lang="ru-RU" sz="4400" b="1" dirty="0" smtClean="0">
                <a:solidFill>
                  <a:srgbClr val="FF0000"/>
                </a:solidFill>
                <a:latin typeface="Monotype Corsiva" pitchFamily="66" charset="0"/>
              </a:rPr>
              <a:t>скульптор, архитектор</a:t>
            </a:r>
            <a:endParaRPr lang="ru-RU" sz="5400" b="1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pPr>
              <a:buNone/>
            </a:pPr>
            <a:r>
              <a:rPr lang="ru-RU" sz="5400" b="1" dirty="0" smtClean="0">
                <a:solidFill>
                  <a:srgbClr val="FF0000"/>
                </a:solidFill>
                <a:latin typeface="Monotype Corsiva" pitchFamily="66" charset="0"/>
              </a:rPr>
              <a:t>-</a:t>
            </a:r>
            <a:endParaRPr lang="ru-RU" sz="5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9938" name="AutoShape 2" descr="https://yt3.ggpht.com/ytc/AMLnZu-9-wGnZLs1nDYtP_dqsBrs_LabQ3SLc5VYURaJ=s900-c-k-c0x00ffffff-no-rj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940" name="AutoShape 4" descr="https://yt3.ggpht.com/ytc/AMLnZu-9-wGnZLs1nDYtP_dqsBrs_LabQ3SLc5VYURaJ=s900-c-k-c0x00ffffff-no-rj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9942" name="Picture 6" descr="http://www.people.su/images/aboutbio/item_708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1000108"/>
            <a:ext cx="5291759" cy="5500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avatars.mds.yandex.net/i?id=33d3a766117018432a71730950c3913f_l-6968661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610" y="-26277"/>
            <a:ext cx="9177610" cy="68842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170" name="AutoShape 2" descr="Кроссворд по предмету истории - на тему 'Расцвет демократии в Афинах'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-1" y="1"/>
          <a:ext cx="9144001" cy="6857999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343631"/>
                <a:gridCol w="3419395"/>
                <a:gridCol w="3380975"/>
              </a:tblGrid>
              <a:tr h="1540158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latin typeface="Times New Roman" pitchFamily="18" charset="0"/>
                          <a:cs typeface="Times New Roman" pitchFamily="18" charset="0"/>
                        </a:rPr>
                        <a:t>Имя</a:t>
                      </a:r>
                      <a:endParaRPr lang="ru-RU" sz="2800" b="1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latin typeface="Times New Roman" pitchFamily="18" charset="0"/>
                          <a:cs typeface="Times New Roman" pitchFamily="18" charset="0"/>
                        </a:rPr>
                        <a:t>Чем прославились?</a:t>
                      </a:r>
                      <a:endParaRPr lang="ru-RU" sz="2800" b="1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latin typeface="Times New Roman" pitchFamily="18" charset="0"/>
                          <a:cs typeface="Times New Roman" pitchFamily="18" charset="0"/>
                        </a:rPr>
                        <a:t>Чем помогали Периклу?</a:t>
                      </a:r>
                      <a:endParaRPr lang="ru-RU" sz="2800" b="1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</a:tr>
              <a:tr h="697369">
                <a:tc>
                  <a:txBody>
                    <a:bodyPr/>
                    <a:lstStyle/>
                    <a:p>
                      <a:pPr algn="ctr"/>
                      <a:r>
                        <a:rPr lang="ru-RU" sz="2800">
                          <a:latin typeface="Times New Roman" pitchFamily="18" charset="0"/>
                          <a:cs typeface="Times New Roman" pitchFamily="18" charset="0"/>
                        </a:rPr>
                        <a:t>Анаксагор</a:t>
                      </a:r>
                      <a:endParaRPr lang="ru-RU" sz="280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Times New Roman" pitchFamily="18" charset="0"/>
                          <a:cs typeface="Times New Roman" pitchFamily="18" charset="0"/>
                        </a:rPr>
                        <a:t>Ученый</a:t>
                      </a:r>
                      <a:endParaRPr lang="ru-RU" sz="28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Times New Roman" pitchFamily="18" charset="0"/>
                          <a:cs typeface="Times New Roman" pitchFamily="18" charset="0"/>
                        </a:rPr>
                        <a:t>Учил Перикла</a:t>
                      </a:r>
                      <a:endParaRPr lang="ru-RU" sz="28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</a:tr>
              <a:tr h="1259228">
                <a:tc>
                  <a:txBody>
                    <a:bodyPr/>
                    <a:lstStyle/>
                    <a:p>
                      <a:pPr algn="ctr"/>
                      <a:r>
                        <a:rPr lang="ru-RU" sz="2800">
                          <a:latin typeface="Times New Roman" pitchFamily="18" charset="0"/>
                          <a:cs typeface="Times New Roman" pitchFamily="18" charset="0"/>
                        </a:rPr>
                        <a:t>Софокл</a:t>
                      </a:r>
                      <a:endParaRPr lang="ru-RU" sz="280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>
                          <a:latin typeface="Times New Roman" pitchFamily="18" charset="0"/>
                          <a:cs typeface="Times New Roman" pitchFamily="18" charset="0"/>
                        </a:rPr>
                        <a:t>Участвовал в морских походах</a:t>
                      </a:r>
                      <a:endParaRPr lang="ru-RU" sz="280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</a:tr>
              <a:tr h="1259228">
                <a:tc>
                  <a:txBody>
                    <a:bodyPr/>
                    <a:lstStyle/>
                    <a:p>
                      <a:pPr algn="ctr"/>
                      <a:r>
                        <a:rPr lang="ru-RU" sz="2800">
                          <a:latin typeface="Times New Roman" pitchFamily="18" charset="0"/>
                          <a:cs typeface="Times New Roman" pitchFamily="18" charset="0"/>
                        </a:rPr>
                        <a:t>Фидий</a:t>
                      </a:r>
                      <a:endParaRPr lang="ru-RU" sz="280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>
                          <a:latin typeface="Times New Roman" pitchFamily="18" charset="0"/>
                          <a:cs typeface="Times New Roman" pitchFamily="18" charset="0"/>
                        </a:rPr>
                        <a:t>Скульптор, архитектор</a:t>
                      </a:r>
                      <a:endParaRPr lang="ru-RU" sz="280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</a:tr>
              <a:tr h="2102016">
                <a:tc>
                  <a:txBody>
                    <a:bodyPr/>
                    <a:lstStyle/>
                    <a:p>
                      <a:pPr algn="ctr"/>
                      <a:r>
                        <a:rPr lang="ru-RU" sz="2800">
                          <a:latin typeface="Times New Roman" pitchFamily="18" charset="0"/>
                          <a:cs typeface="Times New Roman" pitchFamily="18" charset="0"/>
                        </a:rPr>
                        <a:t>Геродот</a:t>
                      </a:r>
                      <a:endParaRPr lang="ru-RU" sz="280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4360" marR="44360" marT="40432" marB="40432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4360" marR="44360" marT="40432" marB="40432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i?id=33d3a766117018432a71730950c3913f_l-6968661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610" y="-26277"/>
            <a:ext cx="9177610" cy="6884277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14942" y="642918"/>
            <a:ext cx="3643338" cy="621508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rgbClr val="FF0000"/>
                </a:solidFill>
                <a:latin typeface="Monotype Corsiva" pitchFamily="66" charset="0"/>
              </a:rPr>
              <a:t>Геродот</a:t>
            </a:r>
          </a:p>
          <a:p>
            <a:pPr>
              <a:buNone/>
            </a:pPr>
            <a:r>
              <a:rPr lang="ru-RU" sz="4800" b="1" dirty="0" smtClean="0">
                <a:solidFill>
                  <a:srgbClr val="FF0000"/>
                </a:solidFill>
                <a:latin typeface="Monotype Corsiva" pitchFamily="66" charset="0"/>
              </a:rPr>
              <a:t>-</a:t>
            </a:r>
          </a:p>
          <a:p>
            <a:pPr>
              <a:buNone/>
            </a:pPr>
            <a:r>
              <a:rPr lang="ru-RU" sz="4800" b="1" dirty="0" smtClean="0">
                <a:solidFill>
                  <a:srgbClr val="FF0000"/>
                </a:solidFill>
                <a:latin typeface="Monotype Corsiva" pitchFamily="66" charset="0"/>
              </a:rPr>
              <a:t>-</a:t>
            </a:r>
            <a:endParaRPr lang="ru-RU" sz="48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0962" name="AutoShape 2" descr="https://miro.medium.com/max/2400/1*9AwyDpdaAIDCfGInqXfUAQ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miro.medium.com/max/2400/1*9AwyDpdaAIDCfGInqXfUAQ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66" name="Picture 6" descr="http://stagevoices.com/wp-content/uploads/2021/10/Herodotus.jpg"/>
          <p:cNvPicPr>
            <a:picLocks noChangeAspect="1" noChangeArrowheads="1"/>
          </p:cNvPicPr>
          <p:nvPr/>
        </p:nvPicPr>
        <p:blipFill>
          <a:blip r:embed="rId3"/>
          <a:srcRect l="28014" r="28236"/>
          <a:stretch>
            <a:fillRect/>
          </a:stretch>
        </p:blipFill>
        <p:spPr bwMode="auto">
          <a:xfrm>
            <a:off x="0" y="0"/>
            <a:ext cx="5000660" cy="6429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avatars.mds.yandex.net/i?id=33d3a766117018432a71730950c3913f_l-6968661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610" y="-26277"/>
            <a:ext cx="9177610" cy="68842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170" name="AutoShape 2" descr="Кроссворд по предмету истории - на тему 'Расцвет демократии в Афинах'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-1" y="1"/>
          <a:ext cx="9144001" cy="6857999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343631"/>
                <a:gridCol w="3419395"/>
                <a:gridCol w="3380975"/>
              </a:tblGrid>
              <a:tr h="1540158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latin typeface="Times New Roman" pitchFamily="18" charset="0"/>
                          <a:cs typeface="Times New Roman" pitchFamily="18" charset="0"/>
                        </a:rPr>
                        <a:t>Имя</a:t>
                      </a:r>
                      <a:endParaRPr lang="ru-RU" sz="2800" b="1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latin typeface="Times New Roman" pitchFamily="18" charset="0"/>
                          <a:cs typeface="Times New Roman" pitchFamily="18" charset="0"/>
                        </a:rPr>
                        <a:t>Чем прославились?</a:t>
                      </a:r>
                      <a:endParaRPr lang="ru-RU" sz="2800" b="1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latin typeface="Times New Roman" pitchFamily="18" charset="0"/>
                          <a:cs typeface="Times New Roman" pitchFamily="18" charset="0"/>
                        </a:rPr>
                        <a:t>Чем помогали Периклу?</a:t>
                      </a:r>
                      <a:endParaRPr lang="ru-RU" sz="2800" b="1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</a:tr>
              <a:tr h="697369">
                <a:tc>
                  <a:txBody>
                    <a:bodyPr/>
                    <a:lstStyle/>
                    <a:p>
                      <a:pPr algn="ctr"/>
                      <a:r>
                        <a:rPr lang="ru-RU" sz="2800">
                          <a:latin typeface="Times New Roman" pitchFamily="18" charset="0"/>
                          <a:cs typeface="Times New Roman" pitchFamily="18" charset="0"/>
                        </a:rPr>
                        <a:t>Анаксагор</a:t>
                      </a:r>
                      <a:endParaRPr lang="ru-RU" sz="280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>
                          <a:latin typeface="Times New Roman" pitchFamily="18" charset="0"/>
                          <a:cs typeface="Times New Roman" pitchFamily="18" charset="0"/>
                        </a:rPr>
                        <a:t>Ученый</a:t>
                      </a:r>
                      <a:endParaRPr lang="ru-RU" sz="280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Times New Roman" pitchFamily="18" charset="0"/>
                          <a:cs typeface="Times New Roman" pitchFamily="18" charset="0"/>
                        </a:rPr>
                        <a:t>Учил Перикла</a:t>
                      </a:r>
                      <a:endParaRPr lang="ru-RU" sz="28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</a:tr>
              <a:tr h="1259228">
                <a:tc>
                  <a:txBody>
                    <a:bodyPr/>
                    <a:lstStyle/>
                    <a:p>
                      <a:pPr algn="ctr"/>
                      <a:r>
                        <a:rPr lang="ru-RU" sz="2800">
                          <a:latin typeface="Times New Roman" pitchFamily="18" charset="0"/>
                          <a:cs typeface="Times New Roman" pitchFamily="18" charset="0"/>
                        </a:rPr>
                        <a:t>Софокл</a:t>
                      </a:r>
                      <a:endParaRPr lang="ru-RU" sz="280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>
                          <a:latin typeface="Times New Roman" pitchFamily="18" charset="0"/>
                          <a:cs typeface="Times New Roman" pitchFamily="18" charset="0"/>
                        </a:rPr>
                        <a:t>Творец</a:t>
                      </a:r>
                    </a:p>
                    <a:p>
                      <a:pPr algn="ctr"/>
                      <a:r>
                        <a:rPr lang="ru-RU" sz="2800">
                          <a:latin typeface="Times New Roman" pitchFamily="18" charset="0"/>
                          <a:cs typeface="Times New Roman" pitchFamily="18" charset="0"/>
                        </a:rPr>
                        <a:t>«Антигоны»</a:t>
                      </a:r>
                      <a:endParaRPr lang="ru-RU" sz="280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>
                          <a:latin typeface="Times New Roman" pitchFamily="18" charset="0"/>
                          <a:cs typeface="Times New Roman" pitchFamily="18" charset="0"/>
                        </a:rPr>
                        <a:t>Участвовал в морских походах</a:t>
                      </a:r>
                      <a:endParaRPr lang="ru-RU" sz="280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</a:tr>
              <a:tr h="1259228">
                <a:tc>
                  <a:txBody>
                    <a:bodyPr/>
                    <a:lstStyle/>
                    <a:p>
                      <a:pPr algn="ctr"/>
                      <a:r>
                        <a:rPr lang="ru-RU" sz="2800">
                          <a:latin typeface="Times New Roman" pitchFamily="18" charset="0"/>
                          <a:cs typeface="Times New Roman" pitchFamily="18" charset="0"/>
                        </a:rPr>
                        <a:t>Фидий</a:t>
                      </a:r>
                      <a:endParaRPr lang="ru-RU" sz="280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>
                          <a:latin typeface="Times New Roman" pitchFamily="18" charset="0"/>
                          <a:cs typeface="Times New Roman" pitchFamily="18" charset="0"/>
                        </a:rPr>
                        <a:t>Скульптор, архитектор</a:t>
                      </a:r>
                      <a:endParaRPr lang="ru-RU" sz="280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>
                          <a:latin typeface="Times New Roman" pitchFamily="18" charset="0"/>
                          <a:cs typeface="Times New Roman" pitchFamily="18" charset="0"/>
                        </a:rPr>
                        <a:t>Строительство Акрополя</a:t>
                      </a:r>
                      <a:endParaRPr lang="ru-RU" sz="280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</a:tr>
              <a:tr h="2102016">
                <a:tc>
                  <a:txBody>
                    <a:bodyPr/>
                    <a:lstStyle/>
                    <a:p>
                      <a:pPr algn="ctr"/>
                      <a:r>
                        <a:rPr lang="ru-RU" sz="2800">
                          <a:latin typeface="Times New Roman" pitchFamily="18" charset="0"/>
                          <a:cs typeface="Times New Roman" pitchFamily="18" charset="0"/>
                        </a:rPr>
                        <a:t>Геродот</a:t>
                      </a:r>
                      <a:endParaRPr lang="ru-RU" sz="280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>
                          <a:latin typeface="Times New Roman" pitchFamily="18" charset="0"/>
                          <a:cs typeface="Times New Roman" pitchFamily="18" charset="0"/>
                        </a:rPr>
                        <a:t>Историк</a:t>
                      </a:r>
                      <a:endParaRPr lang="ru-RU" sz="280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Times New Roman" pitchFamily="18" charset="0"/>
                          <a:cs typeface="Times New Roman" pitchFamily="18" charset="0"/>
                        </a:rPr>
                        <a:t>Отправился в Италию, для основания колонии</a:t>
                      </a:r>
                      <a:endParaRPr lang="ru-RU" sz="28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i?id=33d3a766117018432a71730950c3913f_l-6968661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610" y="-26277"/>
            <a:ext cx="9177610" cy="68842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4274" name="Picture 2" descr="https://ru-static.z-dn.net/files/d7b/7ff7c81dce063b8ff7a4302cf3bded6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i?id=33d3a766117018432a71730950c3913f_l-6968661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610" y="-26277"/>
            <a:ext cx="9177610" cy="68842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Monotype Corsiva" pitchFamily="66" charset="0"/>
              </a:rPr>
              <a:t>Словарь терминов</a:t>
            </a:r>
            <a:endParaRPr lang="ru-RU" sz="6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Monotype Corsiva" pitchFamily="66" charset="0"/>
              </a:rPr>
              <a:t>Народное собрание – главный орган управления.</a:t>
            </a:r>
            <a:endParaRPr lang="ru-RU" sz="6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avatars.mds.yandex.net/i?id=33d3a766117018432a71730950c3913f_l-6968661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610" y="-26277"/>
            <a:ext cx="9177610" cy="6884277"/>
          </a:xfrm>
          <a:prstGeom prst="rect">
            <a:avLst/>
          </a:prstGeom>
          <a:noFill/>
        </p:spPr>
      </p:pic>
      <p:sp>
        <p:nvSpPr>
          <p:cNvPr id="24578" name="AutoShape 2" descr="Кроссворд по предмету истории - на тему 'Расцвет демократии в Афинах'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0" y="142852"/>
            <a:ext cx="8929718" cy="621510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Народное собрание: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– Сколько денег потрачено зря!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Перикл: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– Находят ли граждане, что истрачено больше, чем нужно?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Народное собрание: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– Да! Да! Слишком много!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Перикл: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– Хорошо. Я верну в казну всё, что было потрачено на строительство. Продам всё, что имею, но возмещу расходы. А когда это сделаю, то прикажу на каждой постройке, на каждой статуе написать: "Построено Периклом! Построено на деньги Перикла! Возведено Периклом!"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Народное собрание: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– Ещё чего! Да не хотим мы этого! Постройки украшают наш город. Каждый, кто приезжает в Афины, первым делом идёт любоваться храмами и статуями. Это наши постройки, мы гордимся ими!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Перикл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– В таком случае утвердите мои расходы. Тогда все постройки и статуи будут ваши.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Народное собрание: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– Мы согласны! Распоряжайся по своему усмотрению деньгами Афинской казны.</a:t>
            </a:r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avatars.mds.yandex.net/i?id=33d3a766117018432a71730950c3913f_l-6968661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785794"/>
            <a:ext cx="7772400" cy="1470025"/>
          </a:xfrm>
        </p:spPr>
        <p:txBody>
          <a:bodyPr>
            <a:noAutofit/>
          </a:bodyPr>
          <a:lstStyle/>
          <a:p>
            <a:r>
              <a:rPr lang="ru-RU" sz="8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«Начало расцвета Древней Греции»</a:t>
            </a:r>
            <a:endParaRPr lang="ru-RU" sz="8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" name="Picture 4" descr="https://traveltimes.ru/wp-content/uploads/2021/07/4XXyICH6gy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3357562"/>
            <a:ext cx="4429124" cy="33218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https://avatars.mds.yandex.net/i?id=eb039f790f99ba2f70c8b7106ed3b42d_l-3569718-images-thumbs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928934"/>
            <a:ext cx="4357718" cy="29051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avatars.mds.yandex.net/i?id=33d3a766117018432a71730950c3913f_l-6968661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610" y="0"/>
            <a:ext cx="9177610" cy="68842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Содержимое 5" descr="ародное собрание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642918"/>
            <a:ext cx="9144000" cy="2857520"/>
          </a:xfrm>
        </p:spPr>
      </p:pic>
      <p:sp>
        <p:nvSpPr>
          <p:cNvPr id="29698" name="AutoShape 2" descr="https://urok.1sept.ru/articles/679308/img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3643314"/>
            <a:ext cx="850112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Monotype Corsiva" pitchFamily="66" charset="0"/>
              </a:rPr>
              <a:t>1. Выбирало стратега.</a:t>
            </a:r>
          </a:p>
          <a:p>
            <a:r>
              <a:rPr lang="ru-RU" sz="3200" b="1" dirty="0" smtClean="0">
                <a:latin typeface="Monotype Corsiva" pitchFamily="66" charset="0"/>
              </a:rPr>
              <a:t>2. Принимало законы.</a:t>
            </a:r>
          </a:p>
          <a:p>
            <a:r>
              <a:rPr lang="ru-RU" sz="3200" b="1" dirty="0" smtClean="0">
                <a:latin typeface="Monotype Corsiva" pitchFamily="66" charset="0"/>
              </a:rPr>
              <a:t>3. Объявляло войну.</a:t>
            </a:r>
          </a:p>
          <a:p>
            <a:r>
              <a:rPr lang="ru-RU" sz="3200" b="1" dirty="0" smtClean="0">
                <a:latin typeface="Monotype Corsiva" pitchFamily="66" charset="0"/>
              </a:rPr>
              <a:t>4. Утверждало мирные договоры.</a:t>
            </a:r>
          </a:p>
          <a:p>
            <a:r>
              <a:rPr lang="ru-RU" sz="3200" b="1" dirty="0" smtClean="0">
                <a:latin typeface="Monotype Corsiva" pitchFamily="66" charset="0"/>
              </a:rPr>
              <a:t>5. Распоряжалось казной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avatars.mds.yandex.net/i?id=33d3a766117018432a71730950c3913f_l-6968661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610" y="-26277"/>
            <a:ext cx="9177610" cy="68842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Monotype Corsiva" pitchFamily="66" charset="0"/>
              </a:rPr>
              <a:t>Театр в переводе с греческого языка обозначает – праздник в честь бога Диониса</a:t>
            </a:r>
            <a:endParaRPr lang="ru-RU" sz="3600" b="1" dirty="0">
              <a:latin typeface="Monotype Corsiva" pitchFamily="66" charset="0"/>
            </a:endParaRPr>
          </a:p>
        </p:txBody>
      </p:sp>
      <p:pic>
        <p:nvPicPr>
          <p:cNvPr id="7" name="Содержимое 6" descr="театр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28661" y="1500174"/>
            <a:ext cx="7708141" cy="51387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722" name="AutoShape 2" descr="https://news.gatech.edu/sites/default/files/hg_media/Fox-Theatre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24" name="AutoShape 4" descr="https://news.gatech.edu/sites/default/files/hg_media/Fox-Theatre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avatars.mds.yandex.net/i?id=33d3a766117018432a71730950c3913f_l-6968661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610" y="-26277"/>
            <a:ext cx="9177610" cy="68842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latin typeface="Monotype Corsiva" pitchFamily="66" charset="0"/>
              </a:rPr>
              <a:t>Трагедия в переводе с греческого языка обозначает «песнь козлов». </a:t>
            </a:r>
            <a:endParaRPr lang="ru-RU" b="1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https://ic.pics.livejournal.com/fan_project/84590605/2126955/2126955_origin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500174"/>
            <a:ext cx="7715304" cy="5143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avatars.mds.yandex.net/i?id=33d3a766117018432a71730950c3913f_l-6968661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610" y="-26277"/>
            <a:ext cx="9177610" cy="68842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Monotype Corsiva" pitchFamily="66" charset="0"/>
              </a:rPr>
              <a:t>Парфенон - храм в честь бога Зевса</a:t>
            </a:r>
            <a:endParaRPr lang="ru-RU" b="1" dirty="0">
              <a:latin typeface="Monotype Corsiva" pitchFamily="66" charset="0"/>
            </a:endParaRPr>
          </a:p>
        </p:txBody>
      </p:sp>
      <p:pic>
        <p:nvPicPr>
          <p:cNvPr id="6" name="Содержимое 5" descr="парфенон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71472" y="1500174"/>
            <a:ext cx="7753516" cy="51669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2770" name="AutoShape 2" descr="https://mykaleidoscope.ru/x/uploads/posts/2022-09/1663238426_1-mykaleidoscope-ru-p-khram-parfenon-krasivo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avatars.mds.yandex.net/i?id=33d3a766117018432a71730950c3913f_l-6968661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610" y="-26277"/>
            <a:ext cx="9177610" cy="68842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Monotype Corsiva" pitchFamily="66" charset="0"/>
              </a:rPr>
              <a:t>Амфора - древнегреческий сосуд для хранения вина и масла</a:t>
            </a:r>
            <a:endParaRPr lang="ru-RU" b="1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2530" name="Picture 2" descr="https://avatars.mds.yandex.net/i?id=79db417843f0742acceca35fab372bf3_l-5255540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571611"/>
            <a:ext cx="3143272" cy="50862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2" name="Picture 4" descr="https://galeri3.uludagsozluk.com/199/amfora_25850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2428868"/>
            <a:ext cx="4069052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avatars.mds.yandex.net/i?id=33d3a766117018432a71730950c3913f_l-6968661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610" y="-26277"/>
            <a:ext cx="9177610" cy="68842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Monotype Corsiva" pitchFamily="66" charset="0"/>
              </a:rPr>
              <a:t>Главная площадь в Афинах- </a:t>
            </a:r>
            <a:r>
              <a:rPr lang="ru-RU" b="1" dirty="0" err="1" smtClean="0">
                <a:latin typeface="Monotype Corsiva" pitchFamily="66" charset="0"/>
              </a:rPr>
              <a:t>Пникс</a:t>
            </a:r>
            <a:endParaRPr lang="ru-RU" b="1" dirty="0">
              <a:latin typeface="Monotype Corsiva" pitchFamily="66" charset="0"/>
            </a:endParaRPr>
          </a:p>
        </p:txBody>
      </p:sp>
      <p:pic>
        <p:nvPicPr>
          <p:cNvPr id="8" name="Содержимое 7" descr="агора 1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71472" y="1428736"/>
            <a:ext cx="8072494" cy="5151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554" name="AutoShape 2" descr="https://beolin.club/uploads/posts/2022-09/1664406857_5-beolin-club-p-agora-risunok-krasivo-1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beolin.club/uploads/posts/2022-09/1664406857_5-beolin-club-p-agora-risunok-krasivo-1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8" name="AutoShape 6" descr="https://cdn.britannica.com/30/197630-050-70E1D4DF/agora-Corinth-Greec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i?id=33d3a766117018432a71730950c3913f_l-6968661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610" y="-26277"/>
            <a:ext cx="9177610" cy="68842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Monotype Corsiva" pitchFamily="66" charset="0"/>
              </a:rPr>
              <a:t>Афинский суд</a:t>
            </a:r>
            <a:endParaRPr lang="ru-RU" sz="6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5" name="Содержимое 4" descr="суд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08838" y="1643050"/>
            <a:ext cx="8935162" cy="50260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avatars.mds.yandex.net/i?id=33d3a766117018432a71730950c3913f_l-6968661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7610" cy="6884277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500042"/>
            <a:ext cx="8715436" cy="4857784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Monotype Corsiva" pitchFamily="66" charset="0"/>
              </a:rPr>
              <a:t>В Афинах в 5 веке до н.э. гражданин – богат он или беден, знатен или незнатен – участвовал в управлении государством? </a:t>
            </a:r>
            <a:endParaRPr lang="ru-RU" sz="3600" b="1" dirty="0">
              <a:latin typeface="Monotype Corsiva" pitchFamily="66" charset="0"/>
            </a:endParaRPr>
          </a:p>
        </p:txBody>
      </p:sp>
      <p:sp>
        <p:nvSpPr>
          <p:cNvPr id="7170" name="AutoShape 2" descr="Кроссворд по предмету истории - на тему 'Расцвет демократии в Афинах'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Picture 4" descr="https://traveltimes.ru/wp-content/uploads/2021/07/4XXyICH6gy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2357430"/>
            <a:ext cx="5619756" cy="4214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avatars.mds.yandex.net/i?id=33d3a766117018432a71730950c3913f_l-6968661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610" y="-26277"/>
            <a:ext cx="9177610" cy="68842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85860"/>
            <a:ext cx="8229600" cy="4525963"/>
          </a:xfrm>
        </p:spPr>
        <p:txBody>
          <a:bodyPr/>
          <a:lstStyle/>
          <a:p>
            <a:pPr algn="ctr"/>
            <a:r>
              <a:rPr lang="ru-RU" sz="4400" b="1" dirty="0" smtClean="0">
                <a:latin typeface="Monotype Corsiva" pitchFamily="66" charset="0"/>
              </a:rPr>
              <a:t>Демократия - это народовластие?</a:t>
            </a:r>
          </a:p>
          <a:p>
            <a:endParaRPr lang="ru-RU" dirty="0"/>
          </a:p>
        </p:txBody>
      </p:sp>
      <p:sp>
        <p:nvSpPr>
          <p:cNvPr id="7170" name="AutoShape 2" descr="Кроссворд по предмету истории - на тему 'Расцвет демократии в Афинах'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Picture 2" descr="https://ru-static.z-dn.net/files/d7b/7ff7c81dce063b8ff7a4302cf3bded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2035935"/>
            <a:ext cx="6429420" cy="48220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avatars.mds.yandex.net/i?id=33d3a766117018432a71730950c3913f_l-6968661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610" y="-26277"/>
            <a:ext cx="9177610" cy="68842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Monotype Corsiva" pitchFamily="66" charset="0"/>
              </a:rPr>
              <a:t>В Народном собрании участвовали все жители Афин, начиная с 20-летнего возраста?</a:t>
            </a:r>
            <a:endParaRPr lang="ru-RU" sz="4000" b="1" dirty="0">
              <a:latin typeface="Monotype Corsiva" pitchFamily="66" charset="0"/>
            </a:endParaRPr>
          </a:p>
        </p:txBody>
      </p:sp>
      <p:sp>
        <p:nvSpPr>
          <p:cNvPr id="7170" name="AutoShape 2" descr="Кроссворд по предмету истории - на тему 'Расцвет демократии в Афинах'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Picture 2" descr="https://ru-static.z-dn.net/files/d7b/7ff7c81dce063b8ff7a4302cf3bded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2357430"/>
            <a:ext cx="6000759" cy="4500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avatars.mds.yandex.net/i?id=33d3a766117018432a71730950c3913f_l-6968661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610" y="-26277"/>
            <a:ext cx="9177610" cy="68842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  <a:latin typeface="Monotype Corsiva" pitchFamily="66" charset="0"/>
              </a:rPr>
              <a:t>Давайте вспомним…</a:t>
            </a:r>
            <a:endParaRPr lang="ru-RU" sz="66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14422"/>
            <a:ext cx="8401080" cy="4911741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600" dirty="0" smtClean="0">
                <a:latin typeface="Monotype Corsiva" pitchFamily="66" charset="0"/>
              </a:rPr>
              <a:t>Как называли афиняне управление в своём полисе? </a:t>
            </a:r>
          </a:p>
          <a:p>
            <a:pPr algn="ctr">
              <a:buNone/>
            </a:pPr>
            <a:r>
              <a:rPr lang="ru-RU" sz="2600" b="1" dirty="0" smtClean="0">
                <a:latin typeface="Monotype Corsiva" pitchFamily="66" charset="0"/>
              </a:rPr>
              <a:t>(Демократия).</a:t>
            </a:r>
          </a:p>
          <a:p>
            <a:pPr>
              <a:buNone/>
            </a:pPr>
            <a:r>
              <a:rPr lang="ru-RU" sz="2600" dirty="0" smtClean="0">
                <a:latin typeface="Monotype Corsiva" pitchFamily="66" charset="0"/>
              </a:rPr>
              <a:t>Что такое демократия в переводе с греческого языка? </a:t>
            </a:r>
          </a:p>
          <a:p>
            <a:pPr algn="ctr">
              <a:buNone/>
            </a:pPr>
            <a:r>
              <a:rPr lang="ru-RU" sz="2600" b="1" dirty="0" smtClean="0">
                <a:latin typeface="Monotype Corsiva" pitchFamily="66" charset="0"/>
              </a:rPr>
              <a:t>(Демократия – власть народа).</a:t>
            </a:r>
          </a:p>
          <a:p>
            <a:pPr>
              <a:buNone/>
            </a:pPr>
            <a:r>
              <a:rPr lang="ru-RU" sz="2600" dirty="0" smtClean="0">
                <a:latin typeface="Monotype Corsiva" pitchFamily="66" charset="0"/>
              </a:rPr>
              <a:t>Кто и когда заложил основы демократии? </a:t>
            </a:r>
          </a:p>
          <a:p>
            <a:pPr algn="ctr">
              <a:buNone/>
            </a:pPr>
            <a:r>
              <a:rPr lang="ru-RU" sz="2600" b="1" dirty="0" smtClean="0">
                <a:latin typeface="Monotype Corsiva" pitchFamily="66" charset="0"/>
              </a:rPr>
              <a:t>(Основы демократии заложил Солон в 594 г. до н. э.).</a:t>
            </a:r>
          </a:p>
          <a:p>
            <a:pPr>
              <a:buNone/>
            </a:pPr>
            <a:r>
              <a:rPr lang="ru-RU" sz="2600" dirty="0" smtClean="0">
                <a:latin typeface="Monotype Corsiva" pitchFamily="66" charset="0"/>
              </a:rPr>
              <a:t>Какие преобразования Солона способствовали зарождению демократии? </a:t>
            </a:r>
          </a:p>
          <a:p>
            <a:pPr algn="ctr">
              <a:buNone/>
            </a:pPr>
            <a:r>
              <a:rPr lang="ru-RU" sz="2600" dirty="0" smtClean="0">
                <a:latin typeface="Monotype Corsiva" pitchFamily="66" charset="0"/>
              </a:rPr>
              <a:t>(</a:t>
            </a:r>
            <a:r>
              <a:rPr lang="ru-RU" sz="2600" b="1" dirty="0" smtClean="0">
                <a:latin typeface="Monotype Corsiva" pitchFamily="66" charset="0"/>
              </a:rPr>
              <a:t>Солон отменил долговое рабство, ввел регулярный созыв Народного собрания, принимать участие в котором могли все граждане Афин, каждый гражданин Афин по достижении 30 летнего возраста мог быть избран судьей, богатые выходцы из демоса могли быть избраны на должность архонта).</a:t>
            </a:r>
          </a:p>
          <a:p>
            <a:pPr>
              <a:buNone/>
            </a:pPr>
            <a:endParaRPr lang="ru-RU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avatars.mds.yandex.net/i?id=33d3a766117018432a71730950c3913f_l-6968661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610" y="-26277"/>
            <a:ext cx="9177610" cy="6884277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85728"/>
            <a:ext cx="8229600" cy="45259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Monotype Corsiva" pitchFamily="66" charset="0"/>
              </a:rPr>
              <a:t>Первого стратега Народное собрание выбирало тайным голосованием? </a:t>
            </a:r>
            <a:endParaRPr lang="ru-RU" sz="3600" b="1" dirty="0">
              <a:latin typeface="Monotype Corsiva" pitchFamily="66" charset="0"/>
            </a:endParaRPr>
          </a:p>
        </p:txBody>
      </p:sp>
      <p:sp>
        <p:nvSpPr>
          <p:cNvPr id="7170" name="AutoShape 2" descr="Кроссворд по предмету истории - на тему 'Расцвет демократии в Афинах'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Picture 2" descr="https://i.pinimg.com/originals/7f/50/ec/7f50ec4e380726184b85f343204517c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1322405"/>
            <a:ext cx="4389553" cy="553559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avatars.mds.yandex.net/i?id=33d3a766117018432a71730950c3913f_l-6968661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610" y="-26277"/>
            <a:ext cx="9177610" cy="6884277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85728"/>
            <a:ext cx="8229600" cy="4525963"/>
          </a:xfrm>
        </p:spPr>
        <p:txBody>
          <a:bodyPr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Впервые в истории при Перикле была введена плата за исполнение выборных должностей.</a:t>
            </a:r>
            <a:endParaRPr lang="ru-RU" b="1" dirty="0">
              <a:latin typeface="Monotype Corsiva" pitchFamily="66" charset="0"/>
            </a:endParaRPr>
          </a:p>
        </p:txBody>
      </p:sp>
      <p:sp>
        <p:nvSpPr>
          <p:cNvPr id="7170" name="AutoShape 2" descr="Кроссворд по предмету истории - на тему 'Расцвет демократии в Афинах'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Picture 2" descr="https://i.pinimg.com/originals/7f/50/ec/7f50ec4e380726184b85f343204517c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1322405"/>
            <a:ext cx="4389553" cy="553559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avatars.mds.yandex.net/i?id=33d3a766117018432a71730950c3913f_l-6968661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610" y="-26277"/>
            <a:ext cx="9177610" cy="6884277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0"/>
            <a:ext cx="8229600" cy="45259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Monotype Corsiva" pitchFamily="66" charset="0"/>
              </a:rPr>
              <a:t>На всех афинских статуях и постройках Периклом была сделана надпись “Воздвигнуто Периклом на его собственные деньги”? </a:t>
            </a:r>
            <a:endParaRPr lang="ru-RU" sz="3600" b="1" dirty="0"/>
          </a:p>
        </p:txBody>
      </p:sp>
      <p:sp>
        <p:nvSpPr>
          <p:cNvPr id="7170" name="AutoShape 2" descr="Кроссворд по предмету истории - на тему 'Расцвет демократии в Афинах'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8130" name="AutoShape 2" descr="https://c8.alamy.com/compes/bt2r4j/la-estatua-de-la-diosa-atenea-fuera-de-academia-de-atenas-panepistimiou-str-grecia-bt2r4j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8132" name="Picture 4" descr="https://avatars.mds.yandex.net/i?id=4aac2ed0c74dbcd38d6ab0f54a8ce787_l-5233671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2214554"/>
            <a:ext cx="6286444" cy="4190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avatars.mds.yandex.net/i?id=33d3a766117018432a71730950c3913f_l-6968661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610" y="-26277"/>
            <a:ext cx="9177610" cy="6884277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42852"/>
            <a:ext cx="8229600" cy="4525963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Проводимая Периклом политика отвечала интересам большинства афинских граждан,  демосу</a:t>
            </a:r>
            <a:r>
              <a:rPr lang="ru-RU" sz="4000" dirty="0" smtClean="0">
                <a:latin typeface="Monotype Corsiva" pitchFamily="66" charset="0"/>
              </a:rPr>
              <a:t>? </a:t>
            </a:r>
            <a:endParaRPr lang="ru-RU" sz="4000" dirty="0">
              <a:latin typeface="Monotype Corsiva" pitchFamily="66" charset="0"/>
            </a:endParaRPr>
          </a:p>
        </p:txBody>
      </p:sp>
      <p:sp>
        <p:nvSpPr>
          <p:cNvPr id="7170" name="AutoShape 2" descr="Кроссворд по предмету истории - на тему 'Расцвет демократии в Афинах'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Picture 2" descr="https://i.pinimg.com/originals/7f/50/ec/7f50ec4e380726184b85f343204517c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142984"/>
            <a:ext cx="4389553" cy="553559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avatars.mds.yandex.net/i?id=33d3a766117018432a71730950c3913f_l-6968661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610" y="-26277"/>
            <a:ext cx="9177610" cy="68842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Monotype Corsiva" pitchFamily="66" charset="0"/>
              </a:rPr>
              <a:t>Действительно ли афинская демократия при Перикле является образцовой и не имеет недостатков?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170" name="AutoShape 2" descr="Кроссворд по предмету истории - на тему 'Расцвет демократии в Афинах'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Picture 2" descr="https://avatars.mds.yandex.net/i?id=eb039f790f99ba2f70c8b7106ed3b42d_l-3569718-images-thumbs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857340"/>
            <a:ext cx="7500991" cy="5000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avatars.mds.yandex.net/i?id=33d3a766117018432a71730950c3913f_l-6968661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610" y="-26277"/>
            <a:ext cx="9177610" cy="68842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FF0000"/>
                </a:solidFill>
                <a:latin typeface="Monotype Corsiva" pitchFamily="66" charset="0"/>
              </a:rPr>
              <a:t>Подведение итогов</a:t>
            </a:r>
            <a:endParaRPr lang="ru-RU" sz="60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b="1" dirty="0" smtClean="0">
                <a:latin typeface="Monotype Corsiva" pitchFamily="66" charset="0"/>
              </a:rPr>
              <a:t>- Что сегодня нового мы узнали на уроке?</a:t>
            </a:r>
          </a:p>
          <a:p>
            <a:r>
              <a:rPr lang="ru-RU" sz="3600" b="1" dirty="0" smtClean="0">
                <a:latin typeface="Monotype Corsiva" pitchFamily="66" charset="0"/>
              </a:rPr>
              <a:t>- Что было особо интересно? </a:t>
            </a:r>
          </a:p>
          <a:p>
            <a:endParaRPr lang="ru-RU" dirty="0"/>
          </a:p>
        </p:txBody>
      </p:sp>
      <p:sp>
        <p:nvSpPr>
          <p:cNvPr id="7170" name="AutoShape 2" descr="Кроссворд по предмету истории - на тему 'Расцвет демократии в Афинах'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2" name="AutoShape 2" descr="https://goschool-old.mfgo.ru/content/9-news/20171022-itogi-pervogo-cikla/2017-10-22a_cr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 descr="итоги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7290" y="2750855"/>
            <a:ext cx="6929454" cy="41071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avatars.mds.yandex.net/i?id=33d3a766117018432a71730950c3913f_l-6968661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610" y="-26277"/>
            <a:ext cx="9177610" cy="68842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Monotype Corsiva" pitchFamily="66" charset="0"/>
              </a:rPr>
              <a:t>Подведение итогов</a:t>
            </a:r>
            <a:endParaRPr lang="ru-RU" sz="5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170" name="AutoShape 2" descr="Кроссворд по предмету истории - на тему 'Расцвет демократии в Афинах'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1714480" y="1285860"/>
            <a:ext cx="6072230" cy="521497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8" name="Прямая соединительная линия 7"/>
          <p:cNvCxnSpPr>
            <a:stCxn id="6" idx="0"/>
            <a:endCxn id="6" idx="4"/>
          </p:cNvCxnSpPr>
          <p:nvPr/>
        </p:nvCxnSpPr>
        <p:spPr>
          <a:xfrm rot="16200000" flipH="1">
            <a:off x="2143108" y="3893347"/>
            <a:ext cx="521497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>
            <a:stCxn id="6" idx="2"/>
            <a:endCxn id="6" idx="6"/>
          </p:cNvCxnSpPr>
          <p:nvPr/>
        </p:nvCxnSpPr>
        <p:spPr>
          <a:xfrm rot="10800000" flipH="1">
            <a:off x="1714480" y="3893347"/>
            <a:ext cx="607223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5072066" y="2071678"/>
            <a:ext cx="1585703" cy="6730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Я узнал много нового и интересного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948134" y="1976961"/>
            <a:ext cx="1585703" cy="6730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Я хорошо поработал на уроке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285984" y="4071942"/>
            <a:ext cx="1585703" cy="6730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Я был недостаточно активен на уроке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286380" y="4286256"/>
            <a:ext cx="1646232" cy="82550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Мне не понравилось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285984" y="3000372"/>
            <a:ext cx="2357454" cy="64294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4929190" y="2928934"/>
            <a:ext cx="2357454" cy="714380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571736" y="5143512"/>
            <a:ext cx="2071702" cy="500066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000628" y="5072074"/>
            <a:ext cx="1928826" cy="57150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i?id=33d3a766117018432a71730950c3913f_l-6968661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mvvagu.ucoz.ru/Rebus/perik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2643182"/>
            <a:ext cx="4714876" cy="3911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https://mvvagu.ucoz.ru/Rebus/demokratija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57166"/>
            <a:ext cx="8704358" cy="23098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avatars.mds.yandex.net/i?id=33d3a766117018432a71730950c3913f_l-6968661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610" y="-26277"/>
            <a:ext cx="9177610" cy="68842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Перикл 443–429 гг. до н. э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48" y="1643050"/>
            <a:ext cx="4400552" cy="5214950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latin typeface="Monotype Corsiva" pitchFamily="66" charset="0"/>
              </a:rPr>
              <a:t>Древнегреческий государственный деятель, один из «отцов-основателей» афинской демократии, знаменитый оратор и полководец. </a:t>
            </a:r>
            <a:endParaRPr lang="ru-RU" b="1" dirty="0">
              <a:latin typeface="Monotype Corsiva" pitchFamily="66" charset="0"/>
            </a:endParaRPr>
          </a:p>
        </p:txBody>
      </p:sp>
      <p:pic>
        <p:nvPicPr>
          <p:cNvPr id="28674" name="Picture 2" descr="https://i.pinimg.com/originals/7f/50/ec/7f50ec4e380726184b85f343204517c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322405"/>
            <a:ext cx="4389553" cy="553559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avatars.mds.yandex.net/i?id=33d3a766117018432a71730950c3913f_l-6968661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610" y="-26277"/>
            <a:ext cx="9177610" cy="68842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Monotype Corsiva" pitchFamily="66" charset="0"/>
              </a:rPr>
              <a:t>Словарь терминов</a:t>
            </a:r>
            <a:endParaRPr lang="ru-RU" sz="48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u="sng" dirty="0" smtClean="0">
                <a:solidFill>
                  <a:srgbClr val="FF0000"/>
                </a:solidFill>
                <a:latin typeface="Monotype Corsiva" pitchFamily="66" charset="0"/>
              </a:rPr>
              <a:t>Оратор</a:t>
            </a:r>
            <a:r>
              <a:rPr lang="ru-RU" sz="4000" u="sng" dirty="0" smtClean="0">
                <a:solidFill>
                  <a:srgbClr val="FF0000"/>
                </a:solidFill>
                <a:latin typeface="Monotype Corsiva" pitchFamily="66" charset="0"/>
              </a:rPr>
              <a:t> </a:t>
            </a:r>
            <a:r>
              <a:rPr lang="ru-RU" sz="4400" dirty="0" smtClean="0">
                <a:solidFill>
                  <a:srgbClr val="FF0000"/>
                </a:solidFill>
                <a:latin typeface="Monotype Corsiva" pitchFamily="66" charset="0"/>
              </a:rPr>
              <a:t>— </a:t>
            </a:r>
            <a:r>
              <a:rPr lang="ru-RU" sz="4000" dirty="0" smtClean="0">
                <a:solidFill>
                  <a:srgbClr val="FF0000"/>
                </a:solidFill>
                <a:latin typeface="Monotype Corsiva" pitchFamily="66" charset="0"/>
              </a:rPr>
              <a:t>человек, обладающий даром красноречия или владеющий ораторским искусством.</a:t>
            </a:r>
            <a:endParaRPr lang="ru-RU" sz="3600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i?id=33d3a766117018432a71730950c3913f_l-6968661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610" y="-26277"/>
            <a:ext cx="9177610" cy="68842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Словарь терминов</a:t>
            </a:r>
            <a:endParaRPr lang="ru-RU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Стратег — в древнегреческих городах-государствах главнокомандующий войском с полномочиями распоряжаться финансами и вершить суд во вверенном ему войске</a:t>
            </a:r>
            <a:endParaRPr lang="ru-RU" sz="4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avatars.mds.yandex.net/i?id=33d3a766117018432a71730950c3913f_l-6968661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610" y="-26277"/>
            <a:ext cx="9177610" cy="68842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170" name="AutoShape 2" descr="Кроссворд по предмету истории - на тему 'Расцвет демократии в Афинах'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-1" y="1"/>
          <a:ext cx="9144001" cy="6857999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343631"/>
                <a:gridCol w="3419395"/>
                <a:gridCol w="3380975"/>
              </a:tblGrid>
              <a:tr h="1540158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latin typeface="Times New Roman" pitchFamily="18" charset="0"/>
                          <a:cs typeface="Times New Roman" pitchFamily="18" charset="0"/>
                        </a:rPr>
                        <a:t>Имя</a:t>
                      </a:r>
                      <a:endParaRPr lang="ru-RU" sz="2800" b="1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latin typeface="Times New Roman" pitchFamily="18" charset="0"/>
                          <a:cs typeface="Times New Roman" pitchFamily="18" charset="0"/>
                        </a:rPr>
                        <a:t>Чем прославились?</a:t>
                      </a:r>
                      <a:endParaRPr lang="ru-RU" sz="2800" b="1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latin typeface="Times New Roman" pitchFamily="18" charset="0"/>
                          <a:cs typeface="Times New Roman" pitchFamily="18" charset="0"/>
                        </a:rPr>
                        <a:t>Чем помогали Периклу?</a:t>
                      </a:r>
                      <a:endParaRPr lang="ru-RU" sz="2800" b="1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</a:tr>
              <a:tr h="697369">
                <a:tc>
                  <a:txBody>
                    <a:bodyPr/>
                    <a:lstStyle/>
                    <a:p>
                      <a:pPr algn="ctr"/>
                      <a:r>
                        <a:rPr lang="ru-RU" sz="2800">
                          <a:latin typeface="Times New Roman" pitchFamily="18" charset="0"/>
                          <a:cs typeface="Times New Roman" pitchFamily="18" charset="0"/>
                        </a:rPr>
                        <a:t>Анаксагор</a:t>
                      </a:r>
                      <a:endParaRPr lang="ru-RU" sz="280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Times New Roman" pitchFamily="18" charset="0"/>
                          <a:cs typeface="Times New Roman" pitchFamily="18" charset="0"/>
                        </a:rPr>
                        <a:t>Ученый</a:t>
                      </a:r>
                      <a:endParaRPr lang="ru-RU" sz="28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Times New Roman" pitchFamily="18" charset="0"/>
                          <a:cs typeface="Times New Roman" pitchFamily="18" charset="0"/>
                        </a:rPr>
                        <a:t>Учил Перикла</a:t>
                      </a:r>
                      <a:endParaRPr lang="ru-RU" sz="28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</a:tr>
              <a:tr h="1259228">
                <a:tc>
                  <a:txBody>
                    <a:bodyPr/>
                    <a:lstStyle/>
                    <a:p>
                      <a:pPr algn="ctr"/>
                      <a:r>
                        <a:rPr lang="ru-RU" sz="2800">
                          <a:latin typeface="Times New Roman" pitchFamily="18" charset="0"/>
                          <a:cs typeface="Times New Roman" pitchFamily="18" charset="0"/>
                        </a:rPr>
                        <a:t>Софокл</a:t>
                      </a:r>
                      <a:endParaRPr lang="ru-RU" sz="280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>
                          <a:latin typeface="Times New Roman" pitchFamily="18" charset="0"/>
                          <a:cs typeface="Times New Roman" pitchFamily="18" charset="0"/>
                        </a:rPr>
                        <a:t>Участвовал в морских походах</a:t>
                      </a:r>
                      <a:endParaRPr lang="ru-RU" sz="280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</a:tr>
              <a:tr h="1259228">
                <a:tc>
                  <a:txBody>
                    <a:bodyPr/>
                    <a:lstStyle/>
                    <a:p>
                      <a:pPr algn="ctr"/>
                      <a:r>
                        <a:rPr lang="ru-RU" sz="2800">
                          <a:latin typeface="Times New Roman" pitchFamily="18" charset="0"/>
                          <a:cs typeface="Times New Roman" pitchFamily="18" charset="0"/>
                        </a:rPr>
                        <a:t>Фидий</a:t>
                      </a:r>
                      <a:endParaRPr lang="ru-RU" sz="280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>
                          <a:latin typeface="Times New Roman" pitchFamily="18" charset="0"/>
                          <a:cs typeface="Times New Roman" pitchFamily="18" charset="0"/>
                        </a:rPr>
                        <a:t>Скульптор, архитектор</a:t>
                      </a:r>
                      <a:endParaRPr lang="ru-RU" sz="280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</a:tr>
              <a:tr h="2102016">
                <a:tc>
                  <a:txBody>
                    <a:bodyPr/>
                    <a:lstStyle/>
                    <a:p>
                      <a:pPr algn="ctr"/>
                      <a:r>
                        <a:rPr lang="ru-RU" sz="2800">
                          <a:latin typeface="Times New Roman" pitchFamily="18" charset="0"/>
                          <a:cs typeface="Times New Roman" pitchFamily="18" charset="0"/>
                        </a:rPr>
                        <a:t>Геродот</a:t>
                      </a:r>
                      <a:endParaRPr lang="ru-RU" sz="280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360" marR="44360" marT="40432" marB="40432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4360" marR="44360" marT="40432" marB="40432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4360" marR="44360" marT="40432" marB="40432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i?id=33d3a766117018432a71730950c3913f_l-6968661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610" y="-26277"/>
            <a:ext cx="9177610" cy="6884277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00562" y="785794"/>
            <a:ext cx="4186238" cy="534036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Анаксагор</a:t>
            </a:r>
          </a:p>
          <a:p>
            <a:pPr>
              <a:buFontTx/>
              <a:buChar char="-"/>
            </a:pPr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Учёный</a:t>
            </a:r>
          </a:p>
          <a:p>
            <a:pPr>
              <a:buFontTx/>
              <a:buChar char="-"/>
            </a:pPr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 Учил Перикла</a:t>
            </a:r>
          </a:p>
          <a:p>
            <a:pPr>
              <a:buNone/>
            </a:pPr>
            <a:endParaRPr lang="ru-RU" sz="4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37890" name="Picture 2" descr="https://avatars.dzeninfra.ru/get-zen_doc/3472576/pub_6195501208e541753e3b45ca_6195582a1161351430abc34f/scale_12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14356"/>
            <a:ext cx="4429124" cy="5732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</TotalTime>
  <Words>422</Words>
  <PresentationFormat>Экран (4:3)</PresentationFormat>
  <Paragraphs>124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Слайд 1</vt:lpstr>
      <vt:lpstr>«Начало расцвета Древней Греции»</vt:lpstr>
      <vt:lpstr>Давайте вспомним…</vt:lpstr>
      <vt:lpstr>Слайд 4</vt:lpstr>
      <vt:lpstr>Перикл 443–429 гг. до н. э</vt:lpstr>
      <vt:lpstr>Словарь терминов</vt:lpstr>
      <vt:lpstr>Словарь терминов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Словарь терминов</vt:lpstr>
      <vt:lpstr>Слайд 19</vt:lpstr>
      <vt:lpstr>Слайд 20</vt:lpstr>
      <vt:lpstr>Театр в переводе с греческого языка обозначает – праздник в честь бога Диониса</vt:lpstr>
      <vt:lpstr>Трагедия в переводе с греческого языка обозначает «песнь козлов». </vt:lpstr>
      <vt:lpstr>Парфенон - храм в честь бога Зевса</vt:lpstr>
      <vt:lpstr>Амфора - древнегреческий сосуд для хранения вина и масла</vt:lpstr>
      <vt:lpstr>Главная площадь в Афинах- Пникс</vt:lpstr>
      <vt:lpstr>Афинский суд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Действительно ли афинская демократия при Перикле является образцовой и не имеет недостатков?</vt:lpstr>
      <vt:lpstr>Подведение итогов</vt:lpstr>
      <vt:lpstr>Подведение итогов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«Начало расцвета Древней Греции»</dc:title>
  <dc:creator>Acer</dc:creator>
  <cp:lastModifiedBy>Acer</cp:lastModifiedBy>
  <cp:revision>13</cp:revision>
  <dcterms:created xsi:type="dcterms:W3CDTF">2023-04-09T09:50:45Z</dcterms:created>
  <dcterms:modified xsi:type="dcterms:W3CDTF">2023-04-10T05:59:03Z</dcterms:modified>
</cp:coreProperties>
</file>