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  <p:sldMasterId id="2147483685" r:id="rId2"/>
    <p:sldMasterId id="2147483686" r:id="rId3"/>
  </p:sldMasterIdLst>
  <p:notesMasterIdLst>
    <p:notesMasterId r:id="rId5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</p:sldIdLst>
  <p:sldSz cx="9144000" cy="6858000" type="screen4x3"/>
  <p:notesSz cx="7559675" cy="10691813"/>
  <p:embeddedFontLst>
    <p:embeddedFont>
      <p:font typeface="Helvetica Neue" panose="020B0604020202020204" charset="0"/>
      <p:regular r:id="rId59"/>
      <p:bold r:id="rId60"/>
      <p:italic r:id="rId61"/>
      <p:boldItalic r:id="rId62"/>
    </p:embeddedFont>
    <p:embeddedFont>
      <p:font typeface="Play" panose="020B0604020202020204" charset="0"/>
      <p:regular r:id="rId63"/>
      <p:bold r:id="rId64"/>
    </p:embeddedFont>
    <p:embeddedFont>
      <p:font typeface="Calibri" panose="020F0502020204030204" pitchFamily="34" charset="0"/>
      <p:regular r:id="rId65"/>
      <p:bold r:id="rId66"/>
      <p:italic r:id="rId67"/>
      <p:boldItalic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1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7" Type="http://schemas.openxmlformats.org/officeDocument/2006/relationships/slide" Target="slides/slide4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font" Target="fonts/font3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font" Target="fonts/font6.fntdata"/><Relationship Id="rId69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font" Target="fonts/font4.fntdata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7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8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0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7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8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0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7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8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40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4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4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4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47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8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4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50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5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5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5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5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7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8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4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3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4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5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6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>
            <a:spLocks noGrp="1"/>
          </p:cNvSpPr>
          <p:nvPr>
            <p:ph type="subTitle" idx="1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body" idx="3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3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3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3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4"/>
          <p:cNvSpPr txBox="1">
            <a:spLocks noGrp="1"/>
          </p:cNvSpPr>
          <p:nvPr>
            <p:ph type="body" idx="2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body" idx="4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6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 txBox="1">
            <a:spLocks noGrp="1"/>
          </p:cNvSpPr>
          <p:nvPr>
            <p:ph type="body" idx="2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body" idx="3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body" idx="4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body" idx="5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body" idx="6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9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9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0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0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1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3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31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2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3"/>
          <p:cNvSpPr txBox="1">
            <a:spLocks noGrp="1"/>
          </p:cNvSpPr>
          <p:nvPr>
            <p:ph type="subTitle" idx="1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4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4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4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5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5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5"/>
          <p:cNvSpPr txBox="1">
            <a:spLocks noGrp="1"/>
          </p:cNvSpPr>
          <p:nvPr>
            <p:ph type="body" idx="3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6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6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6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6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7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7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7"/>
          <p:cNvSpPr txBox="1">
            <a:spLocks noGrp="1"/>
          </p:cNvSpPr>
          <p:nvPr>
            <p:ph type="body" idx="2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8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8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8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8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8"/>
          <p:cNvSpPr txBox="1">
            <a:spLocks noGrp="1"/>
          </p:cNvSpPr>
          <p:nvPr>
            <p:ph type="body" idx="4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9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9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39"/>
          <p:cNvSpPr txBox="1">
            <a:spLocks noGrp="1"/>
          </p:cNvSpPr>
          <p:nvPr>
            <p:ph type="body" idx="2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9"/>
          <p:cNvSpPr txBox="1">
            <a:spLocks noGrp="1"/>
          </p:cNvSpPr>
          <p:nvPr>
            <p:ph type="body" idx="3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9"/>
          <p:cNvSpPr txBox="1">
            <a:spLocks noGrp="1"/>
          </p:cNvSpPr>
          <p:nvPr>
            <p:ph type="body" idx="4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9"/>
          <p:cNvSpPr txBox="1">
            <a:spLocks noGrp="1"/>
          </p:cNvSpPr>
          <p:nvPr>
            <p:ph type="body" idx="5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9"/>
          <p:cNvSpPr txBox="1">
            <a:spLocks noGrp="1"/>
          </p:cNvSpPr>
          <p:nvPr>
            <p:ph type="body" idx="6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subTitle" idx="1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3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3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7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g"/><Relationship Id="rId4" Type="http://schemas.openxmlformats.org/officeDocument/2006/relationships/image" Target="../media/image7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40"/>
          <p:cNvSpPr/>
          <p:nvPr/>
        </p:nvSpPr>
        <p:spPr>
          <a:xfrm>
            <a:off x="78480" y="360000"/>
            <a:ext cx="6257160" cy="2172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-RU" sz="4000" b="1" i="0" u="none" strike="noStrike" cap="none" dirty="0">
                <a:solidFill>
                  <a:srgbClr val="302709"/>
                </a:solidFill>
                <a:latin typeface="Arial"/>
                <a:ea typeface="Arial"/>
                <a:cs typeface="Arial"/>
                <a:sym typeface="Arial"/>
              </a:rPr>
              <a:t>Предмет астрономии.</a:t>
            </a:r>
            <a:endParaRPr sz="4000" b="0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1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rgbClr val="302709"/>
                </a:solidFill>
                <a:latin typeface="Arial"/>
                <a:ea typeface="Arial"/>
                <a:cs typeface="Arial"/>
                <a:sym typeface="Arial"/>
              </a:rPr>
              <a:t>Наблюдения-основа </a:t>
            </a:r>
            <a:r>
              <a:rPr lang="ru-RU" sz="4000" b="1" i="0" u="none" strike="noStrike" cap="none" dirty="0" smtClean="0">
                <a:solidFill>
                  <a:srgbClr val="302709"/>
                </a:solidFill>
                <a:latin typeface="Arial"/>
                <a:ea typeface="Arial"/>
                <a:cs typeface="Arial"/>
                <a:sym typeface="Arial"/>
              </a:rPr>
              <a:t>астрономии</a:t>
            </a:r>
            <a:r>
              <a:rPr lang="ru-RU" sz="4000" b="1" dirty="0">
                <a:solidFill>
                  <a:schemeClr val="tx1"/>
                </a:solidFill>
              </a:rPr>
              <a:t>.</a:t>
            </a:r>
            <a:endParaRPr sz="40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pic>
        <p:nvPicPr>
          <p:cNvPr id="163" name="Google Shape;163;p40" descr="kpno_noa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58560" y="4097520"/>
            <a:ext cx="5257080" cy="2382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40" descr="498ukr-радиотелескоп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84200" y="34200"/>
            <a:ext cx="1999440" cy="2485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40" descr="19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2280" y="4392000"/>
            <a:ext cx="3440880" cy="230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40"/>
          <p:cNvSpPr/>
          <p:nvPr/>
        </p:nvSpPr>
        <p:spPr>
          <a:xfrm>
            <a:off x="1800000" y="3024000"/>
            <a:ext cx="6799320" cy="48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ДОМАШНЕЕ ЗАДАНИЕ §1,2(п.2стр.11)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9"/>
          <p:cNvSpPr/>
          <p:nvPr/>
        </p:nvSpPr>
        <p:spPr>
          <a:xfrm>
            <a:off x="457200" y="609480"/>
            <a:ext cx="8228880" cy="32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Общие представления о масштабе и структуре Вселенной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600" b="1" i="0" u="none" strike="noStrike" cap="none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Вселенная- максимально большая область пространства, включающая в себя все доступные для изучения небесные тела и их системы.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6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49"/>
          <p:cNvSpPr/>
          <p:nvPr/>
        </p:nvSpPr>
        <p:spPr>
          <a:xfrm>
            <a:off x="258480" y="3043080"/>
            <a:ext cx="8381160" cy="228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 астрономическая единица = 149, 6 млн.км ~ 150 млн.км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1пк (парсек) = 206265 а.е. = 3,26 св. лет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 световой год (св. год) - это расстояние, которое луч света со скоростью почти 300 000 км/с пролетает за 1 год и равен 9,46 миллионам миллионов километров!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50" descr="H:\ГАЛИНА Гр\1.AСТРОНОМИЯ\Астро-фото-1\i-8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60" y="1662840"/>
            <a:ext cx="8423280" cy="488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50"/>
          <p:cNvSpPr/>
          <p:nvPr/>
        </p:nvSpPr>
        <p:spPr>
          <a:xfrm>
            <a:off x="1905120" y="0"/>
            <a:ext cx="5257080" cy="608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Космические системы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50"/>
          <p:cNvSpPr/>
          <p:nvPr/>
        </p:nvSpPr>
        <p:spPr>
          <a:xfrm>
            <a:off x="216000" y="587160"/>
            <a:ext cx="8686080" cy="130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Солнечная система </a:t>
            </a: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Солнце и движущиеся вокруг  тела (планеты, кометы, спутники планет, астероиды).  Возраст СС ~ 5 млрд. лет.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51"/>
          <p:cNvSpPr/>
          <p:nvPr/>
        </p:nvSpPr>
        <p:spPr>
          <a:xfrm>
            <a:off x="457200" y="0"/>
            <a:ext cx="8228880" cy="715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0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Солнце как звезда</a:t>
            </a:r>
            <a:endParaRPr sz="4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p51" descr="feii_eit-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280" y="4343400"/>
            <a:ext cx="2031120" cy="2031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51" descr="eit028-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62320" y="4343400"/>
            <a:ext cx="2056680" cy="2056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51" descr="latest_solisCh-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48320" y="4343400"/>
            <a:ext cx="2056680" cy="2056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51" descr="PIA03150-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34320" y="4343400"/>
            <a:ext cx="2056680" cy="2056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51" descr="14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8080" y="838080"/>
            <a:ext cx="3304440" cy="31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51"/>
          <p:cNvSpPr/>
          <p:nvPr/>
        </p:nvSpPr>
        <p:spPr>
          <a:xfrm>
            <a:off x="533520" y="6491160"/>
            <a:ext cx="777168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Вид Солнца в разных диапазонах электромагнитных волн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9" name="Google Shape;249;p51" descr="3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724280" y="838080"/>
            <a:ext cx="3199680" cy="3199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52"/>
          <p:cNvSpPr/>
          <p:nvPr/>
        </p:nvSpPr>
        <p:spPr>
          <a:xfrm>
            <a:off x="0" y="228600"/>
            <a:ext cx="9143280" cy="2208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Одним из самых примечательных объектов звездного неба является Млечный Путь-часть нашей Галактики. Древние греки называли его  «молочный круг». Первые наблюдения в телескоп ,проведенные Галилеем, показали, что Млечный Путь – это скопление очень далеких и слабых звезд.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Видимые на небе звезды- это ничтожная доля звезд, входящих в состав  галактик.</a:t>
            </a:r>
            <a:r>
              <a:rPr lang="ru-RU" sz="2000" b="1" i="0" u="none" strike="noStrike" cap="none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" name="Google Shape;255;p52" descr="1731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880" y="2590920"/>
            <a:ext cx="8305200" cy="4002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3"/>
          <p:cNvSpPr/>
          <p:nvPr/>
        </p:nvSpPr>
        <p:spPr>
          <a:xfrm>
            <a:off x="0" y="274680"/>
            <a:ext cx="8686080" cy="1142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Так выглядит наша Галактика сбоку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53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2" name="Google Shape;262;p53" descr="1735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3680" y="1371600"/>
            <a:ext cx="8725680" cy="487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4"/>
          <p:cNvSpPr/>
          <p:nvPr/>
        </p:nvSpPr>
        <p:spPr>
          <a:xfrm>
            <a:off x="457200" y="0"/>
            <a:ext cx="8228880" cy="1142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Так выглядит наша  Галактика сверху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диаметр около 30 кпк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" name="Google Shape;268;p54" descr="1736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800" y="1009800"/>
            <a:ext cx="8000280" cy="5828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5"/>
          <p:cNvSpPr/>
          <p:nvPr/>
        </p:nvSpPr>
        <p:spPr>
          <a:xfrm>
            <a:off x="380880" y="304920"/>
            <a:ext cx="3580560" cy="2971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Галактики- </a:t>
            </a: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системы звезд, их скоплений и межзвездной среды.   Возраст галактик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10-15 млрд. </a:t>
            </a: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лет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4" name="Google Shape;274;p55" descr="H:\ng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9080" y="3843360"/>
            <a:ext cx="3814200" cy="3013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55" descr="H:\ГАЛИНА Гр\1.AСТРОНОМИЯ\От Вайлапова\Messier Catalog\M51  (NGC5194  Whirlpool Galaxy _CVn)\NGC5194_(M51_spiral_gal_Whirlpool__CVn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197160"/>
            <a:ext cx="5028480" cy="366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55" descr="H:\ГАЛИНА Гр\1.AСТРОНОМИЯ\От Вайлапова\Messier Catalog\M104  (NGC4594  Sombrero Galaxy _Vir)\NGC4594_M104spir.gal. Sombrero {HST} _4 ~Vir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22680" y="228600"/>
            <a:ext cx="4620600" cy="350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6"/>
          <p:cNvSpPr/>
          <p:nvPr/>
        </p:nvSpPr>
        <p:spPr>
          <a:xfrm>
            <a:off x="0" y="685800"/>
            <a:ext cx="8914680" cy="68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Астрономические наблюдения и их особенности.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Наблюдения</a:t>
            </a: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ru-RU" sz="2400" b="1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основной источник знаний о небесных телах, процессах и явлениях происходящих во Вселенной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2" name="Google Shape;282;p56" descr="H:\ГАЛИНА Гр\1.AСТРОНОМИЯ\АСТРОНОМИЯ-УРОКИ\1-Предмет астрономии\ТЕЛЕСКОПЫ\sky_watcher_sk705az3_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76800" y="1828800"/>
            <a:ext cx="4866480" cy="502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56" descr="H:\ГАЛИНА Гр\1.AСТРОНОМИЯ\АСТРОНОМИЯ-УРОКИ\1-Предмет астрономии\rt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809720"/>
            <a:ext cx="4266360" cy="5047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7"/>
          <p:cNvSpPr/>
          <p:nvPr/>
        </p:nvSpPr>
        <p:spPr>
          <a:xfrm>
            <a:off x="0" y="228600"/>
            <a:ext cx="5180760" cy="640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Первым астрономическим инструментом можно считать гномон.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-высоту Солнца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-направление меридиана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-устанавливали дни наступления весеннего и осеннего равноденствий и зимнего и летнего солнцестояний.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9" name="Google Shape;289;p57" descr="H:\ГАЛИНА Гр\1.AСТРОНОМИЯ\АСТРОНОМИЯ-УРОКИ\1-Предмет астрономии\i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2000" y="3657240"/>
            <a:ext cx="4031640" cy="32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57" descr="H:\ГАЛИНА Гр\1.AСТРОНОМИЯ\АСТРОНОМИЯ-УРОКИ\1-Предмет астрономии\gnomon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78440" y="0"/>
            <a:ext cx="4164840" cy="3656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58" descr="H:\ГАЛИНА Гр\1.AСТРОНОМИЯ\АСТРОНОМИЯ-УРОКИ\1-Предмет астрономии\armspher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886200"/>
            <a:ext cx="3961800" cy="297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58" descr="H:\ГАЛИНА Гр\1.AСТРОНОМИЯ\АСТРОНОМИЯ-УРОКИ\1-Предмет астрономии\5-052-3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05320" y="1371600"/>
            <a:ext cx="2133000" cy="2748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58" descr="H:\ГАЛИНА Гр\1.AСТРОНОМИЯ\АСТРОНОМИЯ-УРОКИ\1-Предмет астрономии\kvadrant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56240" y="4065480"/>
            <a:ext cx="3587040" cy="27918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58"/>
          <p:cNvSpPr/>
          <p:nvPr/>
        </p:nvSpPr>
        <p:spPr>
          <a:xfrm>
            <a:off x="0" y="228600"/>
            <a:ext cx="9143280" cy="12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Другие древние астрономические инструменты: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астролябия , армиллярная сфера,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квадрант, параллактическая линейка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9" name="Google Shape;299;p58" descr="H:\ГАЛИНА Гр\1.AСТРОНОМИЯ\АСТРОНОМИЯ-УРОКИ\1-Предмет астрономии\iморск астрол.jpe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1393920"/>
            <a:ext cx="3347640" cy="244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58" descr="H:\ГАЛИНА Гр\1.AСТРОНОМИЯ\АСТРОНОМИЯ-УРОКИ\1-Предмет астрономии\астролявия.jpe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943600" y="762120"/>
            <a:ext cx="3199680" cy="2921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1"/>
          <p:cNvSpPr/>
          <p:nvPr/>
        </p:nvSpPr>
        <p:spPr>
          <a:xfrm>
            <a:off x="304920" y="914400"/>
            <a:ext cx="8609760" cy="5714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Что изучает астрономия. Возникновение астрономии.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48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Астрономия</a:t>
            </a:r>
            <a:r>
              <a:rPr lang="ru-RU" sz="4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3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[греч. astron-звезда,светило,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3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nomos -закон]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3600" b="1" i="1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- наука о строении, движении, происхождении и развитии небесных тел, их систем и всей Вселенной в целом.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800" b="1" i="1" u="none" strike="noStrike" cap="none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Вселенная- максимально большая область пространства, включающая в себя все доступные для изучения небесные тела и их системы.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9"/>
          <p:cNvSpPr/>
          <p:nvPr/>
        </p:nvSpPr>
        <p:spPr>
          <a:xfrm>
            <a:off x="0" y="228600"/>
            <a:ext cx="6171480" cy="79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Оптические  телескопы</a:t>
            </a:r>
            <a:endParaRPr sz="4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59"/>
          <p:cNvSpPr/>
          <p:nvPr/>
        </p:nvSpPr>
        <p:spPr>
          <a:xfrm>
            <a:off x="3505320" y="914400"/>
            <a:ext cx="5637960" cy="682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Рефрактор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(линзовый)-  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1609г.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Галилео Галилей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январе 1610г открыл 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 спутника Юпитера.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Самый большой рефрактор  в мире изготовлен   Альваном Кларком  (диаметр 102см),  установлен в 1897г в Йерской обсерватории (США)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 тех пор профессионалы не строят гигантские рефракторы.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199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7" name="Google Shape;307;p59" descr="Гал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86600" y="0"/>
            <a:ext cx="2056680" cy="2179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59" descr="H:\ГАЛИНА Гр\1.AСТРОНОМИЯ\АСТРОНОМИЯ-УРОКИ\1-Предмет астрономии\165px-Yerkes_40_inch_Refractor_Telescope-2006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914400"/>
            <a:ext cx="3485520" cy="464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60"/>
          <p:cNvSpPr/>
          <p:nvPr/>
        </p:nvSpPr>
        <p:spPr>
          <a:xfrm>
            <a:off x="1296000" y="432000"/>
            <a:ext cx="6284160" cy="2443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ТЕЛЕСКОПЫ</a:t>
            </a:r>
            <a:endParaRPr sz="36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-собрать как можно  больше света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Характеристики: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-проникающая способность  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-разрешающая способность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9120" y="3896280"/>
            <a:ext cx="2837160" cy="2265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62" descr="H:\ГАЛИНА Гр\1.AСТРОНОМИЯ\АСТРОНОМИЯ-УРОКИ\1-Предмет астрономии\88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3880" y="0"/>
            <a:ext cx="3904560" cy="390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62" descr="H:\ГАЛИНА Гр\1.AСТРОНОМИЯ\АСТРОНОМИЯ-УРОКИ\1-Предмет астрономии\elimg.jpe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048120"/>
            <a:ext cx="3809160" cy="3809160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62"/>
          <p:cNvSpPr/>
          <p:nvPr/>
        </p:nvSpPr>
        <p:spPr>
          <a:xfrm>
            <a:off x="228600" y="152280"/>
            <a:ext cx="2666160" cy="50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Рефракторы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62" descr="H:\ГАЛИНА Гр\1.AСТРОНОМИЯ\АСТРОНОМИЯ-УРОКИ\1-Предмет астрономии\tel3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86400" y="1171440"/>
            <a:ext cx="3656880" cy="5685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3"/>
          <p:cNvSpPr/>
          <p:nvPr/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3" name="Google Shape;333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000" y="0"/>
            <a:ext cx="8783640" cy="685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64"/>
          <p:cNvSpPr/>
          <p:nvPr/>
        </p:nvSpPr>
        <p:spPr>
          <a:xfrm>
            <a:off x="0" y="0"/>
            <a:ext cx="6552360" cy="3978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33"/>
              </a:buClr>
              <a:buSzPts val="3200"/>
              <a:buFont typeface="Noto Sans Symbols"/>
              <a:buChar char="∙"/>
            </a:pPr>
            <a:r>
              <a:rPr lang="ru-RU" sz="32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Рефлектор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(используется вогнутое зеркало)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изобрел </a:t>
            </a:r>
            <a:r>
              <a:rPr lang="ru-RU" sz="32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Исаак Ньютон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в 1667г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  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9" name="Google Shape;339;p64" descr="New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53080" y="0"/>
            <a:ext cx="2590200" cy="2877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64" descr="H:\ГАЛИНА Гр\1.AСТРОНОМИЯ\АСТРОНОМИЯ-УРОКИ\1-Предмет астрономии\10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57800" y="2971800"/>
            <a:ext cx="3885480" cy="3885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64" descr="H:\ГАЛИНА Гр\1.AСТРОНОМИЯ\АСТРОНОМИЯ-УРОКИ\1-Предмет астрономии\94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600200"/>
            <a:ext cx="5180760" cy="5180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65"/>
          <p:cNvSpPr/>
          <p:nvPr/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7" name="Google Shape;347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071640" cy="674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66" descr="H:\ГАЛИНА Гр\1.AСТРОНОМИЯ\АСТРОНОМИЯ-УРОКИ\1-Предмет астрономии\179708_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52880" y="820800"/>
            <a:ext cx="4190400" cy="5895360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66"/>
          <p:cNvSpPr/>
          <p:nvPr/>
        </p:nvSpPr>
        <p:spPr>
          <a:xfrm>
            <a:off x="0" y="0"/>
            <a:ext cx="5637960" cy="44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    Зеркально-линзовый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1930г, </a:t>
            </a:r>
            <a:r>
              <a:rPr lang="ru-RU" sz="32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Барнхард  Шмидт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(Эстония).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 В 1941г  Д.Д. Максутов (СССР) создал  менисковый с короткой трубой. </a:t>
            </a:r>
            <a:r>
              <a:rPr lang="ru-RU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Применяется любителями – астрономами.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7"/>
          <p:cNvSpPr/>
          <p:nvPr/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9" name="Google Shape;359;p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000" y="0"/>
            <a:ext cx="8783640" cy="685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920" y="225000"/>
            <a:ext cx="8229240" cy="458568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68"/>
          <p:cNvSpPr/>
          <p:nvPr/>
        </p:nvSpPr>
        <p:spPr>
          <a:xfrm>
            <a:off x="766800" y="5495040"/>
            <a:ext cx="564156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горах Карачаево-Черкесии</a:t>
            </a:r>
            <a:r>
              <a:rPr lang="ru-RU" sz="18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80" y="0"/>
            <a:ext cx="8960760" cy="7619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42" descr="25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6680" y="0"/>
            <a:ext cx="7122240" cy="446706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42"/>
          <p:cNvSpPr/>
          <p:nvPr/>
        </p:nvSpPr>
        <p:spPr>
          <a:xfrm>
            <a:off x="304920" y="4751882"/>
            <a:ext cx="8838360" cy="2089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Аллегория Яна Гевелия (1611-1687, Польша), изображает музу Уранию, покровительницу астрономии, которая в руках держит Солнце и Луну, а на голове у нее сверкает корона в виде звезды. Урания окружена нимфами, изображающими пять ярких планет, слева Венеру и Меркурия (внутренние планеты), справа – Марс, Юпитер и Сатурн. </a:t>
            </a:r>
            <a:endParaRPr sz="18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52000"/>
            <a:ext cx="8922240" cy="592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71"/>
          <p:cNvSpPr/>
          <p:nvPr/>
        </p:nvSpPr>
        <p:spPr>
          <a:xfrm>
            <a:off x="925560" y="126720"/>
            <a:ext cx="5106600" cy="1187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 в НАУЧНОМ</a:t>
            </a:r>
            <a:endParaRPr sz="36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КРЫМ</a:t>
            </a:r>
            <a:endParaRPr sz="36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1" name="Google Shape;381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828800"/>
            <a:ext cx="9000000" cy="47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Google Shape;386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440" y="905040"/>
            <a:ext cx="7953120" cy="59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72"/>
          <p:cNvSpPr/>
          <p:nvPr/>
        </p:nvSpPr>
        <p:spPr>
          <a:xfrm>
            <a:off x="1160640" y="-56160"/>
            <a:ext cx="6084000" cy="1065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rPr>
              <a:t>Рентгеновский «Спектр-РГ» РОССИЯ</a:t>
            </a: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73"/>
          <p:cNvSpPr/>
          <p:nvPr/>
        </p:nvSpPr>
        <p:spPr>
          <a:xfrm>
            <a:off x="928440" y="329040"/>
            <a:ext cx="7722720" cy="5574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rgbClr val="44444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Обсерватория, выведенная в июле 2019 стала первым российским аппаратом на высоте полутора миллионов километров за Землей на линии Солнце — Земля.</a:t>
            </a:r>
            <a:endParaRPr sz="4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Google Shape;397;p74" descr="H:\ГАЛИНА Гр\1.AСТРОНОМИЯ\АСТРОНОМИЯ-УРОКИ\1-Предмет астрономии\313517449962f192874fa4b9c86a7fa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90920" y="1905120"/>
            <a:ext cx="6361920" cy="477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74"/>
          <p:cNvSpPr/>
          <p:nvPr/>
        </p:nvSpPr>
        <p:spPr>
          <a:xfrm>
            <a:off x="152280" y="380880"/>
            <a:ext cx="8228880" cy="35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Большой Канарский телескоп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Июль 2007 г - первый свет увидел телескоп Gran Telescopio Canarias на Канарских островах с диаметром зеркала 10,4 м, который является самым большим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оптическим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телескопом в мире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состоянию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2009 год.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75" descr="H:\ГАЛИНА Гр\250px-SAL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00400" y="2103480"/>
            <a:ext cx="5942880" cy="475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75"/>
          <p:cNvSpPr/>
          <p:nvPr/>
        </p:nvSpPr>
        <p:spPr>
          <a:xfrm>
            <a:off x="0" y="152280"/>
            <a:ext cx="9143280" cy="31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SALT  -  Большой южно-африканский телескоп (англ. Southern African Large Telescope)  — оптический телескоп с диаметром главного зеркала 11 метров, находящийся в Южно-африканской астрономической обсерватории , ЮАР. Это крупнейший оптический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телескоп                                                                                        в южном                                                                      полушарии.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75"/>
          <p:cNvSpPr/>
          <p:nvPr/>
        </p:nvSpPr>
        <p:spPr>
          <a:xfrm>
            <a:off x="228600" y="5181480"/>
            <a:ext cx="3428280" cy="82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Дата открытия	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2005 год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76" descr="H:\ГАЛИНА Гр\1.AСТРОНОМИЯ\АСТРОНОМИЯ-УРОКИ\1-Предмет астрономии\250px-LB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4520" y="1371600"/>
            <a:ext cx="4118760" cy="5485680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76"/>
          <p:cNvSpPr/>
          <p:nvPr/>
        </p:nvSpPr>
        <p:spPr>
          <a:xfrm>
            <a:off x="0" y="228600"/>
            <a:ext cx="8533800" cy="5180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Большой бинокулярный телескоп (англ. The Large Binocular Telescope (LBT) , 2005 г) — один из наиболее технологически передовых и обладающих наивысшим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разрешением оптических телескопов в мире, расположенный на 3,3-километровой горе Грэхем в юго-восточной части штата Аризона (США).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 обладает двумя зеркалами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диаметром 8,4 м,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разрешающая способность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эквивалентна телескопу с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одним зеркалом диаметром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22,8 м.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77" descr="H:\ГАЛИНА Гр\1.AСТРОНОМИЯ\АСТРОНОМИЯ-УРОКИ\1-Предмет астрономии\vltarrayready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1640" y="1701720"/>
            <a:ext cx="6101640" cy="5155560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77"/>
          <p:cNvSpPr/>
          <p:nvPr/>
        </p:nvSpPr>
        <p:spPr>
          <a:xfrm>
            <a:off x="0" y="0"/>
            <a:ext cx="8533800" cy="27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телескоп</a:t>
            </a:r>
            <a:r>
              <a:rPr lang="ru-RU" sz="24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32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VLТ</a:t>
            </a:r>
            <a:r>
              <a:rPr lang="ru-RU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-RU" sz="24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(very large telescope) </a:t>
            </a: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</a:t>
            </a:r>
            <a:r>
              <a:rPr lang="ru-RU" sz="24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Паранальская обсерватория, Чили   -  телескоп, созданный по соглашению восьми стран. Четыре телескопа одного типа,  диаметр главного зеркала составляет 8,2 м. </a:t>
            </a: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Свет , собираемый телескопами эквивалентен одиночному зеркалу 16 метров в диаметре.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Google Shape;422;p78" descr="H:\ГАЛИНА Гр\1.AСТРОНОМИЯ\АСТРОНОМИЯ-УРОКИ\1-Предмет астрономии\Keck_Observatory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66880" y="2479680"/>
            <a:ext cx="6476400" cy="4377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78"/>
          <p:cNvSpPr/>
          <p:nvPr/>
        </p:nvSpPr>
        <p:spPr>
          <a:xfrm>
            <a:off x="304920" y="0"/>
            <a:ext cx="8609760" cy="4114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Крупнейшими  телескопами-рефлекторами являются два телескопа Кека,</a:t>
            </a: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расположенные на Гавайях, обсерватория Мауна-Кеа (Калифорния, США).  Keck-I и Keck-II введены в эксплуатацию в 1993 и 1996 соответственно и имеют эффективный диаметр зеркала 9,8 м. Телескопы расположены на одной платформе и могут использоваться совместно в качестве интерферометра, давая разрешение, соответствующее диаметру зеркала 85 м.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79" descr="H:\ГАЛИНА Гр\Gem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1280" y="2685960"/>
            <a:ext cx="5562000" cy="417132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79"/>
          <p:cNvSpPr/>
          <p:nvPr/>
        </p:nvSpPr>
        <p:spPr>
          <a:xfrm>
            <a:off x="0" y="0"/>
            <a:ext cx="9143280" cy="403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GEMINI North и GEMINI South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Телескопы-близнецы Gemini North и Gemini South имеют зеркала диаметром 8.1м - международный проект. Они установлены в Северном и Южном полушариях Земли ,чтобы охватить наблюдениями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всю небесную сферу.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Gemini N построен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горе Мауна Кеа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(Гавайи) на высоте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4100м над уровнем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моря, а Gemini S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сооружен в Сьеро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Пачон (Чили), 2737м.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43" descr="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280" y="2166840"/>
            <a:ext cx="3656880" cy="202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43"/>
          <p:cNvSpPr/>
          <p:nvPr/>
        </p:nvSpPr>
        <p:spPr>
          <a:xfrm>
            <a:off x="0" y="152280"/>
            <a:ext cx="9143280" cy="7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Потребность в астрономических знаниях диктовалась жизненной необходимостью: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43"/>
          <p:cNvSpPr/>
          <p:nvPr/>
        </p:nvSpPr>
        <p:spPr>
          <a:xfrm>
            <a:off x="762120" y="838080"/>
            <a:ext cx="8381160" cy="16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Потребность счета времени, ведение календаря.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Ориентация на местности, находить дорогу по звездам, особенно мореплавателям.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Любознательность – разобраться в происходящих явлениях.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Забота о своей судьбе, породившая астрологию.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p43" descr="12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280" y="4343400"/>
            <a:ext cx="3714120" cy="2380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43" descr="comet_mcnaught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62520" y="3352680"/>
            <a:ext cx="5028480" cy="335052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43"/>
          <p:cNvSpPr/>
          <p:nvPr/>
        </p:nvSpPr>
        <p:spPr>
          <a:xfrm>
            <a:off x="5566680" y="6400800"/>
            <a:ext cx="3359880" cy="27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Великолепный хвост кометы МакНота, 2007г</a:t>
            </a:r>
            <a:endParaRPr sz="1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3"/>
          <p:cNvSpPr/>
          <p:nvPr/>
        </p:nvSpPr>
        <p:spPr>
          <a:xfrm>
            <a:off x="228600" y="3886200"/>
            <a:ext cx="1980360" cy="272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Падение болида, 2003г</a:t>
            </a:r>
            <a:endParaRPr sz="1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80" descr="H:\ГАЛИНА Гр\Big_asimutal_teleskop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66880" y="2523960"/>
            <a:ext cx="6476400" cy="433332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80"/>
          <p:cNvSpPr/>
          <p:nvPr/>
        </p:nvSpPr>
        <p:spPr>
          <a:xfrm>
            <a:off x="304920" y="457200"/>
            <a:ext cx="8305200" cy="2894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Крупнейший в Евразии телескоп БТА - Большой Телескоп Азимутальный - находится на территории России, в горах Северного Кавказа и имеет диаметр главного зеркала 6 м. (монолитное зеркало 42т , 600т телескоп, можно видеть звезды 24-й  величины).  Он работает с 1976 и длительное время был крупнейшим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телескопом в мире.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Google Shape;440;p81" descr="H:\ГАЛИНА Гр\1.AСТРОНОМИЯ\АСТРОНОМИЯ-УРОКИ\1-Предмет астрономии\telescop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5560" y="1563840"/>
            <a:ext cx="7047720" cy="5293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81"/>
          <p:cNvSpPr/>
          <p:nvPr/>
        </p:nvSpPr>
        <p:spPr>
          <a:xfrm>
            <a:off x="228600" y="457200"/>
            <a:ext cx="8686080" cy="274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30-метровый телескоп (Thirty Meter Telescope — TMT): диаметр главного зеркала 30 м (492 сегмента, каждый размером 1,4 м.</a:t>
            </a: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Строительство нового объекта планируется начать в 2011 году. "Тридцатиметровый телескоп"  к 2018 году возведут на вершине потухшего вулкана Мауна-Кеа (Mauna Kea) на Гавайях, в непосредственной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близости от которого уже работает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несколько обсерваторий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(Mauna Kea Observatories).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82"/>
          <p:cNvSpPr/>
          <p:nvPr/>
        </p:nvSpPr>
        <p:spPr>
          <a:xfrm>
            <a:off x="0" y="609480"/>
            <a:ext cx="9143280" cy="8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  Обсерватории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–  научно-исследовательские учреждения</a:t>
            </a:r>
            <a:r>
              <a:rPr lang="ru-RU" sz="2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Mauna Kea на Гавайях - одно из самых прекрасных мест для наблюдения в мире. С высоты в 4200 метров телескопы могут выполнять измерения в оптическом, инфракрасном  диапазоне  и иметь длину волны в пол миллиметра.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7" name="Google Shape;447;p82" descr="tel_Mouna-Ke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9320" y="1828800"/>
            <a:ext cx="6809760" cy="4679280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82"/>
          <p:cNvSpPr/>
          <p:nvPr/>
        </p:nvSpPr>
        <p:spPr>
          <a:xfrm>
            <a:off x="1066680" y="6488280"/>
            <a:ext cx="761940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Телескопы обсерватории Мауна Кеа, Гавайи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3"/>
          <p:cNvSpPr/>
          <p:nvPr/>
        </p:nvSpPr>
        <p:spPr>
          <a:xfrm>
            <a:off x="0" y="0"/>
            <a:ext cx="9143280" cy="53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73"/>
              </a:buClr>
              <a:buSzPts val="3600"/>
              <a:buFont typeface="Noto Sans Symbols"/>
              <a:buChar char="∙"/>
            </a:pPr>
            <a:r>
              <a:rPr lang="ru-RU" sz="3600" b="1" i="0" u="none" strike="noStrike" cap="none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Радиотелескоп</a:t>
            </a:r>
            <a:r>
              <a:rPr lang="ru-RU" sz="2800" b="1" i="0" u="none" strike="noStrike" cap="none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 -</a:t>
            </a: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астрономический инструмент для приёма радиоизлучения небесных объектов (в Солнечной системе, Галактике и Метагалактике) и исследования его характеристик.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561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Состоит:</a:t>
            </a: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антенна и чувствительный приемник с усилителем. Собирает радиоизлучение, фокусирует его на детекторе, настроенном на выбранную длину волны, преобразует этот сигнал. В качестве антенны используется большая вогнутая чаша или зеркало параболической формы.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преимущества: в любую погоду и время суток можно вести наблюдение объектов, недоступные для оптических телескопов.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None/>
            </a:pP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Google Shape;458;p84" descr="H:\ГАЛИНА Гр\1.AСТРОНОМИЯ\АСТРОНОМИЯ-УРОКИ\МОИ УРОКИ\1-Предмет астрономии\Ratan-60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0"/>
            <a:ext cx="8228880" cy="5790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84"/>
          <p:cNvSpPr/>
          <p:nvPr/>
        </p:nvSpPr>
        <p:spPr>
          <a:xfrm>
            <a:off x="0" y="5934240"/>
            <a:ext cx="9143280" cy="91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Радиотелескоп РАТАН- 600, Россия(Сев.Кавказ) , вступил в строй в 1967г , состоит из 895 отдельных зеркал размером 2,1х7,4м и имеет замкнутое кольцо диаметром 588м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p85" descr="F:\ГАЛИНА Гр\AСТРОНОМИЯ\ТЕЛЕСКОПЫ\0202050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2743200"/>
            <a:ext cx="7238160" cy="411408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85"/>
          <p:cNvSpPr/>
          <p:nvPr/>
        </p:nvSpPr>
        <p:spPr>
          <a:xfrm>
            <a:off x="228600" y="304920"/>
            <a:ext cx="8609760" cy="23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Радиоантенна Янского .   </a:t>
            </a: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Первым космическое радиоизлучение зарегистрировал Карл Янский в 1931 году. Его радиотелескоп представлял собой вращающуюся деревянную конструкцию, установленную на автомобильных колесах для исследования помех радиотелефонной связи на длинах волн λ = 4 000 м и λ = 14,6 м. 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 1932 году стало ясно, что радиопомехи приходят из Млечного Пути, где расположен центр Галактики. 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 в 1942 было открыто радиоизлучение Солнца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86"/>
          <p:cNvSpPr/>
          <p:nvPr/>
        </p:nvSpPr>
        <p:spPr>
          <a:xfrm>
            <a:off x="0" y="5791320"/>
            <a:ext cx="9143280" cy="91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Аресибо (остров Пуэрто –Рико, 305м-забетонированная чаша потухшего вулкана, введен в 1963г). Самая большая радиоантенна в мире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1" name="Google Shape;471;p86" descr="H:\ГАЛИНА Гр\1.AСТРОНОМИЯ\АСТРОНОМИЯ-УРОКИ\МОИ УРОКИ\1-Предмет астрономии\ТЕЛЕСКОПЫ\0202050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480" y="0"/>
            <a:ext cx="8305200" cy="5766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87" descr="F:\ГАЛИНА Гр\AСТРОНОМИЯ\ТЕЛЕСКОПЫ\0202050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1280" y="380880"/>
            <a:ext cx="5180760" cy="605232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87"/>
          <p:cNvSpPr/>
          <p:nvPr/>
        </p:nvSpPr>
        <p:spPr>
          <a:xfrm>
            <a:off x="0" y="473040"/>
            <a:ext cx="3351960" cy="313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15-метровый телескоп Европейской Южной обсерватории</a:t>
            </a:r>
            <a:endParaRPr sz="4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" name="Google Shape;482;p88" descr="F:\ГАЛИНА Гр\AСТРОНОМИЯ\ТЕЛЕСКОПЫ\0202050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3880" y="0"/>
            <a:ext cx="6095160" cy="4419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88"/>
          <p:cNvSpPr/>
          <p:nvPr/>
        </p:nvSpPr>
        <p:spPr>
          <a:xfrm>
            <a:off x="228600" y="4419720"/>
            <a:ext cx="8914680" cy="2224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Система радиотелескопов VLA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Very Large Array  </a:t>
            </a: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Нью-Мексико (США)   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состоит из 27 тарелок, каждая диаметром 25 метров.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Налаживают связь между радиотелескопами, находящимися в разных странах и даже на разных континентах. Такие системы получили название радиоинтерферометров со сверхдлинной базой (РСДБ). Дают максимально возможное угловое разрешение, в несколько тысяч раз лучшее, чем у любого оптического телескопа.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p89" descr="H:\ГАЛИНА Гр\1.AСТРОНОМИЯ\АСТРОНОМИЯ-УРОКИ\1-Предмет астрономии\LOFA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50960" y="2033640"/>
            <a:ext cx="7216200" cy="4518720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89"/>
          <p:cNvSpPr/>
          <p:nvPr/>
        </p:nvSpPr>
        <p:spPr>
          <a:xfrm>
            <a:off x="304920" y="685800"/>
            <a:ext cx="8686080" cy="1142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LOFAR - первый цифровой радиотелескоп, который не нуждается ни в подвижных частях, ни в моторах . Открыт в 2010г. июнь.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Много простых антенн, гигантские объемы данных и мощности компьютеров.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LOFAR представляет собой гигантский массив, состоящий из 25 тысяч небольших антенн (от 50 см до 2 м в поперечнике). Диаметр LOFAR – примерно 1000 км. Антенны массива расположены на территории нескольких стран: Германии, Франции, Великобритании, Швеции.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4"/>
          <p:cNvSpPr/>
          <p:nvPr/>
        </p:nvSpPr>
        <p:spPr>
          <a:xfrm>
            <a:off x="0" y="533520"/>
            <a:ext cx="5028480" cy="1065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Систематические астрономические наблюдения проводились тысячи лет назад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44" descr="11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08320" y="3505320"/>
            <a:ext cx="4272840" cy="2812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4" descr="11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65640" y="152280"/>
            <a:ext cx="3596400" cy="299664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44"/>
          <p:cNvSpPr/>
          <p:nvPr/>
        </p:nvSpPr>
        <p:spPr>
          <a:xfrm>
            <a:off x="4800600" y="3124080"/>
            <a:ext cx="4342680" cy="33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Солнечный камень древних ацтеков</a:t>
            </a:r>
            <a:endParaRPr sz="16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44"/>
          <p:cNvSpPr/>
          <p:nvPr/>
        </p:nvSpPr>
        <p:spPr>
          <a:xfrm>
            <a:off x="3581280" y="6400800"/>
            <a:ext cx="479988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Солнечная обсерватория в Дели, Индия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" name="Google Shape;198;p44" descr="feresten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906560"/>
            <a:ext cx="4037760" cy="320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4"/>
          <p:cNvSpPr/>
          <p:nvPr/>
        </p:nvSpPr>
        <p:spPr>
          <a:xfrm>
            <a:off x="228600" y="5261040"/>
            <a:ext cx="3276000" cy="6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Солнечные часы в обсерватории в Джайпуре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90"/>
          <p:cNvSpPr/>
          <p:nvPr/>
        </p:nvSpPr>
        <p:spPr>
          <a:xfrm>
            <a:off x="533520" y="0"/>
            <a:ext cx="8228880" cy="68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Космические телескопы</a:t>
            </a:r>
            <a:endParaRPr sz="4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90"/>
          <p:cNvSpPr/>
          <p:nvPr/>
        </p:nvSpPr>
        <p:spPr>
          <a:xfrm>
            <a:off x="0" y="609480"/>
            <a:ext cx="9143280" cy="472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Космический телескоп «Хаббл» (Hubble Space Telescope, HST) </a:t>
            </a: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— это целая обсерватория на околоземной орбите, общее детище NASA и Европейского космического агентства. Работает с 1990 г. Самый крупный оптический телескоп, который ведет наблюдения в инфракрасном, ультрафиолетовом диапазоне.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 15 лет работы «Хаббл»                                            получил 700 000 снимков                                                             22 000 всевозможных                                                  небесных объектов —                                                         звезд, туманностей,                                                          галактик, планет.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90"/>
          <p:cNvSpPr/>
          <p:nvPr/>
        </p:nvSpPr>
        <p:spPr>
          <a:xfrm>
            <a:off x="228600" y="5410080"/>
            <a:ext cx="2971080" cy="118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Длина - 15,1 м, вес 11,6 тонн, зеркало 2,4 м</a:t>
            </a: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7" name="Google Shape;497;p90" descr="H:\ГАЛИНА Гр\740px-Hubble_0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91120" y="2813040"/>
            <a:ext cx="4987080" cy="4044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91"/>
          <p:cNvSpPr/>
          <p:nvPr/>
        </p:nvSpPr>
        <p:spPr>
          <a:xfrm>
            <a:off x="380880" y="228600"/>
            <a:ext cx="8228880" cy="1477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Рентгеновский телескоп «Чандра»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(Chandra X-ray Observatory)</a:t>
            </a:r>
            <a:r>
              <a:rPr lang="ru-RU"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вышел в космос 23 июля 1999 года. Его задача — наблюдать рентгеновские лучи, исходящие из областей, где есть очень высокая энергия, например, в областях звездных взрывов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3" name="Google Shape;503;p91" descr="H:\ГАЛИНА Гр\1.AСТРОНОМИЯ\АСТРОНОМИЯ-УРОКИ\1-Предмет астрономии\79e1c898-2aba-3f11-b8e5-fd2cbedb1dd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981080"/>
            <a:ext cx="9143280" cy="4571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92"/>
          <p:cNvSpPr/>
          <p:nvPr/>
        </p:nvSpPr>
        <p:spPr>
          <a:xfrm>
            <a:off x="457200" y="152280"/>
            <a:ext cx="8228880" cy="19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 «Спитцер» (Spitzer)</a:t>
            </a: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— был запущен НАСА 25 августа 2003. Он наблюдает космос в инфракрасном диапазоне. В этом диапазоне находится максимум излучения слабосветящегося вещества Вселенной — тусклых остывших звезд, гигантских молекулярных облаков.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9" name="Google Shape;509;p92" descr="H:\ГАЛИНА Гр\1.AСТРОНОМИЯ\АСТРОНОМИЯ-УРОКИ\1-Предмет астрономии\4348660e-3210-35b7-8a38-439c1872a45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520" y="2286000"/>
            <a:ext cx="8311320" cy="4571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93"/>
          <p:cNvSpPr/>
          <p:nvPr/>
        </p:nvSpPr>
        <p:spPr>
          <a:xfrm>
            <a:off x="0" y="380880"/>
            <a:ext cx="8991000" cy="574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 «Кеплер»</a:t>
            </a: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запустили 6 марта 2009 года. Это первый телескоп специально предназначенный для поиска экзопланет. Он будет наблюдать изменение яркости более чем 100 000 звезд в течение 3,5 лет. За это время он должен определить, сколько планет, подобных Земле, находится на пригодном для развития жизни удалении от своих звезд, составить описание этих планет и формы их орбит, изучить свойства звезд  и многое другое.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∙"/>
            </a:pP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∙"/>
            </a:pP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Когда «Хаббл» «уйдет на пенсию», его место должен занять </a:t>
            </a:r>
            <a:r>
              <a:rPr lang="ru-RU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космический телескоп имени Джеймса Вебба (James Webb Space Telescope, JWST)</a:t>
            </a:r>
            <a:r>
              <a:rPr lang="ru-RU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У него будет огромное зеркало 6,5 метров в диаметре. Его задача — найти свет первых звезд и галактик, которые появились сразу после Большого взрыва. Его запуск запланирован на 2013 год. И кто знает, что он увидит в небе и как изменится наша жизнь. 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519;p94" descr="H:\ГАЛИНА Гр\1.AСТРОНОМИЯ\planet0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0000" y="1512000"/>
            <a:ext cx="7487640" cy="5078520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94"/>
          <p:cNvSpPr/>
          <p:nvPr/>
        </p:nvSpPr>
        <p:spPr>
          <a:xfrm>
            <a:off x="144000" y="0"/>
            <a:ext cx="9143280" cy="254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∙"/>
            </a:pPr>
            <a:r>
              <a:rPr lang="ru-RU"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Планетарий — не просто культурный центр. В нем проводятся лекции  для  всех, кто увлекается астрономией. 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61"/>
              </a:spcBef>
              <a:spcAft>
                <a:spcPts val="0"/>
              </a:spcAft>
              <a:buNone/>
            </a:pP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61"/>
              </a:spcBef>
              <a:spcAft>
                <a:spcPts val="0"/>
              </a:spcAft>
              <a:buNone/>
            </a:pP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45" descr="24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0720" y="685800"/>
            <a:ext cx="7287480" cy="47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45"/>
          <p:cNvSpPr/>
          <p:nvPr/>
        </p:nvSpPr>
        <p:spPr>
          <a:xfrm>
            <a:off x="380880" y="25200"/>
            <a:ext cx="8228880" cy="1236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rgbClr val="660033"/>
                </a:solidFill>
                <a:latin typeface="Arial"/>
                <a:ea typeface="Arial"/>
                <a:cs typeface="Arial"/>
                <a:sym typeface="Arial"/>
              </a:rPr>
              <a:t>Древняя обсерватория Стоунхендж, Англия, построен в 19-15 веках до н.э.</a:t>
            </a:r>
            <a:endParaRPr sz="2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45"/>
          <p:cNvSpPr/>
          <p:nvPr/>
        </p:nvSpPr>
        <p:spPr>
          <a:xfrm>
            <a:off x="228600" y="5380200"/>
            <a:ext cx="8914680" cy="1309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Стоунхендж (англ— «Каменная изгородь») — внесённое в список Всемирного наследия каменное мегалитическое сооружение (кромлех) на Солсберийской равнине в графстве Уилтшир (Англия). Находится примерно в 130 км к юго-западу от Лондона.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6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38 пар вертикальных камней, высотой не менее 7 метров и весом не менее 50 тонн каждый. Диаметр занимаемого колоссами круга составляет 100 метров.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46"/>
          <p:cNvSpPr/>
          <p:nvPr/>
        </p:nvSpPr>
        <p:spPr>
          <a:xfrm>
            <a:off x="457200" y="1295280"/>
            <a:ext cx="8228880" cy="53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343080" marR="0" lvl="0" indent="-3423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 назначении гигантского сооружения до сих пор идут споры, наиболее популярными выглядят следующие гипотезы: 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Место ритуальных церемоний и погребений (жертвоприношений).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Храм Солнца.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Символ власти доисторических жрецов.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Город Мертвых.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Языческий собор или священное убежище на благословенной богом земле.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 Недостроенная АЭС (фрагмент цилиндра реакторного отделения).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7. Астрономическая обсерватория древних ученых.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8. Место посадки космических кораблей НЛО.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9. Прообраз современного компьютера.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3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∙"/>
            </a:pPr>
            <a:r>
              <a:rPr lang="ru-RU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10. Просто так, без причины. </a:t>
            </a: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7"/>
          <p:cNvSpPr/>
          <p:nvPr/>
        </p:nvSpPr>
        <p:spPr>
          <a:xfrm>
            <a:off x="380880" y="228600"/>
            <a:ext cx="8457480" cy="182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Главная  ось   комплекса,  идущая   по  аллее  через  пяточный камень, указывает   на точку восхода  Солнца  в день  летнего   солнцестояния. Восход   дневного  светила   в этой точке происходит  только   в определенный  день  в  году - 22 июня. </a:t>
            </a: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47" descr="010101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6680" y="1905120"/>
            <a:ext cx="7074720" cy="4952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8"/>
          <p:cNvSpPr/>
          <p:nvPr/>
        </p:nvSpPr>
        <p:spPr>
          <a:xfrm>
            <a:off x="457200" y="242640"/>
            <a:ext cx="8228880" cy="6981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Периоды развития астрономии :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Древнейший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                I-й</a:t>
            </a: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Античный мир 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(до Н.Э.)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                II-й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Дотелескопический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(Н.Э. до 1610г)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Классический</a:t>
            </a:r>
            <a:r>
              <a:rPr lang="ru-RU" sz="2000" b="0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(1610 - 1900)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               III-й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Телескопический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(до спектроскопии, 1610-1814гг)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990000"/>
                </a:solidFill>
                <a:latin typeface="Arial"/>
                <a:ea typeface="Arial"/>
                <a:cs typeface="Arial"/>
                <a:sym typeface="Arial"/>
              </a:rPr>
              <a:t>               IV-й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Спектроскопический 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(до фотографии, 1814-1900гг)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V-й</a:t>
            </a:r>
            <a:r>
              <a:rPr lang="ru-RU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Современный</a:t>
            </a:r>
            <a:r>
              <a:rPr lang="ru-RU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ru-R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1900-н.в)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Разделы астрономии:</a:t>
            </a:r>
            <a:endParaRPr sz="28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Практическая астрономия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Небесная механика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 Сравнительная планетология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4. Астрофизика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5. Звездная астрономия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6. Космология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7. Космогония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48"/>
          <p:cNvSpPr/>
          <p:nvPr/>
        </p:nvSpPr>
        <p:spPr>
          <a:xfrm>
            <a:off x="762120" y="228600"/>
            <a:ext cx="7543080" cy="394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Разделы астрономии. Связь с другими науками. </a:t>
            </a:r>
            <a:endParaRPr sz="20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2167</Words>
  <Application>Microsoft Office PowerPoint</Application>
  <PresentationFormat>Экран (4:3)</PresentationFormat>
  <Paragraphs>138</Paragraphs>
  <Slides>54</Slides>
  <Notes>54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54</vt:i4>
      </vt:variant>
    </vt:vector>
  </HeadingPairs>
  <TitlesOfParts>
    <vt:vector size="62" baseType="lpstr">
      <vt:lpstr>Helvetica Neue</vt:lpstr>
      <vt:lpstr>Noto Sans Symbols</vt:lpstr>
      <vt:lpstr>Arial</vt:lpstr>
      <vt:lpstr>Play</vt:lpstr>
      <vt:lpstr>Calibri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Башков</dc:creator>
  <cp:lastModifiedBy>Александр Башков</cp:lastModifiedBy>
  <cp:revision>2</cp:revision>
  <dcterms:modified xsi:type="dcterms:W3CDTF">2023-07-12T19:01:42Z</dcterms:modified>
</cp:coreProperties>
</file>