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5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1" d="100"/>
          <a:sy n="71" d="100"/>
        </p:scale>
        <p:origin x="67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B5E53-77ED-4AA6-A91F-B7BA9AC6C97E}" type="datetimeFigureOut">
              <a:rPr lang="ru-RU" smtClean="0"/>
              <a:t>01.07.2023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95BC8-7C8D-4356-834E-397CA22E4C92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237889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B5E53-77ED-4AA6-A91F-B7BA9AC6C97E}" type="datetimeFigureOut">
              <a:rPr lang="ru-RU" smtClean="0"/>
              <a:t>01.07.2023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95BC8-7C8D-4356-834E-397CA22E4C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17288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B5E53-77ED-4AA6-A91F-B7BA9AC6C97E}" type="datetimeFigureOut">
              <a:rPr lang="ru-RU" smtClean="0"/>
              <a:t>01.07.2023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95BC8-7C8D-4356-834E-397CA22E4C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309252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B5E53-77ED-4AA6-A91F-B7BA9AC6C97E}" type="datetimeFigureOut">
              <a:rPr lang="ru-RU" smtClean="0"/>
              <a:t>01.07.2023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95BC8-7C8D-4356-834E-397CA22E4C92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94703697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B5E53-77ED-4AA6-A91F-B7BA9AC6C97E}" type="datetimeFigureOut">
              <a:rPr lang="ru-RU" smtClean="0"/>
              <a:t>01.07.2023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95BC8-7C8D-4356-834E-397CA22E4C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307583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B5E53-77ED-4AA6-A91F-B7BA9AC6C97E}" type="datetimeFigureOut">
              <a:rPr lang="ru-RU" smtClean="0"/>
              <a:t>01.07.2023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95BC8-7C8D-4356-834E-397CA22E4C92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24174238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B5E53-77ED-4AA6-A91F-B7BA9AC6C97E}" type="datetimeFigureOut">
              <a:rPr lang="ru-RU" smtClean="0"/>
              <a:t>01.07.2023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95BC8-7C8D-4356-834E-397CA22E4C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806195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B5E53-77ED-4AA6-A91F-B7BA9AC6C97E}" type="datetimeFigureOut">
              <a:rPr lang="ru-RU" smtClean="0"/>
              <a:t>01.07.2023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95BC8-7C8D-4356-834E-397CA22E4C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74144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B5E53-77ED-4AA6-A91F-B7BA9AC6C97E}" type="datetimeFigureOut">
              <a:rPr lang="ru-RU" smtClean="0"/>
              <a:t>01.07.2023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95BC8-7C8D-4356-834E-397CA22E4C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39192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B5E53-77ED-4AA6-A91F-B7BA9AC6C97E}" type="datetimeFigureOut">
              <a:rPr lang="ru-RU" smtClean="0"/>
              <a:t>01.07.2023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95BC8-7C8D-4356-834E-397CA22E4C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13369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B5E53-77ED-4AA6-A91F-B7BA9AC6C97E}" type="datetimeFigureOut">
              <a:rPr lang="ru-RU" smtClean="0"/>
              <a:t>01.07.2023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95BC8-7C8D-4356-834E-397CA22E4C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61315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B5E53-77ED-4AA6-A91F-B7BA9AC6C97E}" type="datetimeFigureOut">
              <a:rPr lang="ru-RU" smtClean="0"/>
              <a:t>01.07.2023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95BC8-7C8D-4356-834E-397CA22E4C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27750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B5E53-77ED-4AA6-A91F-B7BA9AC6C97E}" type="datetimeFigureOut">
              <a:rPr lang="ru-RU" smtClean="0"/>
              <a:t>01.07.2023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95BC8-7C8D-4356-834E-397CA22E4C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08348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B5E53-77ED-4AA6-A91F-B7BA9AC6C97E}" type="datetimeFigureOut">
              <a:rPr lang="ru-RU" smtClean="0"/>
              <a:t>01.07.2023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95BC8-7C8D-4356-834E-397CA22E4C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42096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B5E53-77ED-4AA6-A91F-B7BA9AC6C97E}" type="datetimeFigureOut">
              <a:rPr lang="ru-RU" smtClean="0"/>
              <a:t>01.07.2023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95BC8-7C8D-4356-834E-397CA22E4C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26341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B5E53-77ED-4AA6-A91F-B7BA9AC6C97E}" type="datetimeFigureOut">
              <a:rPr lang="ru-RU" smtClean="0"/>
              <a:t>01.07.2023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95BC8-7C8D-4356-834E-397CA22E4C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0096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B5E53-77ED-4AA6-A91F-B7BA9AC6C97E}" type="datetimeFigureOut">
              <a:rPr lang="ru-RU" smtClean="0"/>
              <a:t>01.07.2023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95BC8-7C8D-4356-834E-397CA22E4C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3905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12AB5E53-77ED-4AA6-A91F-B7BA9AC6C97E}" type="datetimeFigureOut">
              <a:rPr lang="ru-RU" smtClean="0"/>
              <a:t>01.07.2023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04295BC8-7C8D-4356-834E-397CA22E4C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17106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7" r:id="rId2"/>
    <p:sldLayoutId id="2147483698" r:id="rId3"/>
    <p:sldLayoutId id="2147483699" r:id="rId4"/>
    <p:sldLayoutId id="2147483700" r:id="rId5"/>
    <p:sldLayoutId id="2147483701" r:id="rId6"/>
    <p:sldLayoutId id="2147483702" r:id="rId7"/>
    <p:sldLayoutId id="2147483703" r:id="rId8"/>
    <p:sldLayoutId id="2147483704" r:id="rId9"/>
    <p:sldLayoutId id="2147483705" r:id="rId10"/>
    <p:sldLayoutId id="2147483706" r:id="rId11"/>
    <p:sldLayoutId id="2147483707" r:id="rId12"/>
    <p:sldLayoutId id="2147483708" r:id="rId13"/>
    <p:sldLayoutId id="2147483709" r:id="rId14"/>
    <p:sldLayoutId id="2147483710" r:id="rId15"/>
    <p:sldLayoutId id="2147483711" r:id="rId16"/>
    <p:sldLayoutId id="2147483712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s://distant.vshda.ru/mod/url/view.php?id=5415" TargetMode="Externa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s://distant.vshda.ru/mod/url/view.php?id=5415" TargetMode="Externa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s://distant.vshda.ru/mod/url/view.php?id=5415" TargetMode="Externa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Формирование читательской грамотности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0083" y="3832412"/>
            <a:ext cx="5474542" cy="2541494"/>
          </a:xfrm>
          <a:prstGeom prst="rect">
            <a:avLst/>
          </a:prstGeom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433918" y="4437528"/>
            <a:ext cx="201706" cy="94131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9795819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78224" y="2"/>
            <a:ext cx="11187951" cy="66018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Средний уровень</a:t>
            </a:r>
            <a:endParaRPr lang="ru-RU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u="sng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Ученик умеет:</a:t>
            </a:r>
            <a:endParaRPr lang="ru-RU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извлекать явную информацию;</a:t>
            </a:r>
          </a:p>
          <a:p>
            <a:pPr>
              <a:lnSpc>
                <a:spcPct val="150000"/>
              </a:lnSpc>
            </a:pP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извлекать информацию, не изложенную явно, но напрямую вытекающую из сказанного, делать несложные обобщения;</a:t>
            </a:r>
          </a:p>
          <a:p>
            <a:pPr>
              <a:lnSpc>
                <a:spcPct val="150000"/>
              </a:lnSpc>
            </a:pP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различать буквальный и небуквальный смысл сообщения;</a:t>
            </a:r>
          </a:p>
          <a:p>
            <a:pPr>
              <a:lnSpc>
                <a:spcPct val="150000"/>
              </a:lnSpc>
            </a:pP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восстанавливать последовательность основных событий и выделять среди них центральные;</a:t>
            </a:r>
          </a:p>
          <a:p>
            <a:pPr>
              <a:lnSpc>
                <a:spcPct val="150000"/>
              </a:lnSpc>
            </a:pP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связывать в единое целое сведения, изложенные в разных частях текста.</a:t>
            </a:r>
          </a:p>
          <a:p>
            <a:pPr>
              <a:lnSpc>
                <a:spcPct val="150000"/>
              </a:lnSpc>
            </a:pPr>
            <a:r>
              <a:rPr lang="ru-RU" u="sng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Проблемы и дефициты:</a:t>
            </a:r>
            <a:endParaRPr lang="ru-RU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при поиске ответа на вопрос ученик, как правило, обращается к нужному фрагменту текста, но часто выделяет искомую информацию неточно, включая в ответ избыточные или смежные сведения;</a:t>
            </a:r>
          </a:p>
          <a:p>
            <a:pPr>
              <a:lnSpc>
                <a:spcPct val="150000"/>
              </a:lnSpc>
            </a:pP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испытывает затруднения при выстраивании причинно-следственных связей;</a:t>
            </a:r>
          </a:p>
          <a:p>
            <a:pPr>
              <a:lnSpc>
                <a:spcPct val="150000"/>
              </a:lnSpc>
            </a:pP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неточно интерпретирует художественные тексты;</a:t>
            </a:r>
          </a:p>
          <a:p>
            <a:pPr>
              <a:lnSpc>
                <a:spcPct val="150000"/>
              </a:lnSpc>
            </a:pP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ученику трудно выделить авторскую позицию, проанализировать форму текста, связывая намерения автора с выбранными им языковыми средствами.</a:t>
            </a:r>
          </a:p>
          <a:p>
            <a:r>
              <a:rPr lang="ru-RU" b="1" u="sng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Вывод: 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обучающиеся смогут 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самостоятельно осваивать материал в основной школе на основе текстов учебника только в том случае, если структура и язык учебных текстов достаточно прозрачны.</a:t>
            </a:r>
          </a:p>
        </p:txBody>
      </p:sp>
    </p:spTree>
    <p:extLst>
      <p:ext uri="{BB962C8B-B14F-4D97-AF65-F5344CB8AC3E}">
        <p14:creationId xmlns:p14="http://schemas.microsoft.com/office/powerpoint/2010/main" val="106120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8565" y="551329"/>
            <a:ext cx="10797987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Повышенный уровень</a:t>
            </a:r>
            <a:endParaRPr lang="ru-RU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ru-RU" u="sng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Ученик умеет:</a:t>
            </a:r>
            <a:endParaRPr lang="ru-RU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находить явную информацию;</a:t>
            </a:r>
          </a:p>
          <a:p>
            <a:pPr>
              <a:lnSpc>
                <a:spcPct val="150000"/>
              </a:lnSpc>
            </a:pP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прочитывать небуквальный, скрытый смысл художественного текста, соотнося с ним смысл отдельных фактов, подробностей, деталей;</a:t>
            </a:r>
          </a:p>
          <a:p>
            <a:pPr>
              <a:lnSpc>
                <a:spcPct val="150000"/>
              </a:lnSpc>
            </a:pP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видеть главное;</a:t>
            </a:r>
          </a:p>
          <a:p>
            <a:pPr>
              <a:lnSpc>
                <a:spcPct val="150000"/>
              </a:lnSpc>
            </a:pP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верно понимать логику информационного (как учебного, так и научно-популярного) текста;</a:t>
            </a:r>
          </a:p>
          <a:p>
            <a:pPr>
              <a:lnSpc>
                <a:spcPct val="150000"/>
              </a:lnSpc>
            </a:pP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строить собственное суждение в этой логике.</a:t>
            </a:r>
          </a:p>
          <a:p>
            <a:pPr>
              <a:lnSpc>
                <a:spcPct val="150000"/>
              </a:lnSpc>
            </a:pPr>
            <a:r>
              <a:rPr lang="ru-RU" u="sng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Проблемы и дефициты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может испытывать трудности при выстраивании сложных логических связей, понимании авторской точки зрения, анализе средств выражения авторской мысли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ru-RU" b="1" u="sng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Вывод: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обучающиеся, владеющие грамотностью чтения на данном уровне, смогут самостоятельно учиться на основе чтения текстов.</a:t>
            </a:r>
          </a:p>
        </p:txBody>
      </p:sp>
    </p:spTree>
    <p:extLst>
      <p:ext uri="{BB962C8B-B14F-4D97-AF65-F5344CB8AC3E}">
        <p14:creationId xmlns:p14="http://schemas.microsoft.com/office/powerpoint/2010/main" val="331701304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34291" y="640569"/>
            <a:ext cx="10363200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 Высокий уровень</a:t>
            </a:r>
            <a:endParaRPr lang="ru-RU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ru-RU" u="sng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Ученик умеет:</a:t>
            </a:r>
            <a:endParaRPr lang="ru-RU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извлекать из сообщения нужную информацию;</a:t>
            </a:r>
          </a:p>
          <a:p>
            <a:pPr>
              <a:lnSpc>
                <a:spcPct val="150000"/>
              </a:lnSpc>
            </a:pP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включать ее в более широкий контекст, видеть то большее, что стоит за сказанным;</a:t>
            </a:r>
          </a:p>
          <a:p>
            <a:pPr>
              <a:lnSpc>
                <a:spcPct val="150000"/>
              </a:lnSpc>
            </a:pP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воссоздавать авторский замысел;</a:t>
            </a:r>
          </a:p>
          <a:p>
            <a:pPr>
              <a:lnSpc>
                <a:spcPct val="150000"/>
              </a:lnSpc>
            </a:pP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понимать, почему для его выражения выбраны те или иные языковые средства;</a:t>
            </a:r>
          </a:p>
          <a:p>
            <a:pPr>
              <a:lnSpc>
                <a:spcPct val="150000"/>
              </a:lnSpc>
            </a:pP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строить на основе прочитанного собственные суждения.</a:t>
            </a:r>
          </a:p>
          <a:p>
            <a:pPr>
              <a:lnSpc>
                <a:spcPct val="150000"/>
              </a:lnSpc>
            </a:pPr>
            <a:r>
              <a:rPr lang="ru-RU" b="1" u="sng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Вывод: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обучающиеся, владеющие грамотностью чтения на данном уровне, смогут</a:t>
            </a:r>
          </a:p>
          <a:p>
            <a:pPr>
              <a:lnSpc>
                <a:spcPct val="150000"/>
              </a:lnSpc>
            </a:pPr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использовать почерпнутую в текстах (как в учебных, так и в </a:t>
            </a:r>
            <a:r>
              <a:rPr lang="ru-RU" b="1" dirty="0" err="1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неучебных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информацию для собственного развития.</a:t>
            </a:r>
          </a:p>
        </p:txBody>
      </p:sp>
    </p:spTree>
    <p:extLst>
      <p:ext uri="{BB962C8B-B14F-4D97-AF65-F5344CB8AC3E}">
        <p14:creationId xmlns:p14="http://schemas.microsoft.com/office/powerpoint/2010/main" val="152956880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32012" y="1250577"/>
            <a:ext cx="10461812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Именно на уровни читательской грамотности </a:t>
            </a:r>
            <a:endParaRPr lang="ru-RU" sz="28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должны </a:t>
            </a: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быть рассчитаны задания </a:t>
            </a:r>
            <a:endParaRPr lang="ru-RU" sz="28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</a:t>
            </a: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работе с текстом.</a:t>
            </a: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37729" y="2070847"/>
            <a:ext cx="3630706" cy="40242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8069902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88459" y="874058"/>
            <a:ext cx="78127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БЛАГОДАРЮ ЗА ВНИМАНИЕ!</a:t>
            </a:r>
            <a:endParaRPr lang="ru-RU" sz="2800" b="1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/>
          <a:srcRect l="521" b="24902"/>
          <a:stretch/>
        </p:blipFill>
        <p:spPr>
          <a:xfrm>
            <a:off x="2040399" y="2272553"/>
            <a:ext cx="7389351" cy="38727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50755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3034" y="3200400"/>
            <a:ext cx="8465577" cy="2793999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ru-RU" sz="3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"Читать – это еще ничего не значит.</a:t>
            </a:r>
            <a:br>
              <a:rPr lang="ru-RU" sz="3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Что и как читать – вот суть вопроса"</a:t>
            </a:r>
            <a:br>
              <a:rPr lang="ru-RU" sz="3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К.Д. Ушинский</a:t>
            </a:r>
            <a:br>
              <a:rPr lang="ru-RU" sz="3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0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491418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739589" y="699248"/>
            <a:ext cx="8404412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§"/>
            </a:pP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Читательская грамотность сегодня рассматривается как один из самых важных параметров готовности к жизни в современном обществе. </a:t>
            </a:r>
            <a:endParaRPr lang="ru-RU" sz="2800" dirty="0" smtClean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ru-RU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Особое </a:t>
            </a: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место среди </a:t>
            </a:r>
            <a:r>
              <a:rPr lang="ru-RU" sz="28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метапредметных</a:t>
            </a: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универсальных учебных действий занимает чтение и работа с информацией. </a:t>
            </a:r>
            <a:endParaRPr lang="ru-RU" sz="2800" dirty="0" smtClean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Уровень овладения читательской грамотностью является одной из важных характеристик современного ученика. </a:t>
            </a:r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Данные, полученные в рамках международных исследований оценки читательской грамотности, показывают, насколько актуальна сегодня эта проблема.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9375339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66482" y="900955"/>
            <a:ext cx="8095129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Читательская грамотность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– способность человека понимать и использовать письменные тексты, размышлять о них и заниматься чтением для того, чтобы достигать своих целей, расширять свои знания и возможности, участвовать </a:t>
            </a:r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социальной жизни.</a:t>
            </a:r>
          </a:p>
          <a:p>
            <a:pPr>
              <a:lnSpc>
                <a:spcPct val="150000"/>
              </a:lnSpc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9367457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03413" y="806824"/>
            <a:ext cx="11080375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Что же значит «уметь читать»?</a:t>
            </a: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практике международного мониторинга читательской грамотности принято различать три основных читательских умения:</a:t>
            </a:r>
          </a:p>
          <a:p>
            <a:r>
              <a:rPr lang="ru-RU" sz="28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Найти и извлечь </a:t>
            </a:r>
            <a:r>
              <a:rPr lang="ru-RU" sz="2800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(сообщение или информацию)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28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Интегрировать и интерпретировать </a:t>
            </a:r>
            <a:r>
              <a:rPr lang="ru-RU" sz="2800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(сообщение)</a:t>
            </a:r>
            <a:r>
              <a:rPr lang="ru-RU" sz="28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или – по-русски: связывать и толковать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28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Осмыслить и оценить </a:t>
            </a:r>
            <a:r>
              <a:rPr lang="ru-RU" sz="2800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(сообщение)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Выполняя первое действие, читатель концентрируется, прежде всего, на отдельных фрагментах информации текста. Выполняя второе действие, читатель соединяет эти фрагменты в общую картину. Выполняя третье действие, читатель соотносит сообщение текста </a:t>
            </a:r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внетекстовой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информацией. </a:t>
            </a:r>
          </a:p>
        </p:txBody>
      </p:sp>
    </p:spTree>
    <p:extLst>
      <p:ext uri="{BB962C8B-B14F-4D97-AF65-F5344CB8AC3E}">
        <p14:creationId xmlns:p14="http://schemas.microsoft.com/office/powerpoint/2010/main" val="5276482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65058" y="3303168"/>
            <a:ext cx="9562283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зависимости от коммуникативных задач, которые ставит перед собой читающий, и соответствующих им приемов </a:t>
            </a:r>
            <a:r>
              <a:rPr lang="ru-RU" sz="28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чтение делится на изучающее, ознакомительное, вдумчивое, поисковое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Фоломкиной С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  <a:hlinkClick r:id="rId2" tooltip="."/>
              </a:rPr>
              <a:t>.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  <a:hlinkClick r:id="rId2" tooltip="."/>
              </a:rPr>
              <a:t>.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  <a:hlinkClick r:id="rId2" tooltip="."/>
              </a:rPr>
              <a:t>.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151529" y="588078"/>
            <a:ext cx="7758953" cy="76648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Типы чтения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6" name="Прямая со стрелкой 5"/>
          <p:cNvCxnSpPr/>
          <p:nvPr/>
        </p:nvCxnSpPr>
        <p:spPr>
          <a:xfrm flipH="1">
            <a:off x="1721224" y="1304365"/>
            <a:ext cx="1156447" cy="624826"/>
          </a:xfrm>
          <a:prstGeom prst="straightConnector1">
            <a:avLst/>
          </a:prstGeom>
          <a:ln>
            <a:solidFill>
              <a:schemeClr val="tx1">
                <a:alpha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>
            <a:off x="9117106" y="1304365"/>
            <a:ext cx="941294" cy="656647"/>
          </a:xfrm>
          <a:prstGeom prst="straightConnector1">
            <a:avLst/>
          </a:prstGeom>
          <a:ln>
            <a:solidFill>
              <a:schemeClr val="tx1">
                <a:alpha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>
            <a:off x="6031005" y="1042147"/>
            <a:ext cx="0" cy="1060522"/>
          </a:xfrm>
          <a:prstGeom prst="straightConnector1">
            <a:avLst/>
          </a:prstGeom>
          <a:ln>
            <a:solidFill>
              <a:schemeClr val="tx1">
                <a:alpha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995082" y="2272553"/>
            <a:ext cx="313669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коммуникативное</a:t>
            </a:r>
            <a:endParaRPr lang="ru-RU" sz="28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446059" y="2179698"/>
            <a:ext cx="149262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учебное</a:t>
            </a:r>
            <a:endParaRPr lang="ru-RU" sz="28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8540181" y="2272553"/>
            <a:ext cx="303643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самостоятельное</a:t>
            </a:r>
            <a:endParaRPr lang="ru-RU" sz="28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1659641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5800" y="403412"/>
            <a:ext cx="11174506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ВИДЫ И ТИПЫ ЧТЕНИЯ</a:t>
            </a:r>
          </a:p>
          <a:p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2" tooltip="."/>
              </a:rPr>
              <a:t>.</a:t>
            </a:r>
            <a:r>
              <a:rPr lang="ru-RU" sz="28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Изучающее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- это чтение со стопроцентным пониманием информации, детальное чтение, которое может сопровождаться выписками и рассчитано на использование в последующей деятельности информации, полученной из текста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  <a:hlinkClick r:id="rId2" tooltip="."/>
              </a:rPr>
              <a:t>.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  <a:hlinkClick r:id="rId2" tooltip="."/>
              </a:rPr>
              <a:t>.</a:t>
            </a:r>
            <a:r>
              <a:rPr lang="ru-RU" sz="28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Ознакомительное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– это чтение с общим охватом содержания, т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  <a:hlinkClick r:id="rId2" tooltip="."/>
              </a:rPr>
              <a:t>.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  <a:hlinkClick r:id="rId2" tooltip="."/>
              </a:rPr>
              <a:t>.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читающий уделяет внимание только главной информации, пренебрегая второстепенными деталями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  <a:hlinkClick r:id="rId2" tooltip="."/>
              </a:rPr>
              <a:t>.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  <a:hlinkClick r:id="rId2" tooltip="."/>
              </a:rPr>
              <a:t>.</a:t>
            </a:r>
            <a:r>
              <a:rPr lang="ru-RU" sz="28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Вдумчивое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– мы просматриваем текст, отмечаем интересное/ неинтересное, ценное/ ненужное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  <a:hlinkClick r:id="rId2" tooltip="."/>
              </a:rPr>
              <a:t>.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На основе полученной информации решаем, нужен нам этот текст или нет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  <a:hlinkClick r:id="rId2" tooltip="."/>
              </a:rPr>
              <a:t>.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  <a:hlinkClick r:id="rId2" tooltip="."/>
              </a:rPr>
              <a:t>.</a:t>
            </a:r>
            <a:r>
              <a:rPr lang="ru-RU" sz="28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Поисковое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– человек ищет определенную информацию, возможно в указанном тексте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  <a:hlinkClick r:id="rId2" tooltip="."/>
              </a:rPr>
              <a:t>.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0719602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48872" y="322730"/>
            <a:ext cx="921123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ОБЩАЯ КЛАССИФИКАЦИЯ ТЕКСТОВ</a:t>
            </a:r>
          </a:p>
          <a:p>
            <a:pPr algn="ctr"/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20350182"/>
              </p:ext>
            </p:extLst>
          </p:nvPr>
        </p:nvGraphicFramePr>
        <p:xfrm>
          <a:off x="1183338" y="1196788"/>
          <a:ext cx="9722228" cy="50483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861114"/>
                <a:gridCol w="4861114"/>
              </a:tblGrid>
              <a:tr h="1665082">
                <a:tc>
                  <a:txBody>
                    <a:bodyPr/>
                    <a:lstStyle/>
                    <a:p>
                      <a:pPr algn="ctr"/>
                      <a:endParaRPr lang="ru-RU" sz="2400" b="0" u="none" dirty="0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2400" b="0" u="none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Сплошные тексты</a:t>
                      </a:r>
                      <a:endParaRPr lang="ru-RU" sz="2400" b="0" u="none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400" b="0" u="none" kern="1200" dirty="0" smtClean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0" u="none" kern="1200" dirty="0" err="1" smtClean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Несплошные</a:t>
                      </a:r>
                      <a:r>
                        <a:rPr lang="ru-RU" sz="2400" b="0" u="none" kern="12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тексты</a:t>
                      </a:r>
                    </a:p>
                    <a:p>
                      <a:pPr algn="ctr"/>
                      <a:endParaRPr lang="ru-RU" sz="240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</a:tr>
              <a:tr h="2866577"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1) описание (художественное и техническое), 13% заданий;</a:t>
                      </a:r>
                    </a:p>
                    <a:p>
                      <a:r>
                        <a:rPr lang="ru-RU" sz="1800" kern="12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2) повествование (рассказ, отчет, репортаж), 22% заданий;</a:t>
                      </a:r>
                    </a:p>
                    <a:p>
                      <a:r>
                        <a:rPr lang="ru-RU" sz="1800" kern="12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3) объяснение (объяснительное сочинение, определение, толкование, резюме, интерпретация), 13%;</a:t>
                      </a:r>
                    </a:p>
                    <a:p>
                      <a:r>
                        <a:rPr lang="ru-RU" sz="1800" kern="12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4) аргументация (комментарий, научное обоснование), 13%;</a:t>
                      </a:r>
                    </a:p>
                    <a:p>
                      <a:r>
                        <a:rPr lang="ru-RU" sz="1800" kern="12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5) инструкция (указание к выполнению работы; правила, уставы, законы), 5%</a:t>
                      </a:r>
                      <a:r>
                        <a:rPr lang="ru-RU" sz="1800" u="none" strike="noStrike" kern="12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  <a:hlinkClick r:id="rId2" tooltip="."/>
                        </a:rPr>
                        <a:t>.</a:t>
                      </a:r>
                      <a:r>
                        <a:rPr lang="ru-RU" sz="1800" kern="12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 заданий</a:t>
                      </a:r>
                      <a:r>
                        <a:rPr lang="ru-RU" sz="1800" u="none" strike="noStrike" kern="12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  <a:hlinkClick r:id="rId2" tooltip="."/>
                        </a:rPr>
                        <a:t>.</a:t>
                      </a:r>
                      <a:endParaRPr lang="ru-RU" sz="1800" kern="1200" dirty="0" smtClean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endParaRPr lang="ru-RU" sz="180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1) графики (11% заданий);</a:t>
                      </a:r>
                    </a:p>
                    <a:p>
                      <a:r>
                        <a:rPr lang="ru-RU" sz="1800" kern="12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2) диаграммы (3%);</a:t>
                      </a:r>
                    </a:p>
                    <a:p>
                      <a:r>
                        <a:rPr lang="ru-RU" sz="1800" kern="12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3) таблицы (11%);</a:t>
                      </a:r>
                    </a:p>
                    <a:p>
                      <a:r>
                        <a:rPr lang="ru-RU" sz="1800" kern="12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4) карты (3%);</a:t>
                      </a:r>
                    </a:p>
                    <a:p>
                      <a:r>
                        <a:rPr lang="ru-RU" sz="1800" kern="12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5) формы (налоговые, визовые, анкеты и др</a:t>
                      </a:r>
                      <a:r>
                        <a:rPr lang="ru-RU" sz="1800" u="none" strike="noStrike" kern="12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  <a:hlinkClick r:id="rId2" tooltip="."/>
                        </a:rPr>
                        <a:t>.</a:t>
                      </a:r>
                      <a:r>
                        <a:rPr lang="ru-RU" sz="1800" kern="12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) (3%);</a:t>
                      </a:r>
                    </a:p>
                    <a:p>
                      <a:r>
                        <a:rPr lang="ru-RU" sz="1800" kern="12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6) информационные листы и объявления (2% заданий)</a:t>
                      </a:r>
                      <a:r>
                        <a:rPr lang="ru-RU" sz="1800" u="none" strike="noStrike" kern="12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  <a:hlinkClick r:id="rId2" tooltip="."/>
                        </a:rPr>
                        <a:t>.</a:t>
                      </a:r>
                      <a:endParaRPr lang="ru-RU" sz="1800" kern="1200" dirty="0" smtClean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endParaRPr lang="ru-RU" sz="180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8643610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77472" y="470647"/>
            <a:ext cx="966843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УРОВНИ ЧИТАТЕЛЬСКОЙ ГРАМОТНОСТИ</a:t>
            </a:r>
            <a:endParaRPr lang="ru-RU" sz="28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99247" y="993867"/>
            <a:ext cx="10757647" cy="54938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Низкий уровень</a:t>
            </a:r>
            <a:endParaRPr lang="ru-RU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ru-RU" u="sng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Ученик умеет:</a:t>
            </a:r>
            <a:endParaRPr lang="ru-RU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извлекать те единицы информации (детали, факты), которые прямо названы в тексте. Только на основе такой явной информации он может размышлять о прочитанном, делать выводы, устанавливать логические связи.</a:t>
            </a:r>
          </a:p>
          <a:p>
            <a:pPr>
              <a:lnSpc>
                <a:spcPct val="150000"/>
              </a:lnSpc>
            </a:pPr>
            <a:r>
              <a:rPr lang="ru-RU" u="sng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Проблемы и дефициты:</a:t>
            </a:r>
            <a:endParaRPr lang="ru-RU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выводы и логические связи, которые выстраивает ученик, схватывают лишь часть</a:t>
            </a:r>
          </a:p>
          <a:p>
            <a:pPr>
              <a:lnSpc>
                <a:spcPct val="150000"/>
              </a:lnSpc>
            </a:pP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содержания текста, текст понимается фрагментарно и неточно;</a:t>
            </a:r>
          </a:p>
          <a:p>
            <a:pPr>
              <a:lnSpc>
                <a:spcPct val="150000"/>
              </a:lnSpc>
            </a:pP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учащийся, как правило, неверно интерпретирует смысл образных выражений,</a:t>
            </a:r>
          </a:p>
          <a:p>
            <a:pPr>
              <a:lnSpc>
                <a:spcPct val="150000"/>
              </a:lnSpc>
            </a:pP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иносказания, часто делает ложные выводы;</a:t>
            </a:r>
          </a:p>
          <a:p>
            <a:pPr>
              <a:lnSpc>
                <a:spcPct val="150000"/>
              </a:lnSpc>
            </a:pP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учащийся испытывает трудности с формулированием собственных суждений.</a:t>
            </a:r>
          </a:p>
          <a:p>
            <a:pPr>
              <a:lnSpc>
                <a:spcPct val="150000"/>
              </a:lnSpc>
            </a:pPr>
            <a:r>
              <a:rPr lang="ru-RU" b="1" u="sng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Вывод: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обучающиеся не 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смогут самостоятельно осваивать материал в основной школе на основе чтения текстов (параграфов учебника, дополнительной литературы).</a:t>
            </a:r>
          </a:p>
        </p:txBody>
      </p:sp>
    </p:spTree>
    <p:extLst>
      <p:ext uri="{BB962C8B-B14F-4D97-AF65-F5344CB8AC3E}">
        <p14:creationId xmlns:p14="http://schemas.microsoft.com/office/powerpoint/2010/main" val="403781793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Сектор">
  <a:themeElements>
    <a:clrScheme name="Сектор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Сектор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ектор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162</TotalTime>
  <Words>637</Words>
  <Application>Microsoft Office PowerPoint</Application>
  <PresentationFormat>Широкоэкранный</PresentationFormat>
  <Paragraphs>89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9" baseType="lpstr">
      <vt:lpstr>Century Gothic</vt:lpstr>
      <vt:lpstr>Times New Roman</vt:lpstr>
      <vt:lpstr>Wingdings</vt:lpstr>
      <vt:lpstr>Wingdings 3</vt:lpstr>
      <vt:lpstr>Сектор</vt:lpstr>
      <vt:lpstr>Формирование читательской грамотности</vt:lpstr>
      <vt:lpstr>"Читать – это еще ничего не значит. Что и как читать – вот суть вопроса" К.Д. Ушинский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HP Envy 4</dc:creator>
  <cp:lastModifiedBy>HP Envy 4</cp:lastModifiedBy>
  <cp:revision>14</cp:revision>
  <dcterms:created xsi:type="dcterms:W3CDTF">2023-07-01T17:00:54Z</dcterms:created>
  <dcterms:modified xsi:type="dcterms:W3CDTF">2023-07-01T19:51:49Z</dcterms:modified>
</cp:coreProperties>
</file>