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15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445224"/>
            <a:ext cx="7982704" cy="17526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 презентации: Рыжикова Татьяна Петровна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Думин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Илья Алексеевич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268760"/>
            <a:ext cx="8605620" cy="206099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Сеть электросвязи 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её составные части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Рыжикова Татьяна\Desktop\kbV_Vl-BxRGINNxINWWaN4U_XSNdRC-iuKyOUc2aWV2pSwuSo_H7z60iz6TbjaI0ircHZQ4N1dEnsq7llAc7Ino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63652" y="116632"/>
            <a:ext cx="1200836" cy="1224136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6348" y="104431"/>
            <a:ext cx="2281436" cy="12776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Сеть связи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1714488"/>
            <a:ext cx="3000396" cy="5000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Первичная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2786058"/>
            <a:ext cx="1428760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Вторичная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2786058"/>
            <a:ext cx="1428760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Вторичная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57884" y="2786058"/>
            <a:ext cx="1343028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Вторичная</a:t>
            </a:r>
            <a:r>
              <a:rPr lang="ru-RU" sz="1600" dirty="0" smtClean="0"/>
              <a:t> 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4072728" y="2499512"/>
            <a:ext cx="570710" cy="79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endCxn id="5" idx="0"/>
          </p:cNvCxnSpPr>
          <p:nvPr/>
        </p:nvCxnSpPr>
        <p:spPr>
          <a:xfrm rot="10800000" flipV="1">
            <a:off x="2000232" y="2214554"/>
            <a:ext cx="2214578" cy="57150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endCxn id="7" idx="0"/>
          </p:cNvCxnSpPr>
          <p:nvPr/>
        </p:nvCxnSpPr>
        <p:spPr>
          <a:xfrm>
            <a:off x="4572000" y="2214554"/>
            <a:ext cx="1957398" cy="57150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1142976" y="3429000"/>
            <a:ext cx="1571636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357554" y="3429000"/>
            <a:ext cx="1571636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643570" y="3429000"/>
            <a:ext cx="1571636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>
            <a:stCxn id="6" idx="2"/>
            <a:endCxn id="12" idx="0"/>
          </p:cNvCxnSpPr>
          <p:nvPr/>
        </p:nvCxnSpPr>
        <p:spPr>
          <a:xfrm rot="5400000">
            <a:off x="4036215" y="3250405"/>
            <a:ext cx="285752" cy="7143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7" idx="2"/>
          </p:cNvCxnSpPr>
          <p:nvPr/>
        </p:nvCxnSpPr>
        <p:spPr>
          <a:xfrm rot="5400000">
            <a:off x="6372236" y="3271838"/>
            <a:ext cx="285752" cy="2857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5" idx="2"/>
            <a:endCxn id="11" idx="0"/>
          </p:cNvCxnSpPr>
          <p:nvPr/>
        </p:nvCxnSpPr>
        <p:spPr>
          <a:xfrm rot="5400000">
            <a:off x="1821637" y="3250405"/>
            <a:ext cx="285752" cy="7143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357290" y="350043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Базовая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643306" y="3429000"/>
            <a:ext cx="1235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Базовая 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000760" y="342900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Базовая 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643042" y="4143380"/>
            <a:ext cx="1571636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857620" y="4929198"/>
            <a:ext cx="1643074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857620" y="4214818"/>
            <a:ext cx="1643074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Терминальная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643042" y="4929198"/>
            <a:ext cx="1571636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286512" y="4143380"/>
            <a:ext cx="1714512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357950" y="4929198"/>
            <a:ext cx="1643074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1643042" y="4143380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Терминальная 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1643042" y="4929198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Терминальная 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3857620" y="4929198"/>
            <a:ext cx="1643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Терминальная 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6357950" y="414338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Терминальная 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6429388" y="4929198"/>
            <a:ext cx="1643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Терминальная </a:t>
            </a:r>
            <a:endParaRPr lang="ru-RU" dirty="0"/>
          </a:p>
        </p:txBody>
      </p:sp>
      <p:cxnSp>
        <p:nvCxnSpPr>
          <p:cNvPr id="31" name="Прямая со стрелкой 30"/>
          <p:cNvCxnSpPr>
            <a:endCxn id="26" idx="0"/>
          </p:cNvCxnSpPr>
          <p:nvPr/>
        </p:nvCxnSpPr>
        <p:spPr>
          <a:xfrm rot="16200000" flipH="1">
            <a:off x="2196686" y="3875487"/>
            <a:ext cx="357190" cy="17859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6200000" flipH="1">
            <a:off x="892943" y="4036223"/>
            <a:ext cx="1143008" cy="64294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16200000" flipH="1">
            <a:off x="3107521" y="4036223"/>
            <a:ext cx="1143008" cy="64294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18" idx="2"/>
          </p:cNvCxnSpPr>
          <p:nvPr/>
        </p:nvCxnSpPr>
        <p:spPr>
          <a:xfrm rot="16200000" flipH="1">
            <a:off x="4172628" y="3886884"/>
            <a:ext cx="416488" cy="23938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16200000" flipH="1">
            <a:off x="5464975" y="3964785"/>
            <a:ext cx="1143008" cy="78581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19" idx="2"/>
          </p:cNvCxnSpPr>
          <p:nvPr/>
        </p:nvCxnSpPr>
        <p:spPr>
          <a:xfrm rot="16200000" flipH="1">
            <a:off x="6614054" y="3827980"/>
            <a:ext cx="345048" cy="28575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2393141" y="4750603"/>
            <a:ext cx="357190" cy="1588"/>
          </a:xfrm>
          <a:prstGeom prst="line">
            <a:avLst/>
          </a:prstGeom>
          <a:ln w="317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>
            <a:off x="4715670" y="4786322"/>
            <a:ext cx="284958" cy="794"/>
          </a:xfrm>
          <a:prstGeom prst="line">
            <a:avLst/>
          </a:prstGeom>
          <a:ln w="317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>
            <a:off x="7180281" y="4750603"/>
            <a:ext cx="356396" cy="794"/>
          </a:xfrm>
          <a:prstGeom prst="line">
            <a:avLst/>
          </a:prstGeom>
          <a:ln w="317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275864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6" grpId="0" animBg="1"/>
      <p:bldP spid="7" grpId="0" animBg="1"/>
      <p:bldP spid="11" grpId="0" animBg="1"/>
      <p:bldP spid="12" grpId="0" animBg="1"/>
      <p:bldP spid="13" grpId="0" animBg="1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/>
      <p:bldP spid="29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Вторичные сети связи с разными топологическими структурами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32" name="Группа 31"/>
          <p:cNvGrpSpPr/>
          <p:nvPr/>
        </p:nvGrpSpPr>
        <p:grpSpPr>
          <a:xfrm>
            <a:off x="1115616" y="2060848"/>
            <a:ext cx="2571768" cy="2267380"/>
            <a:chOff x="857224" y="2000240"/>
            <a:chExt cx="2571768" cy="2267380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857224" y="2000240"/>
              <a:ext cx="428628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1581808" y="2786058"/>
              <a:ext cx="428628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2296188" y="2786058"/>
              <a:ext cx="428628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3000364" y="2000240"/>
              <a:ext cx="428628" cy="6429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500166" y="3929066"/>
              <a:ext cx="12714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 smtClean="0"/>
                <a:t>Кольцевая </a:t>
              </a:r>
              <a:endParaRPr lang="ru-RU" dirty="0"/>
            </a:p>
          </p:txBody>
        </p:sp>
        <p:cxnSp>
          <p:nvCxnSpPr>
            <p:cNvPr id="24" name="Прямая соединительная линия 23"/>
            <p:cNvCxnSpPr>
              <a:stCxn id="19" idx="3"/>
              <a:endCxn id="22" idx="1"/>
            </p:cNvCxnSpPr>
            <p:nvPr/>
          </p:nvCxnSpPr>
          <p:spPr>
            <a:xfrm>
              <a:off x="1285852" y="2285992"/>
              <a:ext cx="1714512" cy="35719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>
              <a:stCxn id="19" idx="3"/>
              <a:endCxn id="20" idx="1"/>
            </p:cNvCxnSpPr>
            <p:nvPr/>
          </p:nvCxnSpPr>
          <p:spPr>
            <a:xfrm>
              <a:off x="1285852" y="2285992"/>
              <a:ext cx="295956" cy="78581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>
              <a:stCxn id="20" idx="3"/>
              <a:endCxn id="21" idx="1"/>
            </p:cNvCxnSpPr>
            <p:nvPr/>
          </p:nvCxnSpPr>
          <p:spPr>
            <a:xfrm>
              <a:off x="2010436" y="3071810"/>
              <a:ext cx="285752" cy="158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>
              <a:stCxn id="21" idx="3"/>
            </p:cNvCxnSpPr>
            <p:nvPr/>
          </p:nvCxnSpPr>
          <p:spPr>
            <a:xfrm flipV="1">
              <a:off x="2724816" y="2500306"/>
              <a:ext cx="285752" cy="571504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>
              <a:stCxn id="19" idx="2"/>
            </p:cNvCxnSpPr>
            <p:nvPr/>
          </p:nvCxnSpPr>
          <p:spPr>
            <a:xfrm rot="5400000">
              <a:off x="607191" y="3036091"/>
              <a:ext cx="928694" cy="1588"/>
            </a:xfrm>
            <a:prstGeom prst="line">
              <a:avLst/>
            </a:prstGeom>
            <a:ln w="317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>
              <a:stCxn id="22" idx="2"/>
            </p:cNvCxnSpPr>
            <p:nvPr/>
          </p:nvCxnSpPr>
          <p:spPr>
            <a:xfrm rot="5400000">
              <a:off x="2750331" y="3107529"/>
              <a:ext cx="928694" cy="1588"/>
            </a:xfrm>
            <a:prstGeom prst="line">
              <a:avLst/>
            </a:prstGeom>
            <a:ln w="317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5400000">
              <a:off x="2250265" y="3607595"/>
              <a:ext cx="500066" cy="1588"/>
            </a:xfrm>
            <a:prstGeom prst="line">
              <a:avLst/>
            </a:prstGeom>
            <a:ln w="317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>
              <a:stCxn id="20" idx="2"/>
            </p:cNvCxnSpPr>
            <p:nvPr/>
          </p:nvCxnSpPr>
          <p:spPr>
            <a:xfrm rot="5400000">
              <a:off x="1546089" y="3607595"/>
              <a:ext cx="500066" cy="1588"/>
            </a:xfrm>
            <a:prstGeom prst="line">
              <a:avLst/>
            </a:prstGeom>
            <a:ln w="317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>
            <a:off x="6000760" y="1928802"/>
            <a:ext cx="2286016" cy="2155282"/>
            <a:chOff x="6000760" y="1928802"/>
            <a:chExt cx="2286016" cy="2155282"/>
          </a:xfrm>
        </p:grpSpPr>
        <p:cxnSp>
          <p:nvCxnSpPr>
            <p:cNvPr id="33" name="Прямая соединительная линия 32"/>
            <p:cNvCxnSpPr/>
            <p:nvPr/>
          </p:nvCxnSpPr>
          <p:spPr>
            <a:xfrm rot="5400000">
              <a:off x="6465901" y="3249611"/>
              <a:ext cx="500066" cy="1588"/>
            </a:xfrm>
            <a:prstGeom prst="line">
              <a:avLst/>
            </a:prstGeom>
            <a:ln w="317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5400000">
              <a:off x="7394595" y="3249611"/>
              <a:ext cx="500066" cy="1588"/>
            </a:xfrm>
            <a:prstGeom prst="line">
              <a:avLst/>
            </a:prstGeom>
            <a:ln w="317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5400000">
              <a:off x="5608645" y="3035297"/>
              <a:ext cx="1357322" cy="1588"/>
            </a:xfrm>
            <a:prstGeom prst="line">
              <a:avLst/>
            </a:prstGeom>
            <a:ln w="317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5400000">
              <a:off x="7323157" y="2963859"/>
              <a:ext cx="1357322" cy="1588"/>
            </a:xfrm>
            <a:prstGeom prst="line">
              <a:avLst/>
            </a:prstGeom>
            <a:ln w="317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>
              <a:off x="6357950" y="2143116"/>
              <a:ext cx="1714512" cy="158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>
              <a:endCxn id="46" idx="5"/>
            </p:cNvCxnSpPr>
            <p:nvPr/>
          </p:nvCxnSpPr>
          <p:spPr>
            <a:xfrm rot="16200000" flipH="1">
              <a:off x="6347488" y="2367891"/>
              <a:ext cx="651609" cy="487809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flipV="1">
              <a:off x="6858016" y="2571744"/>
              <a:ext cx="642942" cy="214314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>
              <a:off x="6500826" y="2357430"/>
              <a:ext cx="1000132" cy="214314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 flipV="1">
              <a:off x="7500958" y="2285992"/>
              <a:ext cx="357190" cy="285752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>
              <a:stCxn id="47" idx="4"/>
            </p:cNvCxnSpPr>
            <p:nvPr/>
          </p:nvCxnSpPr>
          <p:spPr>
            <a:xfrm rot="5400000" flipH="1">
              <a:off x="7286644" y="2714620"/>
              <a:ext cx="500066" cy="214314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6429388" y="3714752"/>
              <a:ext cx="14253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Мостиковая </a:t>
              </a:r>
              <a:endParaRPr lang="ru-RU" dirty="0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6000760" y="1928802"/>
              <a:ext cx="557210" cy="428628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7715272" y="1928802"/>
              <a:ext cx="571504" cy="428628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6429388" y="2571744"/>
              <a:ext cx="571504" cy="428628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7358082" y="2643182"/>
              <a:ext cx="571504" cy="428628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4" name="Группа 63"/>
          <p:cNvGrpSpPr/>
          <p:nvPr/>
        </p:nvGrpSpPr>
        <p:grpSpPr>
          <a:xfrm>
            <a:off x="3571868" y="3857628"/>
            <a:ext cx="2071702" cy="2226720"/>
            <a:chOff x="3571868" y="3857628"/>
            <a:chExt cx="2071702" cy="2226720"/>
          </a:xfrm>
        </p:grpSpPr>
        <p:sp>
          <p:nvSpPr>
            <p:cNvPr id="49" name="Прямоугольник 48"/>
            <p:cNvSpPr/>
            <p:nvPr/>
          </p:nvSpPr>
          <p:spPr>
            <a:xfrm>
              <a:off x="3571868" y="3857628"/>
              <a:ext cx="428628" cy="42862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5214942" y="3857628"/>
              <a:ext cx="428628" cy="42862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1" name="Прямая соединительная линия 50"/>
            <p:cNvCxnSpPr>
              <a:stCxn id="49" idx="3"/>
            </p:cNvCxnSpPr>
            <p:nvPr/>
          </p:nvCxnSpPr>
          <p:spPr>
            <a:xfrm flipV="1">
              <a:off x="4000496" y="4037812"/>
              <a:ext cx="1214446" cy="3413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>
              <a:off x="3929058" y="4286256"/>
              <a:ext cx="1214446" cy="78581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>
              <a:endCxn id="50" idx="2"/>
            </p:cNvCxnSpPr>
            <p:nvPr/>
          </p:nvCxnSpPr>
          <p:spPr>
            <a:xfrm rot="5400000" flipH="1" flipV="1">
              <a:off x="4857750" y="4429136"/>
              <a:ext cx="714385" cy="428627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>
              <a:off x="4071934" y="5000636"/>
              <a:ext cx="857256" cy="158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>
              <a:stCxn id="49" idx="2"/>
            </p:cNvCxnSpPr>
            <p:nvPr/>
          </p:nvCxnSpPr>
          <p:spPr>
            <a:xfrm rot="16200000" flipH="1">
              <a:off x="3571868" y="4500570"/>
              <a:ext cx="714380" cy="285752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>
              <a:stCxn id="50" idx="1"/>
            </p:cNvCxnSpPr>
            <p:nvPr/>
          </p:nvCxnSpPr>
          <p:spPr>
            <a:xfrm rot="10800000" flipV="1">
              <a:off x="4214810" y="4071942"/>
              <a:ext cx="1000132" cy="857254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>
            <a:xfrm rot="5400000">
              <a:off x="3965571" y="5321313"/>
              <a:ext cx="500066" cy="1588"/>
            </a:xfrm>
            <a:prstGeom prst="line">
              <a:avLst/>
            </a:prstGeom>
            <a:ln w="317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 rot="5400000">
              <a:off x="3108315" y="4964123"/>
              <a:ext cx="1357322" cy="1588"/>
            </a:xfrm>
            <a:prstGeom prst="line">
              <a:avLst/>
            </a:prstGeom>
            <a:ln w="317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 rot="5400000">
              <a:off x="4751389" y="4964123"/>
              <a:ext cx="1357322" cy="1588"/>
            </a:xfrm>
            <a:prstGeom prst="line">
              <a:avLst/>
            </a:prstGeom>
            <a:ln w="317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 rot="5400000">
              <a:off x="4751389" y="5321313"/>
              <a:ext cx="500066" cy="1588"/>
            </a:xfrm>
            <a:prstGeom prst="line">
              <a:avLst/>
            </a:prstGeom>
            <a:ln w="317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3857620" y="5715016"/>
              <a:ext cx="16180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err="1" smtClean="0"/>
                <a:t>Полносвязная</a:t>
              </a:r>
              <a:r>
                <a:rPr lang="ru-RU" dirty="0" smtClean="0"/>
                <a:t> </a:t>
              </a:r>
              <a:endParaRPr lang="ru-RU" dirty="0"/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4786314" y="4714884"/>
              <a:ext cx="428628" cy="42862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4000496" y="4714884"/>
              <a:ext cx="428628" cy="42862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1391376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Наложение вторичных сетей связи на первичную сеть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grpSp>
        <p:nvGrpSpPr>
          <p:cNvPr id="17" name="Группа 16"/>
          <p:cNvGrpSpPr/>
          <p:nvPr/>
        </p:nvGrpSpPr>
        <p:grpSpPr>
          <a:xfrm>
            <a:off x="1764469" y="3763134"/>
            <a:ext cx="5915060" cy="2357454"/>
            <a:chOff x="1000100" y="3500438"/>
            <a:chExt cx="5915060" cy="2357454"/>
          </a:xfrm>
        </p:grpSpPr>
        <p:sp>
          <p:nvSpPr>
            <p:cNvPr id="4" name="Овал 3"/>
            <p:cNvSpPr/>
            <p:nvPr/>
          </p:nvSpPr>
          <p:spPr>
            <a:xfrm>
              <a:off x="1357290" y="4357694"/>
              <a:ext cx="5072098" cy="114300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6000760" y="4357694"/>
              <a:ext cx="914400" cy="6429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err="1" smtClean="0"/>
                <a:t>СУз</a:t>
              </a:r>
              <a:endParaRPr lang="ru-RU" dirty="0"/>
            </a:p>
          </p:txBody>
        </p:sp>
        <p:sp>
          <p:nvSpPr>
            <p:cNvPr id="6" name="Овал 5"/>
            <p:cNvSpPr/>
            <p:nvPr/>
          </p:nvSpPr>
          <p:spPr>
            <a:xfrm>
              <a:off x="3214678" y="4071942"/>
              <a:ext cx="914400" cy="6429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err="1" smtClean="0"/>
                <a:t>СУз</a:t>
              </a:r>
              <a:endParaRPr lang="ru-RU" dirty="0"/>
            </a:p>
          </p:txBody>
        </p:sp>
        <p:sp>
          <p:nvSpPr>
            <p:cNvPr id="7" name="Овал 6"/>
            <p:cNvSpPr/>
            <p:nvPr/>
          </p:nvSpPr>
          <p:spPr>
            <a:xfrm>
              <a:off x="1000100" y="4643446"/>
              <a:ext cx="914400" cy="6429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err="1" smtClean="0"/>
                <a:t>СУз</a:t>
              </a:r>
              <a:endParaRPr lang="ru-RU" dirty="0"/>
            </a:p>
          </p:txBody>
        </p:sp>
        <p:sp>
          <p:nvSpPr>
            <p:cNvPr id="8" name="Овал 7"/>
            <p:cNvSpPr/>
            <p:nvPr/>
          </p:nvSpPr>
          <p:spPr>
            <a:xfrm>
              <a:off x="4572000" y="5214950"/>
              <a:ext cx="914400" cy="6429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err="1" smtClean="0"/>
                <a:t>СУз</a:t>
              </a:r>
              <a:endParaRPr lang="ru-RU" dirty="0"/>
            </a:p>
          </p:txBody>
        </p:sp>
        <p:sp>
          <p:nvSpPr>
            <p:cNvPr id="9" name="Овал 8"/>
            <p:cNvSpPr/>
            <p:nvPr/>
          </p:nvSpPr>
          <p:spPr>
            <a:xfrm>
              <a:off x="1285852" y="4071942"/>
              <a:ext cx="342896" cy="28575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3500430" y="3500438"/>
              <a:ext cx="342896" cy="28575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>
              <a:stCxn id="9" idx="4"/>
              <a:endCxn id="7" idx="0"/>
            </p:cNvCxnSpPr>
            <p:nvPr/>
          </p:nvCxnSpPr>
          <p:spPr>
            <a:xfrm rot="5400000">
              <a:off x="1314424" y="4500570"/>
              <a:ext cx="285752" cy="1588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>
              <a:stCxn id="10" idx="4"/>
              <a:endCxn id="6" idx="0"/>
            </p:cNvCxnSpPr>
            <p:nvPr/>
          </p:nvCxnSpPr>
          <p:spPr>
            <a:xfrm rot="5400000">
              <a:off x="3529002" y="3929066"/>
              <a:ext cx="285752" cy="1588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>
              <a:stCxn id="14" idx="4"/>
              <a:endCxn id="5" idx="0"/>
            </p:cNvCxnSpPr>
            <p:nvPr/>
          </p:nvCxnSpPr>
          <p:spPr>
            <a:xfrm rot="5400000">
              <a:off x="6318658" y="4211245"/>
              <a:ext cx="285752" cy="7147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Овал 13"/>
            <p:cNvSpPr/>
            <p:nvPr/>
          </p:nvSpPr>
          <p:spPr>
            <a:xfrm>
              <a:off x="6286512" y="3786190"/>
              <a:ext cx="357190" cy="28575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4857752" y="4714884"/>
              <a:ext cx="342896" cy="28575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6" name="Прямая соединительная линия 15"/>
            <p:cNvCxnSpPr>
              <a:stCxn id="15" idx="4"/>
              <a:endCxn id="8" idx="0"/>
            </p:cNvCxnSpPr>
            <p:nvPr/>
          </p:nvCxnSpPr>
          <p:spPr>
            <a:xfrm rot="5400000">
              <a:off x="4922043" y="5107793"/>
              <a:ext cx="214314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Группа 62"/>
          <p:cNvGrpSpPr/>
          <p:nvPr/>
        </p:nvGrpSpPr>
        <p:grpSpPr>
          <a:xfrm>
            <a:off x="764369" y="1477118"/>
            <a:ext cx="8072462" cy="3500463"/>
            <a:chOff x="0" y="1214422"/>
            <a:chExt cx="8072462" cy="3500463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1214414" y="1285860"/>
              <a:ext cx="357190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7286644" y="1857364"/>
              <a:ext cx="342896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786050" y="2928934"/>
              <a:ext cx="342896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1" name="Прямая соединительная линия 20"/>
            <p:cNvCxnSpPr>
              <a:stCxn id="18" idx="3"/>
              <a:endCxn id="20" idx="1"/>
            </p:cNvCxnSpPr>
            <p:nvPr/>
          </p:nvCxnSpPr>
          <p:spPr>
            <a:xfrm>
              <a:off x="1571604" y="1571612"/>
              <a:ext cx="1214446" cy="164307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stCxn id="18" idx="3"/>
              <a:endCxn id="19" idx="1"/>
            </p:cNvCxnSpPr>
            <p:nvPr/>
          </p:nvCxnSpPr>
          <p:spPr>
            <a:xfrm>
              <a:off x="1571604" y="1571612"/>
              <a:ext cx="5715040" cy="5715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>
              <a:endCxn id="57" idx="3"/>
            </p:cNvCxnSpPr>
            <p:nvPr/>
          </p:nvCxnSpPr>
          <p:spPr>
            <a:xfrm rot="10800000" flipV="1">
              <a:off x="5414962" y="2285992"/>
              <a:ext cx="1871682" cy="50006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endCxn id="20" idx="3"/>
            </p:cNvCxnSpPr>
            <p:nvPr/>
          </p:nvCxnSpPr>
          <p:spPr>
            <a:xfrm rot="10800000" flipV="1">
              <a:off x="3128946" y="2928934"/>
              <a:ext cx="2014558" cy="28575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>
              <a:endCxn id="18" idx="1"/>
            </p:cNvCxnSpPr>
            <p:nvPr/>
          </p:nvCxnSpPr>
          <p:spPr>
            <a:xfrm>
              <a:off x="714348" y="1500174"/>
              <a:ext cx="500066" cy="71438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flipV="1">
              <a:off x="7643834" y="2071678"/>
              <a:ext cx="428628" cy="7143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2215340" y="1713694"/>
              <a:ext cx="428628" cy="1588"/>
            </a:xfrm>
            <a:prstGeom prst="line">
              <a:avLst/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>
              <a:stCxn id="46" idx="2"/>
            </p:cNvCxnSpPr>
            <p:nvPr/>
          </p:nvCxnSpPr>
          <p:spPr>
            <a:xfrm rot="5400000">
              <a:off x="1100110" y="2714620"/>
              <a:ext cx="1714512" cy="1000132"/>
            </a:xfrm>
            <a:prstGeom prst="line">
              <a:avLst/>
            </a:prstGeom>
            <a:ln w="254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>
              <a:stCxn id="46" idx="3"/>
            </p:cNvCxnSpPr>
            <p:nvPr/>
          </p:nvCxnSpPr>
          <p:spPr>
            <a:xfrm>
              <a:off x="2700318" y="2143116"/>
              <a:ext cx="971560" cy="1357322"/>
            </a:xfrm>
            <a:prstGeom prst="line">
              <a:avLst/>
            </a:prstGeom>
            <a:ln w="254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>
              <a:stCxn id="48" idx="2"/>
            </p:cNvCxnSpPr>
            <p:nvPr/>
          </p:nvCxnSpPr>
          <p:spPr>
            <a:xfrm rot="16200000" flipH="1">
              <a:off x="4314820" y="4000504"/>
              <a:ext cx="1000132" cy="428628"/>
            </a:xfrm>
            <a:prstGeom prst="line">
              <a:avLst/>
            </a:prstGeom>
            <a:ln w="254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>
              <a:stCxn id="49" idx="2"/>
            </p:cNvCxnSpPr>
            <p:nvPr/>
          </p:nvCxnSpPr>
          <p:spPr>
            <a:xfrm rot="16200000" flipH="1">
              <a:off x="6086484" y="3371848"/>
              <a:ext cx="714380" cy="114304"/>
            </a:xfrm>
            <a:prstGeom prst="line">
              <a:avLst/>
            </a:prstGeom>
            <a:ln w="254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Овал 31"/>
            <p:cNvSpPr/>
            <p:nvPr/>
          </p:nvSpPr>
          <p:spPr>
            <a:xfrm>
              <a:off x="642910" y="2285992"/>
              <a:ext cx="714380" cy="35719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071802" y="1357298"/>
              <a:ext cx="700086" cy="35719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4" name="Прямая соединительная линия 33"/>
            <p:cNvCxnSpPr>
              <a:stCxn id="33" idx="6"/>
              <a:endCxn id="56" idx="2"/>
            </p:cNvCxnSpPr>
            <p:nvPr/>
          </p:nvCxnSpPr>
          <p:spPr>
            <a:xfrm>
              <a:off x="3771888" y="1535893"/>
              <a:ext cx="1943120" cy="1588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>
              <a:stCxn id="33" idx="2"/>
              <a:endCxn id="32" idx="7"/>
            </p:cNvCxnSpPr>
            <p:nvPr/>
          </p:nvCxnSpPr>
          <p:spPr>
            <a:xfrm rot="10800000" flipV="1">
              <a:off x="1252672" y="1535893"/>
              <a:ext cx="1819131" cy="802408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>
              <a:stCxn id="32" idx="5"/>
              <a:endCxn id="62" idx="2"/>
            </p:cNvCxnSpPr>
            <p:nvPr/>
          </p:nvCxnSpPr>
          <p:spPr>
            <a:xfrm rot="16200000" flipH="1">
              <a:off x="3654139" y="189404"/>
              <a:ext cx="659532" cy="5462469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>
              <a:stCxn id="33" idx="4"/>
              <a:endCxn id="62" idx="1"/>
            </p:cNvCxnSpPr>
            <p:nvPr/>
          </p:nvCxnSpPr>
          <p:spPr>
            <a:xfrm rot="16200000" flipH="1">
              <a:off x="4414940" y="721393"/>
              <a:ext cx="1409631" cy="339582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>
              <a:stCxn id="56" idx="5"/>
              <a:endCxn id="62" idx="0"/>
            </p:cNvCxnSpPr>
            <p:nvPr/>
          </p:nvCxnSpPr>
          <p:spPr>
            <a:xfrm rot="16200000" flipH="1">
              <a:off x="5984061" y="1990687"/>
              <a:ext cx="1409631" cy="752614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>
              <a:stCxn id="56" idx="6"/>
            </p:cNvCxnSpPr>
            <p:nvPr/>
          </p:nvCxnSpPr>
          <p:spPr>
            <a:xfrm flipV="1">
              <a:off x="6415094" y="1214422"/>
              <a:ext cx="971592" cy="321471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>
              <a:stCxn id="32" idx="2"/>
            </p:cNvCxnSpPr>
            <p:nvPr/>
          </p:nvCxnSpPr>
          <p:spPr>
            <a:xfrm rot="10800000">
              <a:off x="0" y="2285999"/>
              <a:ext cx="642910" cy="178589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>
              <a:stCxn id="32" idx="4"/>
            </p:cNvCxnSpPr>
            <p:nvPr/>
          </p:nvCxnSpPr>
          <p:spPr>
            <a:xfrm rot="16200000" flipH="1">
              <a:off x="514320" y="3128962"/>
              <a:ext cx="1428760" cy="457200"/>
            </a:xfrm>
            <a:prstGeom prst="line">
              <a:avLst/>
            </a:prstGeom>
            <a:ln w="2540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>
              <a:stCxn id="33" idx="4"/>
            </p:cNvCxnSpPr>
            <p:nvPr/>
          </p:nvCxnSpPr>
          <p:spPr>
            <a:xfrm rot="16200000" flipH="1">
              <a:off x="2653886" y="2482446"/>
              <a:ext cx="1785950" cy="250033"/>
            </a:xfrm>
            <a:prstGeom prst="line">
              <a:avLst/>
            </a:prstGeom>
            <a:ln w="2540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>
              <a:stCxn id="56" idx="4"/>
            </p:cNvCxnSpPr>
            <p:nvPr/>
          </p:nvCxnSpPr>
          <p:spPr>
            <a:xfrm rot="5400000">
              <a:off x="4046928" y="2696761"/>
              <a:ext cx="3000396" cy="1035851"/>
            </a:xfrm>
            <a:prstGeom prst="line">
              <a:avLst/>
            </a:prstGeom>
            <a:ln w="2540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>
              <a:stCxn id="62" idx="4"/>
            </p:cNvCxnSpPr>
            <p:nvPr/>
          </p:nvCxnSpPr>
          <p:spPr>
            <a:xfrm rot="5400000">
              <a:off x="6586550" y="3307557"/>
              <a:ext cx="357190" cy="600076"/>
            </a:xfrm>
            <a:prstGeom prst="line">
              <a:avLst/>
            </a:prstGeom>
            <a:ln w="2540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 стрелкой 44"/>
            <p:cNvCxnSpPr/>
            <p:nvPr/>
          </p:nvCxnSpPr>
          <p:spPr>
            <a:xfrm flipH="1" flipV="1">
              <a:off x="6643702" y="3929066"/>
              <a:ext cx="421481" cy="12422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Прямоугольник 45"/>
            <p:cNvSpPr/>
            <p:nvPr/>
          </p:nvSpPr>
          <p:spPr>
            <a:xfrm>
              <a:off x="2214546" y="1928802"/>
              <a:ext cx="485772" cy="42862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4143372" y="1857364"/>
              <a:ext cx="485772" cy="42862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357686" y="3286124"/>
              <a:ext cx="485772" cy="42862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6143636" y="2643182"/>
              <a:ext cx="485772" cy="42862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0" name="Прямая соединительная линия 49"/>
            <p:cNvCxnSpPr>
              <a:stCxn id="46" idx="3"/>
              <a:endCxn id="47" idx="1"/>
            </p:cNvCxnSpPr>
            <p:nvPr/>
          </p:nvCxnSpPr>
          <p:spPr>
            <a:xfrm flipV="1">
              <a:off x="2700318" y="2071678"/>
              <a:ext cx="1443054" cy="71438"/>
            </a:xfrm>
            <a:prstGeom prst="line">
              <a:avLst/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>
              <a:stCxn id="47" idx="3"/>
              <a:endCxn id="49" idx="1"/>
            </p:cNvCxnSpPr>
            <p:nvPr/>
          </p:nvCxnSpPr>
          <p:spPr>
            <a:xfrm>
              <a:off x="4629144" y="2071678"/>
              <a:ext cx="1514492" cy="785818"/>
            </a:xfrm>
            <a:prstGeom prst="line">
              <a:avLst/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>
              <a:stCxn id="48" idx="3"/>
              <a:endCxn id="49" idx="1"/>
            </p:cNvCxnSpPr>
            <p:nvPr/>
          </p:nvCxnSpPr>
          <p:spPr>
            <a:xfrm flipV="1">
              <a:off x="4843458" y="2857496"/>
              <a:ext cx="1300178" cy="642942"/>
            </a:xfrm>
            <a:prstGeom prst="line">
              <a:avLst/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>
              <a:stCxn id="46" idx="2"/>
              <a:endCxn id="48" idx="1"/>
            </p:cNvCxnSpPr>
            <p:nvPr/>
          </p:nvCxnSpPr>
          <p:spPr>
            <a:xfrm rot="16200000" flipH="1">
              <a:off x="2836055" y="1978807"/>
              <a:ext cx="1143008" cy="1900254"/>
            </a:xfrm>
            <a:prstGeom prst="line">
              <a:avLst/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>
              <a:stCxn id="46" idx="3"/>
              <a:endCxn id="49" idx="1"/>
            </p:cNvCxnSpPr>
            <p:nvPr/>
          </p:nvCxnSpPr>
          <p:spPr>
            <a:xfrm>
              <a:off x="2700318" y="2143116"/>
              <a:ext cx="3443318" cy="714380"/>
            </a:xfrm>
            <a:prstGeom prst="line">
              <a:avLst/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>
              <a:stCxn id="47" idx="2"/>
              <a:endCxn id="48" idx="0"/>
            </p:cNvCxnSpPr>
            <p:nvPr/>
          </p:nvCxnSpPr>
          <p:spPr>
            <a:xfrm rot="16200000" flipH="1">
              <a:off x="3993349" y="2678901"/>
              <a:ext cx="1000132" cy="214314"/>
            </a:xfrm>
            <a:prstGeom prst="line">
              <a:avLst/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Овал 55"/>
            <p:cNvSpPr/>
            <p:nvPr/>
          </p:nvSpPr>
          <p:spPr>
            <a:xfrm>
              <a:off x="5715008" y="1357298"/>
              <a:ext cx="700086" cy="35719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5072066" y="2500306"/>
              <a:ext cx="342896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8" name="Прямая соединительная линия 57"/>
            <p:cNvCxnSpPr/>
            <p:nvPr/>
          </p:nvCxnSpPr>
          <p:spPr>
            <a:xfrm rot="16200000" flipH="1">
              <a:off x="335725" y="2950367"/>
              <a:ext cx="2214578" cy="28572"/>
            </a:xfrm>
            <a:prstGeom prst="line">
              <a:avLst/>
            </a:prstGeom>
            <a:ln w="254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>
              <a:off x="3143242" y="3286124"/>
              <a:ext cx="528636" cy="214314"/>
            </a:xfrm>
            <a:prstGeom prst="line">
              <a:avLst/>
            </a:prstGeom>
            <a:ln w="254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>
              <a:stCxn id="57" idx="2"/>
            </p:cNvCxnSpPr>
            <p:nvPr/>
          </p:nvCxnSpPr>
          <p:spPr>
            <a:xfrm rot="5400000">
              <a:off x="4314820" y="3786190"/>
              <a:ext cx="1643074" cy="214314"/>
            </a:xfrm>
            <a:prstGeom prst="line">
              <a:avLst/>
            </a:prstGeom>
            <a:ln w="254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>
              <a:stCxn id="19" idx="2"/>
            </p:cNvCxnSpPr>
            <p:nvPr/>
          </p:nvCxnSpPr>
          <p:spPr>
            <a:xfrm rot="5400000">
              <a:off x="6282939" y="2611037"/>
              <a:ext cx="1357322" cy="992985"/>
            </a:xfrm>
            <a:prstGeom prst="line">
              <a:avLst/>
            </a:prstGeom>
            <a:ln w="254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Овал 61"/>
            <p:cNvSpPr/>
            <p:nvPr/>
          </p:nvSpPr>
          <p:spPr>
            <a:xfrm>
              <a:off x="6715140" y="3071810"/>
              <a:ext cx="700086" cy="35719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7765269" y="4154585"/>
            <a:ext cx="857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Сетевая станция</a:t>
            </a: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2847282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услуг, представляемых сетью связи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914400" y="1417638"/>
            <a:ext cx="7772400" cy="4602162"/>
            <a:chOff x="914400" y="1417638"/>
            <a:chExt cx="7772400" cy="4602162"/>
          </a:xfrm>
        </p:grpSpPr>
        <p:sp>
          <p:nvSpPr>
            <p:cNvPr id="64" name="Прямоугольник 63"/>
            <p:cNvSpPr/>
            <p:nvPr/>
          </p:nvSpPr>
          <p:spPr>
            <a:xfrm>
              <a:off x="914400" y="1447800"/>
              <a:ext cx="7772400" cy="4572000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1619672" y="1772816"/>
              <a:ext cx="6840760" cy="41044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2483768" y="2564904"/>
              <a:ext cx="5400600" cy="266429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err="1" smtClean="0"/>
                <a:t>ы=</a:t>
              </a:r>
              <a:endParaRPr lang="ru-RU" dirty="0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2915816" y="3140968"/>
              <a:ext cx="4536504" cy="16344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72" name="Прямая соединительная линия 71"/>
            <p:cNvCxnSpPr/>
            <p:nvPr/>
          </p:nvCxnSpPr>
          <p:spPr>
            <a:xfrm>
              <a:off x="5040052" y="1417638"/>
              <a:ext cx="0" cy="460216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Прямая соединительная линия 74"/>
            <p:cNvCxnSpPr/>
            <p:nvPr/>
          </p:nvCxnSpPr>
          <p:spPr>
            <a:xfrm flipV="1">
              <a:off x="1619672" y="3949824"/>
              <a:ext cx="7067128" cy="5524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2915816" y="29969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067944" y="3789040"/>
            <a:ext cx="188602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Аудиосообщения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91680" y="1844824"/>
            <a:ext cx="1531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Телеконференция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реальном времени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55776" y="2636912"/>
            <a:ext cx="13896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Видеонаблюдени</a:t>
            </a:r>
            <a:r>
              <a:rPr lang="ru-RU" sz="1200" dirty="0" smtClean="0"/>
              <a:t>е</a:t>
            </a:r>
            <a:endParaRPr lang="ru-RU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2987824" y="3212976"/>
            <a:ext cx="12569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Телефон.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Конференцсвязь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67944" y="2636912"/>
            <a:ext cx="188641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Видеосообщения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11960" y="1844824"/>
            <a:ext cx="162403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Текст, графика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84168" y="1844824"/>
            <a:ext cx="2202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Электронная почта. Телеграф.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Факс. Передача данных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444208" y="2636912"/>
            <a:ext cx="13933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Видео по запросу</a:t>
            </a:r>
            <a:endParaRPr lang="ru-RU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6228184" y="3212976"/>
            <a:ext cx="10963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Речевая почта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87824" y="4293096"/>
            <a:ext cx="12809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Прямые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Радиорепортажи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483768" y="4725144"/>
            <a:ext cx="11719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Прямые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телерепортажи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691680" y="5517232"/>
            <a:ext cx="850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Бюрофакс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84168" y="4293096"/>
            <a:ext cx="1318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Записанные</a:t>
            </a:r>
          </a:p>
          <a:p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Аудиосообщения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660232" y="4797152"/>
            <a:ext cx="11719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Записанные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телерепортажи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524328" y="5517232"/>
            <a:ext cx="8322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Телетекст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691680" y="1484784"/>
            <a:ext cx="273630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Системы реального времени (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on-line)</a:t>
            </a:r>
            <a:endParaRPr lang="ru-RU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508104" y="1484784"/>
            <a:ext cx="295232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Системы отложенного времени (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off-line)</a:t>
            </a:r>
            <a:endParaRPr lang="ru-RU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rot="16200000">
            <a:off x="459799" y="2628883"/>
            <a:ext cx="190744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Абонентские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служьы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16200000">
            <a:off x="496924" y="4789123"/>
            <a:ext cx="183319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Клиентские службы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634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/>
      <p:bldP spid="17" grpId="0"/>
      <p:bldP spid="18" grpId="0" animBg="1"/>
      <p:bldP spid="19" grpId="0" animBg="1"/>
      <p:bldP spid="20" grpId="0"/>
      <p:bldP spid="21" grpId="0"/>
      <p:bldP spid="22" grpId="0"/>
      <p:bldP spid="23" grpId="0"/>
      <p:bldP spid="31" grpId="0"/>
      <p:bldP spid="32" grpId="0"/>
      <p:bldP spid="33" grpId="0"/>
      <p:bldP spid="34" grpId="0"/>
      <p:bldP spid="35" grpId="0"/>
      <p:bldP spid="43" grpId="0" animBg="1"/>
      <p:bldP spid="44" grpId="0" animBg="1"/>
      <p:bldP spid="45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Вопросы: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из перечисленного не является составным звеном данной сети связи и чего не хватает: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Направляющие системы, аналоговые линии, КОА,  сетевые станции?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Лишнее аналоговые линии, не хватает сет. Узлов.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Оптический кабель магистральный можно отнести к …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Направляющим системам первичной сети.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Цифровая  автоматическая телефонная станция к какой сети относится и почему?</a:t>
            </a:r>
          </a:p>
          <a:p>
            <a:pPr algn="ctr">
              <a:buNone/>
            </a:pPr>
            <a:r>
              <a:rPr lang="ru-RU" sz="240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 вторичной, </a:t>
            </a: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является узлом коммутации</a:t>
            </a:r>
            <a:endParaRPr lang="ru-RU" sz="2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029632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 занятия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Общие положения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Классификация сетей связи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Первичная сеть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Вторичная сеть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Наложение вторичных сетей на первичную сеть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Услуги предоставляемые сетью связи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положения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2627784" y="2348880"/>
            <a:ext cx="576064" cy="55436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</a:p>
        </p:txBody>
      </p:sp>
      <p:sp>
        <p:nvSpPr>
          <p:cNvPr id="20" name="Овал 19"/>
          <p:cNvSpPr/>
          <p:nvPr/>
        </p:nvSpPr>
        <p:spPr>
          <a:xfrm>
            <a:off x="5436096" y="2276872"/>
            <a:ext cx="576064" cy="55436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</a:p>
        </p:txBody>
      </p:sp>
      <p:sp>
        <p:nvSpPr>
          <p:cNvPr id="21" name="Овал 20"/>
          <p:cNvSpPr/>
          <p:nvPr/>
        </p:nvSpPr>
        <p:spPr>
          <a:xfrm>
            <a:off x="1691680" y="3645024"/>
            <a:ext cx="576064" cy="55436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</a:p>
        </p:txBody>
      </p:sp>
      <p:sp>
        <p:nvSpPr>
          <p:cNvPr id="22" name="Овал 21"/>
          <p:cNvSpPr/>
          <p:nvPr/>
        </p:nvSpPr>
        <p:spPr>
          <a:xfrm>
            <a:off x="3779912" y="4581128"/>
            <a:ext cx="576064" cy="55436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</a:p>
        </p:txBody>
      </p:sp>
      <p:sp>
        <p:nvSpPr>
          <p:cNvPr id="23" name="Овал 22"/>
          <p:cNvSpPr/>
          <p:nvPr/>
        </p:nvSpPr>
        <p:spPr>
          <a:xfrm>
            <a:off x="6588224" y="3717032"/>
            <a:ext cx="576064" cy="55436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</a:p>
        </p:txBody>
      </p:sp>
      <p:cxnSp>
        <p:nvCxnSpPr>
          <p:cNvPr id="29" name="Прямая соединительная линия 28"/>
          <p:cNvCxnSpPr>
            <a:stCxn id="14" idx="4"/>
            <a:endCxn id="22" idx="1"/>
          </p:cNvCxnSpPr>
          <p:nvPr/>
        </p:nvCxnSpPr>
        <p:spPr>
          <a:xfrm>
            <a:off x="2915816" y="2903240"/>
            <a:ext cx="948459" cy="17590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endCxn id="20" idx="2"/>
          </p:cNvCxnSpPr>
          <p:nvPr/>
        </p:nvCxnSpPr>
        <p:spPr>
          <a:xfrm flipV="1">
            <a:off x="3203848" y="2554052"/>
            <a:ext cx="2232248" cy="8286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endCxn id="21" idx="7"/>
          </p:cNvCxnSpPr>
          <p:nvPr/>
        </p:nvCxnSpPr>
        <p:spPr>
          <a:xfrm flipH="1">
            <a:off x="2183381" y="2780928"/>
            <a:ext cx="516411" cy="94528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20" idx="3"/>
          </p:cNvCxnSpPr>
          <p:nvPr/>
        </p:nvCxnSpPr>
        <p:spPr>
          <a:xfrm flipH="1">
            <a:off x="4152307" y="2750048"/>
            <a:ext cx="1368152" cy="186196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21" idx="6"/>
            <a:endCxn id="22" idx="2"/>
          </p:cNvCxnSpPr>
          <p:nvPr/>
        </p:nvCxnSpPr>
        <p:spPr>
          <a:xfrm>
            <a:off x="2267744" y="3922204"/>
            <a:ext cx="1512168" cy="9361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23" idx="2"/>
            <a:endCxn id="22" idx="6"/>
          </p:cNvCxnSpPr>
          <p:nvPr/>
        </p:nvCxnSpPr>
        <p:spPr>
          <a:xfrm flipH="1">
            <a:off x="4355976" y="3994212"/>
            <a:ext cx="2232248" cy="86409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stCxn id="20" idx="5"/>
          </p:cNvCxnSpPr>
          <p:nvPr/>
        </p:nvCxnSpPr>
        <p:spPr>
          <a:xfrm>
            <a:off x="5927797" y="2750048"/>
            <a:ext cx="744790" cy="10698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H="1" flipV="1">
            <a:off x="4368331" y="4900040"/>
            <a:ext cx="851741" cy="11313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V="1">
            <a:off x="3059832" y="4900040"/>
            <a:ext cx="732435" cy="32916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H="1" flipV="1">
            <a:off x="4152307" y="5116064"/>
            <a:ext cx="347685" cy="40116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H="1" flipV="1">
            <a:off x="2771800" y="1916832"/>
            <a:ext cx="59654" cy="4731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V="1">
            <a:off x="3191494" y="2276872"/>
            <a:ext cx="516410" cy="32916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 flipV="1">
            <a:off x="1979712" y="2492896"/>
            <a:ext cx="635718" cy="11313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V="1">
            <a:off x="1475656" y="4149080"/>
            <a:ext cx="372395" cy="72008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1475656" y="3140968"/>
            <a:ext cx="300387" cy="57606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5508104" y="1772816"/>
            <a:ext cx="228379" cy="50405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flipH="1">
            <a:off x="6012160" y="2420888"/>
            <a:ext cx="563709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flipH="1">
            <a:off x="7020273" y="3356992"/>
            <a:ext cx="432047" cy="3600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flipH="1" flipV="1">
            <a:off x="6948265" y="4293096"/>
            <a:ext cx="144015" cy="57606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14" name="Группа 113"/>
          <p:cNvGrpSpPr/>
          <p:nvPr/>
        </p:nvGrpSpPr>
        <p:grpSpPr>
          <a:xfrm>
            <a:off x="2194790" y="1928429"/>
            <a:ext cx="1454829" cy="1377716"/>
            <a:chOff x="2194790" y="1928429"/>
            <a:chExt cx="1454829" cy="1377716"/>
          </a:xfrm>
        </p:grpSpPr>
        <p:grpSp>
          <p:nvGrpSpPr>
            <p:cNvPr id="81" name="Группа 80"/>
            <p:cNvGrpSpPr/>
            <p:nvPr/>
          </p:nvGrpSpPr>
          <p:grpSpPr>
            <a:xfrm rot="21057684">
              <a:off x="3203848" y="2708920"/>
              <a:ext cx="372395" cy="390920"/>
              <a:chOff x="3119485" y="2822056"/>
              <a:chExt cx="372395" cy="390920"/>
            </a:xfrm>
          </p:grpSpPr>
          <p:cxnSp>
            <p:nvCxnSpPr>
              <p:cNvPr id="78" name="Прямая соединительная линия 77"/>
              <p:cNvCxnSpPr>
                <a:stCxn id="14" idx="5"/>
              </p:cNvCxnSpPr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Овал 79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3" name="Группа 82"/>
            <p:cNvGrpSpPr/>
            <p:nvPr/>
          </p:nvGrpSpPr>
          <p:grpSpPr>
            <a:xfrm rot="1578962">
              <a:off x="2983171" y="2915225"/>
              <a:ext cx="372395" cy="390920"/>
              <a:chOff x="3119485" y="2822056"/>
              <a:chExt cx="372395" cy="390920"/>
            </a:xfrm>
          </p:grpSpPr>
          <p:cxnSp>
            <p:nvCxnSpPr>
              <p:cNvPr id="84" name="Прямая соединительная линия 83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Овал 84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6" name="Группа 85"/>
            <p:cNvGrpSpPr/>
            <p:nvPr/>
          </p:nvGrpSpPr>
          <p:grpSpPr>
            <a:xfrm rot="16200000">
              <a:off x="3186986" y="2100580"/>
              <a:ext cx="372395" cy="390920"/>
              <a:chOff x="3119485" y="2822056"/>
              <a:chExt cx="372395" cy="390920"/>
            </a:xfrm>
          </p:grpSpPr>
          <p:cxnSp>
            <p:nvCxnSpPr>
              <p:cNvPr id="87" name="Прямая соединительная линия 86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Овал 87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9" name="Группа 88"/>
            <p:cNvGrpSpPr/>
            <p:nvPr/>
          </p:nvGrpSpPr>
          <p:grpSpPr>
            <a:xfrm rot="17497099">
              <a:off x="3267961" y="2326524"/>
              <a:ext cx="372395" cy="390920"/>
              <a:chOff x="3119485" y="2822056"/>
              <a:chExt cx="372395" cy="390920"/>
            </a:xfrm>
          </p:grpSpPr>
          <p:cxnSp>
            <p:nvCxnSpPr>
              <p:cNvPr id="90" name="Прямая соединительная линия 89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Овал 90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92" name="Группа 91"/>
            <p:cNvGrpSpPr/>
            <p:nvPr/>
          </p:nvGrpSpPr>
          <p:grpSpPr>
            <a:xfrm rot="14333589">
              <a:off x="2898115" y="1913074"/>
              <a:ext cx="405917" cy="436628"/>
              <a:chOff x="3119485" y="2822056"/>
              <a:chExt cx="405917" cy="436628"/>
            </a:xfrm>
          </p:grpSpPr>
          <p:cxnSp>
            <p:nvCxnSpPr>
              <p:cNvPr id="93" name="Прямая соединительная линия 92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Овал 93"/>
              <p:cNvSpPr/>
              <p:nvPr/>
            </p:nvSpPr>
            <p:spPr>
              <a:xfrm>
                <a:off x="3381386" y="3114668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02" name="Группа 101"/>
            <p:cNvGrpSpPr/>
            <p:nvPr/>
          </p:nvGrpSpPr>
          <p:grpSpPr>
            <a:xfrm rot="11957033">
              <a:off x="2465864" y="1967356"/>
              <a:ext cx="372395" cy="390920"/>
              <a:chOff x="3119485" y="2822056"/>
              <a:chExt cx="372395" cy="390920"/>
            </a:xfrm>
          </p:grpSpPr>
          <p:cxnSp>
            <p:nvCxnSpPr>
              <p:cNvPr id="103" name="Прямая соединительная линия 102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Овал 103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05" name="Группа 104"/>
            <p:cNvGrpSpPr/>
            <p:nvPr/>
          </p:nvGrpSpPr>
          <p:grpSpPr>
            <a:xfrm rot="9937225">
              <a:off x="2238444" y="2172973"/>
              <a:ext cx="372395" cy="390920"/>
              <a:chOff x="3119485" y="2822056"/>
              <a:chExt cx="372395" cy="390920"/>
            </a:xfrm>
          </p:grpSpPr>
          <p:cxnSp>
            <p:nvCxnSpPr>
              <p:cNvPr id="106" name="Прямая соединительная линия 105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Овал 106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08" name="Группа 107"/>
            <p:cNvGrpSpPr/>
            <p:nvPr/>
          </p:nvGrpSpPr>
          <p:grpSpPr>
            <a:xfrm rot="7467950">
              <a:off x="2204053" y="2561563"/>
              <a:ext cx="372396" cy="390921"/>
              <a:chOff x="3119485" y="2822056"/>
              <a:chExt cx="372396" cy="390921"/>
            </a:xfrm>
          </p:grpSpPr>
          <p:cxnSp>
            <p:nvCxnSpPr>
              <p:cNvPr id="109" name="Прямая соединительная линия 108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Овал 109"/>
              <p:cNvSpPr/>
              <p:nvPr/>
            </p:nvSpPr>
            <p:spPr>
              <a:xfrm>
                <a:off x="3347865" y="3068961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11" name="Группа 110"/>
            <p:cNvGrpSpPr/>
            <p:nvPr/>
          </p:nvGrpSpPr>
          <p:grpSpPr>
            <a:xfrm rot="3655158">
              <a:off x="2558890" y="2915202"/>
              <a:ext cx="372395" cy="390920"/>
              <a:chOff x="3119485" y="2822056"/>
              <a:chExt cx="372395" cy="390920"/>
            </a:xfrm>
          </p:grpSpPr>
          <p:cxnSp>
            <p:nvCxnSpPr>
              <p:cNvPr id="112" name="Прямая соединительная линия 111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" name="Овал 112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18" name="Группа 117"/>
          <p:cNvGrpSpPr/>
          <p:nvPr/>
        </p:nvGrpSpPr>
        <p:grpSpPr>
          <a:xfrm>
            <a:off x="5004048" y="1844824"/>
            <a:ext cx="1454829" cy="1377716"/>
            <a:chOff x="2194790" y="1928429"/>
            <a:chExt cx="1454829" cy="1377716"/>
          </a:xfrm>
        </p:grpSpPr>
        <p:grpSp>
          <p:nvGrpSpPr>
            <p:cNvPr id="119" name="Группа 80"/>
            <p:cNvGrpSpPr/>
            <p:nvPr/>
          </p:nvGrpSpPr>
          <p:grpSpPr>
            <a:xfrm rot="21057684">
              <a:off x="3203848" y="2708920"/>
              <a:ext cx="372395" cy="390920"/>
              <a:chOff x="3119485" y="2822056"/>
              <a:chExt cx="372395" cy="390920"/>
            </a:xfrm>
          </p:grpSpPr>
          <p:cxnSp>
            <p:nvCxnSpPr>
              <p:cNvPr id="144" name="Прямая соединительная линия 143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5" name="Овал 144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20" name="Группа 82"/>
            <p:cNvGrpSpPr/>
            <p:nvPr/>
          </p:nvGrpSpPr>
          <p:grpSpPr>
            <a:xfrm rot="1578962">
              <a:off x="2983171" y="2915225"/>
              <a:ext cx="372395" cy="390920"/>
              <a:chOff x="3119485" y="2822056"/>
              <a:chExt cx="372395" cy="390920"/>
            </a:xfrm>
          </p:grpSpPr>
          <p:cxnSp>
            <p:nvCxnSpPr>
              <p:cNvPr id="142" name="Прямая соединительная линия 141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Овал 142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21" name="Группа 85"/>
            <p:cNvGrpSpPr/>
            <p:nvPr/>
          </p:nvGrpSpPr>
          <p:grpSpPr>
            <a:xfrm rot="16200000">
              <a:off x="3186986" y="2100580"/>
              <a:ext cx="372395" cy="390920"/>
              <a:chOff x="3119485" y="2822056"/>
              <a:chExt cx="372395" cy="390920"/>
            </a:xfrm>
          </p:grpSpPr>
          <p:cxnSp>
            <p:nvCxnSpPr>
              <p:cNvPr id="140" name="Прямая соединительная линия 139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Овал 140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22" name="Группа 88"/>
            <p:cNvGrpSpPr/>
            <p:nvPr/>
          </p:nvGrpSpPr>
          <p:grpSpPr>
            <a:xfrm rot="17497099">
              <a:off x="3267961" y="2326524"/>
              <a:ext cx="372395" cy="390920"/>
              <a:chOff x="3119485" y="2822056"/>
              <a:chExt cx="372395" cy="390920"/>
            </a:xfrm>
          </p:grpSpPr>
          <p:cxnSp>
            <p:nvCxnSpPr>
              <p:cNvPr id="138" name="Прямая соединительная линия 137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Овал 138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23" name="Группа 91"/>
            <p:cNvGrpSpPr/>
            <p:nvPr/>
          </p:nvGrpSpPr>
          <p:grpSpPr>
            <a:xfrm rot="14333589">
              <a:off x="2898115" y="1913074"/>
              <a:ext cx="405917" cy="436628"/>
              <a:chOff x="3119485" y="2822056"/>
              <a:chExt cx="405917" cy="436628"/>
            </a:xfrm>
          </p:grpSpPr>
          <p:cxnSp>
            <p:nvCxnSpPr>
              <p:cNvPr id="136" name="Прямая соединительная линия 135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7" name="Овал 136"/>
              <p:cNvSpPr/>
              <p:nvPr/>
            </p:nvSpPr>
            <p:spPr>
              <a:xfrm>
                <a:off x="3381386" y="3114668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24" name="Группа 101"/>
            <p:cNvGrpSpPr/>
            <p:nvPr/>
          </p:nvGrpSpPr>
          <p:grpSpPr>
            <a:xfrm rot="11957033">
              <a:off x="2465864" y="1967356"/>
              <a:ext cx="372395" cy="390920"/>
              <a:chOff x="3119485" y="2822056"/>
              <a:chExt cx="372395" cy="390920"/>
            </a:xfrm>
          </p:grpSpPr>
          <p:cxnSp>
            <p:nvCxnSpPr>
              <p:cNvPr id="134" name="Прямая соединительная линия 133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5" name="Овал 134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25" name="Группа 104"/>
            <p:cNvGrpSpPr/>
            <p:nvPr/>
          </p:nvGrpSpPr>
          <p:grpSpPr>
            <a:xfrm rot="9937225">
              <a:off x="2238444" y="2172973"/>
              <a:ext cx="372395" cy="390920"/>
              <a:chOff x="3119485" y="2822056"/>
              <a:chExt cx="372395" cy="390920"/>
            </a:xfrm>
          </p:grpSpPr>
          <p:cxnSp>
            <p:nvCxnSpPr>
              <p:cNvPr id="132" name="Прямая соединительная линия 131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" name="Овал 132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26" name="Группа 107"/>
            <p:cNvGrpSpPr/>
            <p:nvPr/>
          </p:nvGrpSpPr>
          <p:grpSpPr>
            <a:xfrm rot="7467950">
              <a:off x="2204053" y="2561563"/>
              <a:ext cx="372396" cy="390921"/>
              <a:chOff x="3119485" y="2822056"/>
              <a:chExt cx="372396" cy="390921"/>
            </a:xfrm>
          </p:grpSpPr>
          <p:cxnSp>
            <p:nvCxnSpPr>
              <p:cNvPr id="130" name="Прямая соединительная линия 129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Овал 130"/>
              <p:cNvSpPr/>
              <p:nvPr/>
            </p:nvSpPr>
            <p:spPr>
              <a:xfrm>
                <a:off x="3347865" y="3068961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27" name="Группа 110"/>
            <p:cNvGrpSpPr/>
            <p:nvPr/>
          </p:nvGrpSpPr>
          <p:grpSpPr>
            <a:xfrm rot="3655158">
              <a:off x="2558890" y="2915202"/>
              <a:ext cx="372395" cy="390920"/>
              <a:chOff x="3119485" y="2822056"/>
              <a:chExt cx="372395" cy="390920"/>
            </a:xfrm>
          </p:grpSpPr>
          <p:cxnSp>
            <p:nvCxnSpPr>
              <p:cNvPr id="128" name="Прямая соединительная линия 127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9" name="Овал 128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46" name="Группа 145"/>
          <p:cNvGrpSpPr/>
          <p:nvPr/>
        </p:nvGrpSpPr>
        <p:grpSpPr>
          <a:xfrm>
            <a:off x="6199830" y="3284984"/>
            <a:ext cx="1411175" cy="1377716"/>
            <a:chOff x="2238444" y="1928429"/>
            <a:chExt cx="1411175" cy="1377716"/>
          </a:xfrm>
        </p:grpSpPr>
        <p:grpSp>
          <p:nvGrpSpPr>
            <p:cNvPr id="147" name="Группа 80"/>
            <p:cNvGrpSpPr/>
            <p:nvPr/>
          </p:nvGrpSpPr>
          <p:grpSpPr>
            <a:xfrm rot="21057684">
              <a:off x="3203848" y="2708920"/>
              <a:ext cx="372395" cy="390920"/>
              <a:chOff x="3119485" y="2822056"/>
              <a:chExt cx="372395" cy="390920"/>
            </a:xfrm>
          </p:grpSpPr>
          <p:cxnSp>
            <p:nvCxnSpPr>
              <p:cNvPr id="172" name="Прямая соединительная линия 171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3" name="Овал 172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48" name="Группа 82"/>
            <p:cNvGrpSpPr/>
            <p:nvPr/>
          </p:nvGrpSpPr>
          <p:grpSpPr>
            <a:xfrm rot="1578962">
              <a:off x="2983171" y="2915225"/>
              <a:ext cx="372395" cy="390920"/>
              <a:chOff x="3119485" y="2822056"/>
              <a:chExt cx="372395" cy="390920"/>
            </a:xfrm>
          </p:grpSpPr>
          <p:cxnSp>
            <p:nvCxnSpPr>
              <p:cNvPr id="170" name="Прямая соединительная линия 169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1" name="Овал 170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49" name="Группа 85"/>
            <p:cNvGrpSpPr/>
            <p:nvPr/>
          </p:nvGrpSpPr>
          <p:grpSpPr>
            <a:xfrm rot="16200000">
              <a:off x="3186986" y="2100580"/>
              <a:ext cx="372395" cy="390920"/>
              <a:chOff x="3119485" y="2822056"/>
              <a:chExt cx="372395" cy="390920"/>
            </a:xfrm>
          </p:grpSpPr>
          <p:cxnSp>
            <p:nvCxnSpPr>
              <p:cNvPr id="168" name="Прямая соединительная линия 167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9" name="Овал 168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50" name="Группа 88"/>
            <p:cNvGrpSpPr/>
            <p:nvPr/>
          </p:nvGrpSpPr>
          <p:grpSpPr>
            <a:xfrm rot="17497099">
              <a:off x="3267961" y="2326524"/>
              <a:ext cx="372395" cy="390920"/>
              <a:chOff x="3119485" y="2822056"/>
              <a:chExt cx="372395" cy="390920"/>
            </a:xfrm>
          </p:grpSpPr>
          <p:cxnSp>
            <p:nvCxnSpPr>
              <p:cNvPr id="166" name="Прямая соединительная линия 165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7" name="Овал 166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51" name="Группа 91"/>
            <p:cNvGrpSpPr/>
            <p:nvPr/>
          </p:nvGrpSpPr>
          <p:grpSpPr>
            <a:xfrm rot="14333589">
              <a:off x="2898115" y="1913074"/>
              <a:ext cx="405917" cy="436628"/>
              <a:chOff x="3119485" y="2822056"/>
              <a:chExt cx="405917" cy="436628"/>
            </a:xfrm>
          </p:grpSpPr>
          <p:cxnSp>
            <p:nvCxnSpPr>
              <p:cNvPr id="164" name="Прямая соединительная линия 163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5" name="Овал 164"/>
              <p:cNvSpPr/>
              <p:nvPr/>
            </p:nvSpPr>
            <p:spPr>
              <a:xfrm>
                <a:off x="3381386" y="3114668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52" name="Группа 101"/>
            <p:cNvGrpSpPr/>
            <p:nvPr/>
          </p:nvGrpSpPr>
          <p:grpSpPr>
            <a:xfrm rot="11957033">
              <a:off x="2465864" y="1967356"/>
              <a:ext cx="372395" cy="390920"/>
              <a:chOff x="3119485" y="2822056"/>
              <a:chExt cx="372395" cy="390920"/>
            </a:xfrm>
          </p:grpSpPr>
          <p:cxnSp>
            <p:nvCxnSpPr>
              <p:cNvPr id="162" name="Прямая соединительная линия 161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3" name="Овал 162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53" name="Группа 104"/>
            <p:cNvGrpSpPr/>
            <p:nvPr/>
          </p:nvGrpSpPr>
          <p:grpSpPr>
            <a:xfrm rot="9937225">
              <a:off x="2238444" y="2172973"/>
              <a:ext cx="372395" cy="390920"/>
              <a:chOff x="3119485" y="2822056"/>
              <a:chExt cx="372395" cy="390920"/>
            </a:xfrm>
          </p:grpSpPr>
          <p:cxnSp>
            <p:nvCxnSpPr>
              <p:cNvPr id="160" name="Прямая соединительная линия 159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1" name="Овал 160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54" name="Группа 107"/>
            <p:cNvGrpSpPr/>
            <p:nvPr/>
          </p:nvGrpSpPr>
          <p:grpSpPr>
            <a:xfrm rot="7467950">
              <a:off x="2336735" y="2764600"/>
              <a:ext cx="358088" cy="245960"/>
              <a:chOff x="3163239" y="2717159"/>
              <a:chExt cx="358088" cy="245960"/>
            </a:xfrm>
          </p:grpSpPr>
          <p:cxnSp>
            <p:nvCxnSpPr>
              <p:cNvPr id="158" name="Прямая соединительная линия 157"/>
              <p:cNvCxnSpPr/>
              <p:nvPr/>
            </p:nvCxnSpPr>
            <p:spPr>
              <a:xfrm rot="14132050" flipH="1">
                <a:off x="3187472" y="2692926"/>
                <a:ext cx="245960" cy="29442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9" name="Овал 158"/>
              <p:cNvSpPr/>
              <p:nvPr/>
            </p:nvSpPr>
            <p:spPr>
              <a:xfrm>
                <a:off x="3377311" y="2787879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55" name="Группа 110"/>
            <p:cNvGrpSpPr/>
            <p:nvPr/>
          </p:nvGrpSpPr>
          <p:grpSpPr>
            <a:xfrm rot="3655158">
              <a:off x="2558890" y="2915202"/>
              <a:ext cx="372395" cy="390920"/>
              <a:chOff x="3119485" y="2822056"/>
              <a:chExt cx="372395" cy="390920"/>
            </a:xfrm>
          </p:grpSpPr>
          <p:cxnSp>
            <p:nvCxnSpPr>
              <p:cNvPr id="156" name="Прямая соединительная линия 155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7" name="Овал 156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74" name="Группа 173"/>
          <p:cNvGrpSpPr/>
          <p:nvPr/>
        </p:nvGrpSpPr>
        <p:grpSpPr>
          <a:xfrm>
            <a:off x="3275856" y="4149080"/>
            <a:ext cx="1454829" cy="1377716"/>
            <a:chOff x="2194790" y="1928429"/>
            <a:chExt cx="1454829" cy="1377716"/>
          </a:xfrm>
        </p:grpSpPr>
        <p:grpSp>
          <p:nvGrpSpPr>
            <p:cNvPr id="175" name="Группа 80"/>
            <p:cNvGrpSpPr/>
            <p:nvPr/>
          </p:nvGrpSpPr>
          <p:grpSpPr>
            <a:xfrm rot="21057684">
              <a:off x="3203848" y="2708920"/>
              <a:ext cx="372395" cy="390920"/>
              <a:chOff x="3119485" y="2822056"/>
              <a:chExt cx="372395" cy="390920"/>
            </a:xfrm>
          </p:grpSpPr>
          <p:cxnSp>
            <p:nvCxnSpPr>
              <p:cNvPr id="200" name="Прямая соединительная линия 199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1" name="Овал 200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76" name="Группа 82"/>
            <p:cNvGrpSpPr/>
            <p:nvPr/>
          </p:nvGrpSpPr>
          <p:grpSpPr>
            <a:xfrm rot="1578962">
              <a:off x="2983171" y="2915225"/>
              <a:ext cx="372395" cy="390920"/>
              <a:chOff x="3119485" y="2822056"/>
              <a:chExt cx="372395" cy="390920"/>
            </a:xfrm>
          </p:grpSpPr>
          <p:cxnSp>
            <p:nvCxnSpPr>
              <p:cNvPr id="198" name="Прямая соединительная линия 197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9" name="Овал 198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77" name="Группа 85"/>
            <p:cNvGrpSpPr/>
            <p:nvPr/>
          </p:nvGrpSpPr>
          <p:grpSpPr>
            <a:xfrm rot="16200000">
              <a:off x="3186986" y="2100580"/>
              <a:ext cx="372395" cy="390920"/>
              <a:chOff x="3119485" y="2822056"/>
              <a:chExt cx="372395" cy="390920"/>
            </a:xfrm>
          </p:grpSpPr>
          <p:cxnSp>
            <p:nvCxnSpPr>
              <p:cNvPr id="196" name="Прямая соединительная линия 195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7" name="Овал 196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78" name="Группа 88"/>
            <p:cNvGrpSpPr/>
            <p:nvPr/>
          </p:nvGrpSpPr>
          <p:grpSpPr>
            <a:xfrm rot="17497099">
              <a:off x="3267961" y="2326524"/>
              <a:ext cx="372395" cy="390920"/>
              <a:chOff x="3119485" y="2822056"/>
              <a:chExt cx="372395" cy="390920"/>
            </a:xfrm>
          </p:grpSpPr>
          <p:cxnSp>
            <p:nvCxnSpPr>
              <p:cNvPr id="194" name="Прямая соединительная линия 193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5" name="Овал 194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79" name="Группа 91"/>
            <p:cNvGrpSpPr/>
            <p:nvPr/>
          </p:nvGrpSpPr>
          <p:grpSpPr>
            <a:xfrm rot="14333589">
              <a:off x="2898115" y="1913074"/>
              <a:ext cx="405917" cy="436628"/>
              <a:chOff x="3119485" y="2822056"/>
              <a:chExt cx="405917" cy="436628"/>
            </a:xfrm>
          </p:grpSpPr>
          <p:cxnSp>
            <p:nvCxnSpPr>
              <p:cNvPr id="192" name="Прямая соединительная линия 191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3" name="Овал 192"/>
              <p:cNvSpPr/>
              <p:nvPr/>
            </p:nvSpPr>
            <p:spPr>
              <a:xfrm>
                <a:off x="3381386" y="3114668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80" name="Группа 101"/>
            <p:cNvGrpSpPr/>
            <p:nvPr/>
          </p:nvGrpSpPr>
          <p:grpSpPr>
            <a:xfrm rot="11957033">
              <a:off x="2465864" y="1967356"/>
              <a:ext cx="372395" cy="390920"/>
              <a:chOff x="3119485" y="2822056"/>
              <a:chExt cx="372395" cy="390920"/>
            </a:xfrm>
          </p:grpSpPr>
          <p:cxnSp>
            <p:nvCxnSpPr>
              <p:cNvPr id="190" name="Прямая соединительная линия 189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1" name="Овал 190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81" name="Группа 104"/>
            <p:cNvGrpSpPr/>
            <p:nvPr/>
          </p:nvGrpSpPr>
          <p:grpSpPr>
            <a:xfrm rot="9937225">
              <a:off x="2238444" y="2172973"/>
              <a:ext cx="372395" cy="390920"/>
              <a:chOff x="3119485" y="2822056"/>
              <a:chExt cx="372395" cy="390920"/>
            </a:xfrm>
          </p:grpSpPr>
          <p:cxnSp>
            <p:nvCxnSpPr>
              <p:cNvPr id="188" name="Прямая соединительная линия 187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9" name="Овал 188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82" name="Группа 107"/>
            <p:cNvGrpSpPr/>
            <p:nvPr/>
          </p:nvGrpSpPr>
          <p:grpSpPr>
            <a:xfrm rot="7467950">
              <a:off x="2204053" y="2561563"/>
              <a:ext cx="372396" cy="390921"/>
              <a:chOff x="3119485" y="2822056"/>
              <a:chExt cx="372396" cy="390921"/>
            </a:xfrm>
          </p:grpSpPr>
          <p:cxnSp>
            <p:nvCxnSpPr>
              <p:cNvPr id="186" name="Прямая соединительная линия 185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7" name="Овал 186"/>
              <p:cNvSpPr/>
              <p:nvPr/>
            </p:nvSpPr>
            <p:spPr>
              <a:xfrm>
                <a:off x="3347865" y="3068961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83" name="Группа 110"/>
            <p:cNvGrpSpPr/>
            <p:nvPr/>
          </p:nvGrpSpPr>
          <p:grpSpPr>
            <a:xfrm rot="3655158">
              <a:off x="2558890" y="2915202"/>
              <a:ext cx="372395" cy="390920"/>
              <a:chOff x="3119485" y="2822056"/>
              <a:chExt cx="372395" cy="390920"/>
            </a:xfrm>
          </p:grpSpPr>
          <p:cxnSp>
            <p:nvCxnSpPr>
              <p:cNvPr id="184" name="Прямая соединительная линия 183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5" name="Овал 184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230" name="Группа 229"/>
          <p:cNvGrpSpPr/>
          <p:nvPr/>
        </p:nvGrpSpPr>
        <p:grpSpPr>
          <a:xfrm>
            <a:off x="1259632" y="3212976"/>
            <a:ext cx="1454829" cy="1377716"/>
            <a:chOff x="2194790" y="1928429"/>
            <a:chExt cx="1454829" cy="1377716"/>
          </a:xfrm>
        </p:grpSpPr>
        <p:grpSp>
          <p:nvGrpSpPr>
            <p:cNvPr id="231" name="Группа 80"/>
            <p:cNvGrpSpPr/>
            <p:nvPr/>
          </p:nvGrpSpPr>
          <p:grpSpPr>
            <a:xfrm rot="21057684">
              <a:off x="3203848" y="2708920"/>
              <a:ext cx="372395" cy="390920"/>
              <a:chOff x="3119485" y="2822056"/>
              <a:chExt cx="372395" cy="390920"/>
            </a:xfrm>
          </p:grpSpPr>
          <p:cxnSp>
            <p:nvCxnSpPr>
              <p:cNvPr id="256" name="Прямая соединительная линия 255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7" name="Овал 256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32" name="Группа 82"/>
            <p:cNvGrpSpPr/>
            <p:nvPr/>
          </p:nvGrpSpPr>
          <p:grpSpPr>
            <a:xfrm rot="1578962">
              <a:off x="2983171" y="2915225"/>
              <a:ext cx="372395" cy="390920"/>
              <a:chOff x="3119485" y="2822056"/>
              <a:chExt cx="372395" cy="390920"/>
            </a:xfrm>
          </p:grpSpPr>
          <p:cxnSp>
            <p:nvCxnSpPr>
              <p:cNvPr id="254" name="Прямая соединительная линия 253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5" name="Овал 254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33" name="Группа 85"/>
            <p:cNvGrpSpPr/>
            <p:nvPr/>
          </p:nvGrpSpPr>
          <p:grpSpPr>
            <a:xfrm rot="16200000">
              <a:off x="3186986" y="2100580"/>
              <a:ext cx="372395" cy="390920"/>
              <a:chOff x="3119485" y="2822056"/>
              <a:chExt cx="372395" cy="390920"/>
            </a:xfrm>
          </p:grpSpPr>
          <p:cxnSp>
            <p:nvCxnSpPr>
              <p:cNvPr id="252" name="Прямая соединительная линия 251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3" name="Овал 252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34" name="Группа 88"/>
            <p:cNvGrpSpPr/>
            <p:nvPr/>
          </p:nvGrpSpPr>
          <p:grpSpPr>
            <a:xfrm rot="17497099">
              <a:off x="3267961" y="2326524"/>
              <a:ext cx="372395" cy="390920"/>
              <a:chOff x="3119485" y="2822056"/>
              <a:chExt cx="372395" cy="390920"/>
            </a:xfrm>
          </p:grpSpPr>
          <p:cxnSp>
            <p:nvCxnSpPr>
              <p:cNvPr id="250" name="Прямая соединительная линия 249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1" name="Овал 250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35" name="Группа 91"/>
            <p:cNvGrpSpPr/>
            <p:nvPr/>
          </p:nvGrpSpPr>
          <p:grpSpPr>
            <a:xfrm rot="14333589">
              <a:off x="2898115" y="1913074"/>
              <a:ext cx="405917" cy="436628"/>
              <a:chOff x="3119485" y="2822056"/>
              <a:chExt cx="405917" cy="436628"/>
            </a:xfrm>
          </p:grpSpPr>
          <p:cxnSp>
            <p:nvCxnSpPr>
              <p:cNvPr id="248" name="Прямая соединительная линия 247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9" name="Овал 248"/>
              <p:cNvSpPr/>
              <p:nvPr/>
            </p:nvSpPr>
            <p:spPr>
              <a:xfrm>
                <a:off x="3381386" y="3114668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36" name="Группа 101"/>
            <p:cNvGrpSpPr/>
            <p:nvPr/>
          </p:nvGrpSpPr>
          <p:grpSpPr>
            <a:xfrm rot="11957033">
              <a:off x="2465864" y="1967356"/>
              <a:ext cx="372395" cy="390920"/>
              <a:chOff x="3119485" y="2822056"/>
              <a:chExt cx="372395" cy="390920"/>
            </a:xfrm>
          </p:grpSpPr>
          <p:cxnSp>
            <p:nvCxnSpPr>
              <p:cNvPr id="246" name="Прямая соединительная линия 245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7" name="Овал 246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37" name="Группа 104"/>
            <p:cNvGrpSpPr/>
            <p:nvPr/>
          </p:nvGrpSpPr>
          <p:grpSpPr>
            <a:xfrm rot="9937225">
              <a:off x="2238444" y="2172973"/>
              <a:ext cx="372395" cy="390920"/>
              <a:chOff x="3119485" y="2822056"/>
              <a:chExt cx="372395" cy="390920"/>
            </a:xfrm>
          </p:grpSpPr>
          <p:cxnSp>
            <p:nvCxnSpPr>
              <p:cNvPr id="244" name="Прямая соединительная линия 243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5" name="Овал 244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38" name="Группа 107"/>
            <p:cNvGrpSpPr/>
            <p:nvPr/>
          </p:nvGrpSpPr>
          <p:grpSpPr>
            <a:xfrm rot="7467950">
              <a:off x="2204053" y="2561563"/>
              <a:ext cx="372396" cy="390921"/>
              <a:chOff x="3119485" y="2822056"/>
              <a:chExt cx="372396" cy="390921"/>
            </a:xfrm>
          </p:grpSpPr>
          <p:cxnSp>
            <p:nvCxnSpPr>
              <p:cNvPr id="242" name="Прямая соединительная линия 241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3" name="Овал 242"/>
              <p:cNvSpPr/>
              <p:nvPr/>
            </p:nvSpPr>
            <p:spPr>
              <a:xfrm>
                <a:off x="3347865" y="3068961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39" name="Группа 110"/>
            <p:cNvGrpSpPr/>
            <p:nvPr/>
          </p:nvGrpSpPr>
          <p:grpSpPr>
            <a:xfrm rot="3655158">
              <a:off x="2558890" y="2915202"/>
              <a:ext cx="372395" cy="390920"/>
              <a:chOff x="3119485" y="2822056"/>
              <a:chExt cx="372395" cy="390920"/>
            </a:xfrm>
          </p:grpSpPr>
          <p:cxnSp>
            <p:nvCxnSpPr>
              <p:cNvPr id="240" name="Прямая соединительная линия 239"/>
              <p:cNvCxnSpPr/>
              <p:nvPr/>
            </p:nvCxnSpPr>
            <p:spPr>
              <a:xfrm>
                <a:off x="3119485" y="2822056"/>
                <a:ext cx="300387" cy="318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1" name="Овал 240"/>
              <p:cNvSpPr/>
              <p:nvPr/>
            </p:nvSpPr>
            <p:spPr>
              <a:xfrm>
                <a:off x="3347864" y="306896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2762418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4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9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3" animBg="1"/>
      <p:bldP spid="20" grpId="0" animBg="1"/>
      <p:bldP spid="21" grpId="0" animBg="1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положения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Первичная сеть – служит для образования множества типовых(стандартных) каналов(аналоговых или цифровых);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Вторичные сети на основе первичной сети образуют информационные каналы.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933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сетей связи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4614212" y="1556792"/>
            <a:ext cx="4248473" cy="3857164"/>
            <a:chOff x="1863179" y="1449139"/>
            <a:chExt cx="5874843" cy="5098023"/>
          </a:xfrm>
        </p:grpSpPr>
        <p:sp>
          <p:nvSpPr>
            <p:cNvPr id="7" name="Полилиния 6"/>
            <p:cNvSpPr/>
            <p:nvPr/>
          </p:nvSpPr>
          <p:spPr>
            <a:xfrm>
              <a:off x="1863179" y="1449139"/>
              <a:ext cx="2611040" cy="1305520"/>
            </a:xfrm>
            <a:custGeom>
              <a:avLst/>
              <a:gdLst>
                <a:gd name="connsiteX0" fmla="*/ 0 w 2611040"/>
                <a:gd name="connsiteY0" fmla="*/ 130552 h 1305520"/>
                <a:gd name="connsiteX1" fmla="*/ 130552 w 2611040"/>
                <a:gd name="connsiteY1" fmla="*/ 0 h 1305520"/>
                <a:gd name="connsiteX2" fmla="*/ 2480488 w 2611040"/>
                <a:gd name="connsiteY2" fmla="*/ 0 h 1305520"/>
                <a:gd name="connsiteX3" fmla="*/ 2611040 w 2611040"/>
                <a:gd name="connsiteY3" fmla="*/ 130552 h 1305520"/>
                <a:gd name="connsiteX4" fmla="*/ 2611040 w 2611040"/>
                <a:gd name="connsiteY4" fmla="*/ 1174968 h 1305520"/>
                <a:gd name="connsiteX5" fmla="*/ 2480488 w 2611040"/>
                <a:gd name="connsiteY5" fmla="*/ 1305520 h 1305520"/>
                <a:gd name="connsiteX6" fmla="*/ 130552 w 2611040"/>
                <a:gd name="connsiteY6" fmla="*/ 1305520 h 1305520"/>
                <a:gd name="connsiteX7" fmla="*/ 0 w 2611040"/>
                <a:gd name="connsiteY7" fmla="*/ 1174968 h 1305520"/>
                <a:gd name="connsiteX8" fmla="*/ 0 w 2611040"/>
                <a:gd name="connsiteY8" fmla="*/ 130552 h 130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11040" h="1305520">
                  <a:moveTo>
                    <a:pt x="0" y="130552"/>
                  </a:moveTo>
                  <a:cubicBezTo>
                    <a:pt x="0" y="58450"/>
                    <a:pt x="58450" y="0"/>
                    <a:pt x="130552" y="0"/>
                  </a:cubicBezTo>
                  <a:lnTo>
                    <a:pt x="2480488" y="0"/>
                  </a:lnTo>
                  <a:cubicBezTo>
                    <a:pt x="2552590" y="0"/>
                    <a:pt x="2611040" y="58450"/>
                    <a:pt x="2611040" y="130552"/>
                  </a:cubicBezTo>
                  <a:lnTo>
                    <a:pt x="2611040" y="1174968"/>
                  </a:lnTo>
                  <a:cubicBezTo>
                    <a:pt x="2611040" y="1247070"/>
                    <a:pt x="2552590" y="1305520"/>
                    <a:pt x="2480488" y="1305520"/>
                  </a:cubicBezTo>
                  <a:lnTo>
                    <a:pt x="130552" y="1305520"/>
                  </a:lnTo>
                  <a:cubicBezTo>
                    <a:pt x="58450" y="1305520"/>
                    <a:pt x="0" y="1247070"/>
                    <a:pt x="0" y="1174968"/>
                  </a:cubicBezTo>
                  <a:lnTo>
                    <a:pt x="0" y="13055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3957" tIns="68717" rIns="83957" bIns="68717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 охватываемой территории</a:t>
              </a:r>
              <a:endParaRPr lang="ru-RU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2124283" y="2754659"/>
              <a:ext cx="261104" cy="97914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979140"/>
                  </a:lnTo>
                  <a:lnTo>
                    <a:pt x="261104" y="97914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>
              <a:off x="2385387" y="3081039"/>
              <a:ext cx="2088832" cy="1305520"/>
            </a:xfrm>
            <a:custGeom>
              <a:avLst/>
              <a:gdLst>
                <a:gd name="connsiteX0" fmla="*/ 0 w 2088832"/>
                <a:gd name="connsiteY0" fmla="*/ 130552 h 1305520"/>
                <a:gd name="connsiteX1" fmla="*/ 130552 w 2088832"/>
                <a:gd name="connsiteY1" fmla="*/ 0 h 1305520"/>
                <a:gd name="connsiteX2" fmla="*/ 1958280 w 2088832"/>
                <a:gd name="connsiteY2" fmla="*/ 0 h 1305520"/>
                <a:gd name="connsiteX3" fmla="*/ 2088832 w 2088832"/>
                <a:gd name="connsiteY3" fmla="*/ 130552 h 1305520"/>
                <a:gd name="connsiteX4" fmla="*/ 2088832 w 2088832"/>
                <a:gd name="connsiteY4" fmla="*/ 1174968 h 1305520"/>
                <a:gd name="connsiteX5" fmla="*/ 1958280 w 2088832"/>
                <a:gd name="connsiteY5" fmla="*/ 1305520 h 1305520"/>
                <a:gd name="connsiteX6" fmla="*/ 130552 w 2088832"/>
                <a:gd name="connsiteY6" fmla="*/ 1305520 h 1305520"/>
                <a:gd name="connsiteX7" fmla="*/ 0 w 2088832"/>
                <a:gd name="connsiteY7" fmla="*/ 1174968 h 1305520"/>
                <a:gd name="connsiteX8" fmla="*/ 0 w 2088832"/>
                <a:gd name="connsiteY8" fmla="*/ 130552 h 130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8832" h="1305520">
                  <a:moveTo>
                    <a:pt x="0" y="130552"/>
                  </a:moveTo>
                  <a:cubicBezTo>
                    <a:pt x="0" y="58450"/>
                    <a:pt x="58450" y="0"/>
                    <a:pt x="130552" y="0"/>
                  </a:cubicBezTo>
                  <a:lnTo>
                    <a:pt x="1958280" y="0"/>
                  </a:lnTo>
                  <a:cubicBezTo>
                    <a:pt x="2030382" y="0"/>
                    <a:pt x="2088832" y="58450"/>
                    <a:pt x="2088832" y="130552"/>
                  </a:cubicBezTo>
                  <a:lnTo>
                    <a:pt x="2088832" y="1174968"/>
                  </a:lnTo>
                  <a:cubicBezTo>
                    <a:pt x="2088832" y="1247070"/>
                    <a:pt x="2030382" y="1305520"/>
                    <a:pt x="1958280" y="1305520"/>
                  </a:cubicBezTo>
                  <a:lnTo>
                    <a:pt x="130552" y="1305520"/>
                  </a:lnTo>
                  <a:cubicBezTo>
                    <a:pt x="58450" y="1305520"/>
                    <a:pt x="0" y="1247070"/>
                    <a:pt x="0" y="1174968"/>
                  </a:cubicBezTo>
                  <a:lnTo>
                    <a:pt x="0" y="130552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337" tIns="63637" rIns="76337" bIns="63637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глобальные</a:t>
              </a:r>
              <a:endParaRPr lang="ru-RU" sz="200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2124283" y="2754659"/>
              <a:ext cx="261104" cy="261104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611040"/>
                  </a:lnTo>
                  <a:lnTo>
                    <a:pt x="261104" y="261104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Полилиния 10"/>
            <p:cNvSpPr/>
            <p:nvPr/>
          </p:nvSpPr>
          <p:spPr>
            <a:xfrm>
              <a:off x="2385387" y="5241642"/>
              <a:ext cx="2088833" cy="1305520"/>
            </a:xfrm>
            <a:custGeom>
              <a:avLst/>
              <a:gdLst>
                <a:gd name="connsiteX0" fmla="*/ 0 w 2088832"/>
                <a:gd name="connsiteY0" fmla="*/ 130552 h 1305520"/>
                <a:gd name="connsiteX1" fmla="*/ 130552 w 2088832"/>
                <a:gd name="connsiteY1" fmla="*/ 0 h 1305520"/>
                <a:gd name="connsiteX2" fmla="*/ 1958280 w 2088832"/>
                <a:gd name="connsiteY2" fmla="*/ 0 h 1305520"/>
                <a:gd name="connsiteX3" fmla="*/ 2088832 w 2088832"/>
                <a:gd name="connsiteY3" fmla="*/ 130552 h 1305520"/>
                <a:gd name="connsiteX4" fmla="*/ 2088832 w 2088832"/>
                <a:gd name="connsiteY4" fmla="*/ 1174968 h 1305520"/>
                <a:gd name="connsiteX5" fmla="*/ 1958280 w 2088832"/>
                <a:gd name="connsiteY5" fmla="*/ 1305520 h 1305520"/>
                <a:gd name="connsiteX6" fmla="*/ 130552 w 2088832"/>
                <a:gd name="connsiteY6" fmla="*/ 1305520 h 1305520"/>
                <a:gd name="connsiteX7" fmla="*/ 0 w 2088832"/>
                <a:gd name="connsiteY7" fmla="*/ 1174968 h 1305520"/>
                <a:gd name="connsiteX8" fmla="*/ 0 w 2088832"/>
                <a:gd name="connsiteY8" fmla="*/ 130552 h 130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8832" h="1305520">
                  <a:moveTo>
                    <a:pt x="0" y="130552"/>
                  </a:moveTo>
                  <a:cubicBezTo>
                    <a:pt x="0" y="58450"/>
                    <a:pt x="58450" y="0"/>
                    <a:pt x="130552" y="0"/>
                  </a:cubicBezTo>
                  <a:lnTo>
                    <a:pt x="1958280" y="0"/>
                  </a:lnTo>
                  <a:cubicBezTo>
                    <a:pt x="2030382" y="0"/>
                    <a:pt x="2088832" y="58450"/>
                    <a:pt x="2088832" y="130552"/>
                  </a:cubicBezTo>
                  <a:lnTo>
                    <a:pt x="2088832" y="1174968"/>
                  </a:lnTo>
                  <a:cubicBezTo>
                    <a:pt x="2088832" y="1247070"/>
                    <a:pt x="2030382" y="1305520"/>
                    <a:pt x="1958280" y="1305520"/>
                  </a:cubicBezTo>
                  <a:lnTo>
                    <a:pt x="130552" y="1305520"/>
                  </a:lnTo>
                  <a:cubicBezTo>
                    <a:pt x="58450" y="1305520"/>
                    <a:pt x="0" y="1247070"/>
                    <a:pt x="0" y="1174968"/>
                  </a:cubicBezTo>
                  <a:lnTo>
                    <a:pt x="0" y="130552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337" tIns="63637" rIns="76337" bIns="63637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локальные</a:t>
              </a:r>
              <a:endParaRPr lang="ru-RU" sz="200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4991164" y="1449139"/>
              <a:ext cx="2746858" cy="1305519"/>
            </a:xfrm>
            <a:custGeom>
              <a:avLst/>
              <a:gdLst>
                <a:gd name="connsiteX0" fmla="*/ 0 w 2611040"/>
                <a:gd name="connsiteY0" fmla="*/ 130552 h 1305520"/>
                <a:gd name="connsiteX1" fmla="*/ 130552 w 2611040"/>
                <a:gd name="connsiteY1" fmla="*/ 0 h 1305520"/>
                <a:gd name="connsiteX2" fmla="*/ 2480488 w 2611040"/>
                <a:gd name="connsiteY2" fmla="*/ 0 h 1305520"/>
                <a:gd name="connsiteX3" fmla="*/ 2611040 w 2611040"/>
                <a:gd name="connsiteY3" fmla="*/ 130552 h 1305520"/>
                <a:gd name="connsiteX4" fmla="*/ 2611040 w 2611040"/>
                <a:gd name="connsiteY4" fmla="*/ 1174968 h 1305520"/>
                <a:gd name="connsiteX5" fmla="*/ 2480488 w 2611040"/>
                <a:gd name="connsiteY5" fmla="*/ 1305520 h 1305520"/>
                <a:gd name="connsiteX6" fmla="*/ 130552 w 2611040"/>
                <a:gd name="connsiteY6" fmla="*/ 1305520 h 1305520"/>
                <a:gd name="connsiteX7" fmla="*/ 0 w 2611040"/>
                <a:gd name="connsiteY7" fmla="*/ 1174968 h 1305520"/>
                <a:gd name="connsiteX8" fmla="*/ 0 w 2611040"/>
                <a:gd name="connsiteY8" fmla="*/ 130552 h 130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11040" h="1305520">
                  <a:moveTo>
                    <a:pt x="0" y="130552"/>
                  </a:moveTo>
                  <a:cubicBezTo>
                    <a:pt x="0" y="58450"/>
                    <a:pt x="58450" y="0"/>
                    <a:pt x="130552" y="0"/>
                  </a:cubicBezTo>
                  <a:lnTo>
                    <a:pt x="2480488" y="0"/>
                  </a:lnTo>
                  <a:cubicBezTo>
                    <a:pt x="2552590" y="0"/>
                    <a:pt x="2611040" y="58450"/>
                    <a:pt x="2611040" y="130552"/>
                  </a:cubicBezTo>
                  <a:lnTo>
                    <a:pt x="2611040" y="1174968"/>
                  </a:lnTo>
                  <a:cubicBezTo>
                    <a:pt x="2611040" y="1247070"/>
                    <a:pt x="2552590" y="1305520"/>
                    <a:pt x="2480488" y="1305520"/>
                  </a:cubicBezTo>
                  <a:lnTo>
                    <a:pt x="130552" y="1305520"/>
                  </a:lnTo>
                  <a:cubicBezTo>
                    <a:pt x="58450" y="1305520"/>
                    <a:pt x="0" y="1247070"/>
                    <a:pt x="0" y="1174968"/>
                  </a:cubicBezTo>
                  <a:lnTo>
                    <a:pt x="0" y="13055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3957" tIns="68717" rIns="83957" bIns="68717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 функциональному назначению</a:t>
              </a:r>
              <a:endParaRPr lang="ru-RU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5388084" y="2754659"/>
              <a:ext cx="261104" cy="97914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979140"/>
                  </a:lnTo>
                  <a:lnTo>
                    <a:pt x="261104" y="97914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Полилиния 13"/>
            <p:cNvSpPr/>
            <p:nvPr/>
          </p:nvSpPr>
          <p:spPr>
            <a:xfrm>
              <a:off x="5649188" y="3081039"/>
              <a:ext cx="2088832" cy="1305520"/>
            </a:xfrm>
            <a:custGeom>
              <a:avLst/>
              <a:gdLst>
                <a:gd name="connsiteX0" fmla="*/ 0 w 2088832"/>
                <a:gd name="connsiteY0" fmla="*/ 130552 h 1305520"/>
                <a:gd name="connsiteX1" fmla="*/ 130552 w 2088832"/>
                <a:gd name="connsiteY1" fmla="*/ 0 h 1305520"/>
                <a:gd name="connsiteX2" fmla="*/ 1958280 w 2088832"/>
                <a:gd name="connsiteY2" fmla="*/ 0 h 1305520"/>
                <a:gd name="connsiteX3" fmla="*/ 2088832 w 2088832"/>
                <a:gd name="connsiteY3" fmla="*/ 130552 h 1305520"/>
                <a:gd name="connsiteX4" fmla="*/ 2088832 w 2088832"/>
                <a:gd name="connsiteY4" fmla="*/ 1174968 h 1305520"/>
                <a:gd name="connsiteX5" fmla="*/ 1958280 w 2088832"/>
                <a:gd name="connsiteY5" fmla="*/ 1305520 h 1305520"/>
                <a:gd name="connsiteX6" fmla="*/ 130552 w 2088832"/>
                <a:gd name="connsiteY6" fmla="*/ 1305520 h 1305520"/>
                <a:gd name="connsiteX7" fmla="*/ 0 w 2088832"/>
                <a:gd name="connsiteY7" fmla="*/ 1174968 h 1305520"/>
                <a:gd name="connsiteX8" fmla="*/ 0 w 2088832"/>
                <a:gd name="connsiteY8" fmla="*/ 130552 h 130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8832" h="1305520">
                  <a:moveTo>
                    <a:pt x="0" y="130552"/>
                  </a:moveTo>
                  <a:cubicBezTo>
                    <a:pt x="0" y="58450"/>
                    <a:pt x="58450" y="0"/>
                    <a:pt x="130552" y="0"/>
                  </a:cubicBezTo>
                  <a:lnTo>
                    <a:pt x="1958280" y="0"/>
                  </a:lnTo>
                  <a:cubicBezTo>
                    <a:pt x="2030382" y="0"/>
                    <a:pt x="2088832" y="58450"/>
                    <a:pt x="2088832" y="130552"/>
                  </a:cubicBezTo>
                  <a:lnTo>
                    <a:pt x="2088832" y="1174968"/>
                  </a:lnTo>
                  <a:cubicBezTo>
                    <a:pt x="2088832" y="1247070"/>
                    <a:pt x="2030382" y="1305520"/>
                    <a:pt x="1958280" y="1305520"/>
                  </a:cubicBezTo>
                  <a:lnTo>
                    <a:pt x="130552" y="1305520"/>
                  </a:lnTo>
                  <a:cubicBezTo>
                    <a:pt x="58450" y="1305520"/>
                    <a:pt x="0" y="1247070"/>
                    <a:pt x="0" y="1174968"/>
                  </a:cubicBezTo>
                  <a:lnTo>
                    <a:pt x="0" y="130552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432" tIns="62367" rIns="74432" bIns="62367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Оперативно-технологические (ОТС)</a:t>
              </a:r>
              <a:endParaRPr lang="ru-RU" sz="160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5388084" y="2754659"/>
              <a:ext cx="261104" cy="261104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611040"/>
                  </a:lnTo>
                  <a:lnTo>
                    <a:pt x="261104" y="261104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Полилиния 15"/>
            <p:cNvSpPr/>
            <p:nvPr/>
          </p:nvSpPr>
          <p:spPr>
            <a:xfrm>
              <a:off x="5649187" y="5241641"/>
              <a:ext cx="2088833" cy="1305519"/>
            </a:xfrm>
            <a:custGeom>
              <a:avLst/>
              <a:gdLst>
                <a:gd name="connsiteX0" fmla="*/ 0 w 2088832"/>
                <a:gd name="connsiteY0" fmla="*/ 130552 h 1305520"/>
                <a:gd name="connsiteX1" fmla="*/ 130552 w 2088832"/>
                <a:gd name="connsiteY1" fmla="*/ 0 h 1305520"/>
                <a:gd name="connsiteX2" fmla="*/ 1958280 w 2088832"/>
                <a:gd name="connsiteY2" fmla="*/ 0 h 1305520"/>
                <a:gd name="connsiteX3" fmla="*/ 2088832 w 2088832"/>
                <a:gd name="connsiteY3" fmla="*/ 130552 h 1305520"/>
                <a:gd name="connsiteX4" fmla="*/ 2088832 w 2088832"/>
                <a:gd name="connsiteY4" fmla="*/ 1174968 h 1305520"/>
                <a:gd name="connsiteX5" fmla="*/ 1958280 w 2088832"/>
                <a:gd name="connsiteY5" fmla="*/ 1305520 h 1305520"/>
                <a:gd name="connsiteX6" fmla="*/ 130552 w 2088832"/>
                <a:gd name="connsiteY6" fmla="*/ 1305520 h 1305520"/>
                <a:gd name="connsiteX7" fmla="*/ 0 w 2088832"/>
                <a:gd name="connsiteY7" fmla="*/ 1174968 h 1305520"/>
                <a:gd name="connsiteX8" fmla="*/ 0 w 2088832"/>
                <a:gd name="connsiteY8" fmla="*/ 130552 h 130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8832" h="1305520">
                  <a:moveTo>
                    <a:pt x="0" y="130552"/>
                  </a:moveTo>
                  <a:cubicBezTo>
                    <a:pt x="0" y="58450"/>
                    <a:pt x="58450" y="0"/>
                    <a:pt x="130552" y="0"/>
                  </a:cubicBezTo>
                  <a:lnTo>
                    <a:pt x="1958280" y="0"/>
                  </a:lnTo>
                  <a:cubicBezTo>
                    <a:pt x="2030382" y="0"/>
                    <a:pt x="2088832" y="58450"/>
                    <a:pt x="2088832" y="130552"/>
                  </a:cubicBezTo>
                  <a:lnTo>
                    <a:pt x="2088832" y="1174968"/>
                  </a:lnTo>
                  <a:cubicBezTo>
                    <a:pt x="2088832" y="1247070"/>
                    <a:pt x="2030382" y="1305520"/>
                    <a:pt x="1958280" y="1305520"/>
                  </a:cubicBezTo>
                  <a:lnTo>
                    <a:pt x="130552" y="1305520"/>
                  </a:lnTo>
                  <a:cubicBezTo>
                    <a:pt x="58450" y="1305520"/>
                    <a:pt x="0" y="1247070"/>
                    <a:pt x="0" y="1174968"/>
                  </a:cubicBezTo>
                  <a:lnTo>
                    <a:pt x="0" y="130552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432" tIns="62367" rIns="74432" bIns="62367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900" kern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Общетехнологические</a:t>
              </a:r>
              <a:r>
                <a:rPr lang="ru-RU" sz="19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</a:t>
              </a:r>
              <a:r>
                <a:rPr lang="ru-RU" sz="1900" kern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ОбТС</a:t>
              </a:r>
              <a:r>
                <a:rPr lang="ru-RU" sz="19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ru-RU" sz="190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323528" y="1516053"/>
            <a:ext cx="4290684" cy="4145194"/>
            <a:chOff x="1863179" y="1449139"/>
            <a:chExt cx="5981822" cy="5306817"/>
          </a:xfrm>
        </p:grpSpPr>
        <p:sp>
          <p:nvSpPr>
            <p:cNvPr id="19" name="Полилиния 18"/>
            <p:cNvSpPr/>
            <p:nvPr/>
          </p:nvSpPr>
          <p:spPr>
            <a:xfrm>
              <a:off x="1863179" y="1449139"/>
              <a:ext cx="2611040" cy="1305520"/>
            </a:xfrm>
            <a:custGeom>
              <a:avLst/>
              <a:gdLst>
                <a:gd name="connsiteX0" fmla="*/ 0 w 2611040"/>
                <a:gd name="connsiteY0" fmla="*/ 130552 h 1305520"/>
                <a:gd name="connsiteX1" fmla="*/ 130552 w 2611040"/>
                <a:gd name="connsiteY1" fmla="*/ 0 h 1305520"/>
                <a:gd name="connsiteX2" fmla="*/ 2480488 w 2611040"/>
                <a:gd name="connsiteY2" fmla="*/ 0 h 1305520"/>
                <a:gd name="connsiteX3" fmla="*/ 2611040 w 2611040"/>
                <a:gd name="connsiteY3" fmla="*/ 130552 h 1305520"/>
                <a:gd name="connsiteX4" fmla="*/ 2611040 w 2611040"/>
                <a:gd name="connsiteY4" fmla="*/ 1174968 h 1305520"/>
                <a:gd name="connsiteX5" fmla="*/ 2480488 w 2611040"/>
                <a:gd name="connsiteY5" fmla="*/ 1305520 h 1305520"/>
                <a:gd name="connsiteX6" fmla="*/ 130552 w 2611040"/>
                <a:gd name="connsiteY6" fmla="*/ 1305520 h 1305520"/>
                <a:gd name="connsiteX7" fmla="*/ 0 w 2611040"/>
                <a:gd name="connsiteY7" fmla="*/ 1174968 h 1305520"/>
                <a:gd name="connsiteX8" fmla="*/ 0 w 2611040"/>
                <a:gd name="connsiteY8" fmla="*/ 130552 h 130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11040" h="1305520">
                  <a:moveTo>
                    <a:pt x="0" y="130552"/>
                  </a:moveTo>
                  <a:cubicBezTo>
                    <a:pt x="0" y="58450"/>
                    <a:pt x="58450" y="0"/>
                    <a:pt x="130552" y="0"/>
                  </a:cubicBezTo>
                  <a:lnTo>
                    <a:pt x="2480488" y="0"/>
                  </a:lnTo>
                  <a:cubicBezTo>
                    <a:pt x="2552590" y="0"/>
                    <a:pt x="2611040" y="58450"/>
                    <a:pt x="2611040" y="130552"/>
                  </a:cubicBezTo>
                  <a:lnTo>
                    <a:pt x="2611040" y="1174968"/>
                  </a:lnTo>
                  <a:cubicBezTo>
                    <a:pt x="2611040" y="1247070"/>
                    <a:pt x="2552590" y="1305520"/>
                    <a:pt x="2480488" y="1305520"/>
                  </a:cubicBezTo>
                  <a:lnTo>
                    <a:pt x="130552" y="1305520"/>
                  </a:lnTo>
                  <a:cubicBezTo>
                    <a:pt x="58450" y="1305520"/>
                    <a:pt x="0" y="1247070"/>
                    <a:pt x="0" y="1174968"/>
                  </a:cubicBezTo>
                  <a:lnTo>
                    <a:pt x="0" y="13055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3957" tIns="68717" rIns="83957" bIns="68717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 виду передаваемых сообщений</a:t>
              </a:r>
              <a:endParaRPr lang="ru-RU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2124283" y="2754659"/>
              <a:ext cx="261104" cy="97914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979140"/>
                  </a:lnTo>
                  <a:lnTo>
                    <a:pt x="261104" y="97914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Полилиния 20"/>
            <p:cNvSpPr/>
            <p:nvPr/>
          </p:nvSpPr>
          <p:spPr>
            <a:xfrm>
              <a:off x="2385387" y="3081039"/>
              <a:ext cx="2088832" cy="1305520"/>
            </a:xfrm>
            <a:custGeom>
              <a:avLst/>
              <a:gdLst>
                <a:gd name="connsiteX0" fmla="*/ 0 w 2088832"/>
                <a:gd name="connsiteY0" fmla="*/ 130552 h 1305520"/>
                <a:gd name="connsiteX1" fmla="*/ 130552 w 2088832"/>
                <a:gd name="connsiteY1" fmla="*/ 0 h 1305520"/>
                <a:gd name="connsiteX2" fmla="*/ 1958280 w 2088832"/>
                <a:gd name="connsiteY2" fmla="*/ 0 h 1305520"/>
                <a:gd name="connsiteX3" fmla="*/ 2088832 w 2088832"/>
                <a:gd name="connsiteY3" fmla="*/ 130552 h 1305520"/>
                <a:gd name="connsiteX4" fmla="*/ 2088832 w 2088832"/>
                <a:gd name="connsiteY4" fmla="*/ 1174968 h 1305520"/>
                <a:gd name="connsiteX5" fmla="*/ 1958280 w 2088832"/>
                <a:gd name="connsiteY5" fmla="*/ 1305520 h 1305520"/>
                <a:gd name="connsiteX6" fmla="*/ 130552 w 2088832"/>
                <a:gd name="connsiteY6" fmla="*/ 1305520 h 1305520"/>
                <a:gd name="connsiteX7" fmla="*/ 0 w 2088832"/>
                <a:gd name="connsiteY7" fmla="*/ 1174968 h 1305520"/>
                <a:gd name="connsiteX8" fmla="*/ 0 w 2088832"/>
                <a:gd name="connsiteY8" fmla="*/ 130552 h 130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8832" h="1305520">
                  <a:moveTo>
                    <a:pt x="0" y="130552"/>
                  </a:moveTo>
                  <a:cubicBezTo>
                    <a:pt x="0" y="58450"/>
                    <a:pt x="58450" y="0"/>
                    <a:pt x="130552" y="0"/>
                  </a:cubicBezTo>
                  <a:lnTo>
                    <a:pt x="1958280" y="0"/>
                  </a:lnTo>
                  <a:cubicBezTo>
                    <a:pt x="2030382" y="0"/>
                    <a:pt x="2088832" y="58450"/>
                    <a:pt x="2088832" y="130552"/>
                  </a:cubicBezTo>
                  <a:lnTo>
                    <a:pt x="2088832" y="1174968"/>
                  </a:lnTo>
                  <a:cubicBezTo>
                    <a:pt x="2088832" y="1247070"/>
                    <a:pt x="2030382" y="1305520"/>
                    <a:pt x="1958280" y="1305520"/>
                  </a:cubicBezTo>
                  <a:lnTo>
                    <a:pt x="130552" y="1305520"/>
                  </a:lnTo>
                  <a:cubicBezTo>
                    <a:pt x="58450" y="1305520"/>
                    <a:pt x="0" y="1247070"/>
                    <a:pt x="0" y="1174968"/>
                  </a:cubicBezTo>
                  <a:lnTo>
                    <a:pt x="0" y="130552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337" tIns="63637" rIns="76337" bIns="63637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аналоговые</a:t>
              </a:r>
              <a:endParaRPr lang="ru-RU" sz="200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2124283" y="2754659"/>
              <a:ext cx="261104" cy="261104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611040"/>
                  </a:lnTo>
                  <a:lnTo>
                    <a:pt x="261104" y="261104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Полилиния 22"/>
            <p:cNvSpPr/>
            <p:nvPr/>
          </p:nvSpPr>
          <p:spPr>
            <a:xfrm>
              <a:off x="2385387" y="5358250"/>
              <a:ext cx="2088831" cy="1305519"/>
            </a:xfrm>
            <a:custGeom>
              <a:avLst/>
              <a:gdLst>
                <a:gd name="connsiteX0" fmla="*/ 0 w 2088832"/>
                <a:gd name="connsiteY0" fmla="*/ 130552 h 1305520"/>
                <a:gd name="connsiteX1" fmla="*/ 130552 w 2088832"/>
                <a:gd name="connsiteY1" fmla="*/ 0 h 1305520"/>
                <a:gd name="connsiteX2" fmla="*/ 1958280 w 2088832"/>
                <a:gd name="connsiteY2" fmla="*/ 0 h 1305520"/>
                <a:gd name="connsiteX3" fmla="*/ 2088832 w 2088832"/>
                <a:gd name="connsiteY3" fmla="*/ 130552 h 1305520"/>
                <a:gd name="connsiteX4" fmla="*/ 2088832 w 2088832"/>
                <a:gd name="connsiteY4" fmla="*/ 1174968 h 1305520"/>
                <a:gd name="connsiteX5" fmla="*/ 1958280 w 2088832"/>
                <a:gd name="connsiteY5" fmla="*/ 1305520 h 1305520"/>
                <a:gd name="connsiteX6" fmla="*/ 130552 w 2088832"/>
                <a:gd name="connsiteY6" fmla="*/ 1305520 h 1305520"/>
                <a:gd name="connsiteX7" fmla="*/ 0 w 2088832"/>
                <a:gd name="connsiteY7" fmla="*/ 1174968 h 1305520"/>
                <a:gd name="connsiteX8" fmla="*/ 0 w 2088832"/>
                <a:gd name="connsiteY8" fmla="*/ 130552 h 130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8832" h="1305520">
                  <a:moveTo>
                    <a:pt x="0" y="130552"/>
                  </a:moveTo>
                  <a:cubicBezTo>
                    <a:pt x="0" y="58450"/>
                    <a:pt x="58450" y="0"/>
                    <a:pt x="130552" y="0"/>
                  </a:cubicBezTo>
                  <a:lnTo>
                    <a:pt x="1958280" y="0"/>
                  </a:lnTo>
                  <a:cubicBezTo>
                    <a:pt x="2030382" y="0"/>
                    <a:pt x="2088832" y="58450"/>
                    <a:pt x="2088832" y="130552"/>
                  </a:cubicBezTo>
                  <a:lnTo>
                    <a:pt x="2088832" y="1174968"/>
                  </a:lnTo>
                  <a:cubicBezTo>
                    <a:pt x="2088832" y="1247070"/>
                    <a:pt x="2030382" y="1305520"/>
                    <a:pt x="1958280" y="1305520"/>
                  </a:cubicBezTo>
                  <a:lnTo>
                    <a:pt x="130552" y="1305520"/>
                  </a:lnTo>
                  <a:cubicBezTo>
                    <a:pt x="58450" y="1305520"/>
                    <a:pt x="0" y="1247070"/>
                    <a:pt x="0" y="1174968"/>
                  </a:cubicBezTo>
                  <a:lnTo>
                    <a:pt x="0" y="130552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337" tIns="63637" rIns="76337" bIns="63637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дискретные</a:t>
              </a:r>
              <a:endParaRPr lang="ru-RU" sz="200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Полилиния 23"/>
            <p:cNvSpPr/>
            <p:nvPr/>
          </p:nvSpPr>
          <p:spPr>
            <a:xfrm>
              <a:off x="5126980" y="1449139"/>
              <a:ext cx="2611040" cy="1305520"/>
            </a:xfrm>
            <a:custGeom>
              <a:avLst/>
              <a:gdLst>
                <a:gd name="connsiteX0" fmla="*/ 0 w 2611040"/>
                <a:gd name="connsiteY0" fmla="*/ 130552 h 1305520"/>
                <a:gd name="connsiteX1" fmla="*/ 130552 w 2611040"/>
                <a:gd name="connsiteY1" fmla="*/ 0 h 1305520"/>
                <a:gd name="connsiteX2" fmla="*/ 2480488 w 2611040"/>
                <a:gd name="connsiteY2" fmla="*/ 0 h 1305520"/>
                <a:gd name="connsiteX3" fmla="*/ 2611040 w 2611040"/>
                <a:gd name="connsiteY3" fmla="*/ 130552 h 1305520"/>
                <a:gd name="connsiteX4" fmla="*/ 2611040 w 2611040"/>
                <a:gd name="connsiteY4" fmla="*/ 1174968 h 1305520"/>
                <a:gd name="connsiteX5" fmla="*/ 2480488 w 2611040"/>
                <a:gd name="connsiteY5" fmla="*/ 1305520 h 1305520"/>
                <a:gd name="connsiteX6" fmla="*/ 130552 w 2611040"/>
                <a:gd name="connsiteY6" fmla="*/ 1305520 h 1305520"/>
                <a:gd name="connsiteX7" fmla="*/ 0 w 2611040"/>
                <a:gd name="connsiteY7" fmla="*/ 1174968 h 1305520"/>
                <a:gd name="connsiteX8" fmla="*/ 0 w 2611040"/>
                <a:gd name="connsiteY8" fmla="*/ 130552 h 130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11040" h="1305520">
                  <a:moveTo>
                    <a:pt x="0" y="130552"/>
                  </a:moveTo>
                  <a:cubicBezTo>
                    <a:pt x="0" y="58450"/>
                    <a:pt x="58450" y="0"/>
                    <a:pt x="130552" y="0"/>
                  </a:cubicBezTo>
                  <a:lnTo>
                    <a:pt x="2480488" y="0"/>
                  </a:lnTo>
                  <a:cubicBezTo>
                    <a:pt x="2552590" y="0"/>
                    <a:pt x="2611040" y="58450"/>
                    <a:pt x="2611040" y="130552"/>
                  </a:cubicBezTo>
                  <a:lnTo>
                    <a:pt x="2611040" y="1174968"/>
                  </a:lnTo>
                  <a:cubicBezTo>
                    <a:pt x="2611040" y="1247070"/>
                    <a:pt x="2552590" y="1305520"/>
                    <a:pt x="2480488" y="1305520"/>
                  </a:cubicBezTo>
                  <a:lnTo>
                    <a:pt x="130552" y="1305520"/>
                  </a:lnTo>
                  <a:cubicBezTo>
                    <a:pt x="58450" y="1305520"/>
                    <a:pt x="0" y="1247070"/>
                    <a:pt x="0" y="1174968"/>
                  </a:cubicBezTo>
                  <a:lnTo>
                    <a:pt x="0" y="13055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3957" tIns="68717" rIns="83957" bIns="68717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 способу </a:t>
              </a:r>
              <a:r>
                <a:rPr lang="ru-RU" kern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преоставления</a:t>
              </a:r>
              <a:r>
                <a:rPr lang="ru-RU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услуг</a:t>
              </a:r>
              <a:endParaRPr lang="ru-RU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Полилиния 24"/>
            <p:cNvSpPr/>
            <p:nvPr/>
          </p:nvSpPr>
          <p:spPr>
            <a:xfrm>
              <a:off x="5388084" y="2754659"/>
              <a:ext cx="261104" cy="97914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979140"/>
                  </a:lnTo>
                  <a:lnTo>
                    <a:pt x="261104" y="97914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Полилиния 25"/>
            <p:cNvSpPr/>
            <p:nvPr/>
          </p:nvSpPr>
          <p:spPr>
            <a:xfrm>
              <a:off x="5649188" y="3081039"/>
              <a:ext cx="2088832" cy="1305520"/>
            </a:xfrm>
            <a:custGeom>
              <a:avLst/>
              <a:gdLst>
                <a:gd name="connsiteX0" fmla="*/ 0 w 2088832"/>
                <a:gd name="connsiteY0" fmla="*/ 130552 h 1305520"/>
                <a:gd name="connsiteX1" fmla="*/ 130552 w 2088832"/>
                <a:gd name="connsiteY1" fmla="*/ 0 h 1305520"/>
                <a:gd name="connsiteX2" fmla="*/ 1958280 w 2088832"/>
                <a:gd name="connsiteY2" fmla="*/ 0 h 1305520"/>
                <a:gd name="connsiteX3" fmla="*/ 2088832 w 2088832"/>
                <a:gd name="connsiteY3" fmla="*/ 130552 h 1305520"/>
                <a:gd name="connsiteX4" fmla="*/ 2088832 w 2088832"/>
                <a:gd name="connsiteY4" fmla="*/ 1174968 h 1305520"/>
                <a:gd name="connsiteX5" fmla="*/ 1958280 w 2088832"/>
                <a:gd name="connsiteY5" fmla="*/ 1305520 h 1305520"/>
                <a:gd name="connsiteX6" fmla="*/ 130552 w 2088832"/>
                <a:gd name="connsiteY6" fmla="*/ 1305520 h 1305520"/>
                <a:gd name="connsiteX7" fmla="*/ 0 w 2088832"/>
                <a:gd name="connsiteY7" fmla="*/ 1174968 h 1305520"/>
                <a:gd name="connsiteX8" fmla="*/ 0 w 2088832"/>
                <a:gd name="connsiteY8" fmla="*/ 130552 h 130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8832" h="1305520">
                  <a:moveTo>
                    <a:pt x="0" y="130552"/>
                  </a:moveTo>
                  <a:cubicBezTo>
                    <a:pt x="0" y="58450"/>
                    <a:pt x="58450" y="0"/>
                    <a:pt x="130552" y="0"/>
                  </a:cubicBezTo>
                  <a:lnTo>
                    <a:pt x="1958280" y="0"/>
                  </a:lnTo>
                  <a:cubicBezTo>
                    <a:pt x="2030382" y="0"/>
                    <a:pt x="2088832" y="58450"/>
                    <a:pt x="2088832" y="130552"/>
                  </a:cubicBezTo>
                  <a:lnTo>
                    <a:pt x="2088832" y="1174968"/>
                  </a:lnTo>
                  <a:cubicBezTo>
                    <a:pt x="2088832" y="1247070"/>
                    <a:pt x="2030382" y="1305520"/>
                    <a:pt x="1958280" y="1305520"/>
                  </a:cubicBezTo>
                  <a:lnTo>
                    <a:pt x="130552" y="1305520"/>
                  </a:lnTo>
                  <a:cubicBezTo>
                    <a:pt x="58450" y="1305520"/>
                    <a:pt x="0" y="1247070"/>
                    <a:pt x="0" y="1174968"/>
                  </a:cubicBezTo>
                  <a:lnTo>
                    <a:pt x="0" y="130552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432" tIns="62367" rIns="74432" bIns="62367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900" kern="1200" dirty="0" smtClean="0"/>
                <a:t>массовые</a:t>
              </a:r>
              <a:endParaRPr lang="ru-RU" sz="1900" kern="1200" dirty="0"/>
            </a:p>
          </p:txBody>
        </p:sp>
        <p:sp>
          <p:nvSpPr>
            <p:cNvPr id="27" name="Полилиния 26"/>
            <p:cNvSpPr/>
            <p:nvPr/>
          </p:nvSpPr>
          <p:spPr>
            <a:xfrm>
              <a:off x="5388084" y="2754659"/>
              <a:ext cx="261104" cy="261104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611040"/>
                  </a:lnTo>
                  <a:lnTo>
                    <a:pt x="261104" y="261104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Полилиния 27"/>
            <p:cNvSpPr/>
            <p:nvPr/>
          </p:nvSpPr>
          <p:spPr>
            <a:xfrm>
              <a:off x="5388084" y="5450436"/>
              <a:ext cx="2456917" cy="1305520"/>
            </a:xfrm>
            <a:custGeom>
              <a:avLst/>
              <a:gdLst>
                <a:gd name="connsiteX0" fmla="*/ 0 w 2088832"/>
                <a:gd name="connsiteY0" fmla="*/ 130552 h 1305520"/>
                <a:gd name="connsiteX1" fmla="*/ 130552 w 2088832"/>
                <a:gd name="connsiteY1" fmla="*/ 0 h 1305520"/>
                <a:gd name="connsiteX2" fmla="*/ 1958280 w 2088832"/>
                <a:gd name="connsiteY2" fmla="*/ 0 h 1305520"/>
                <a:gd name="connsiteX3" fmla="*/ 2088832 w 2088832"/>
                <a:gd name="connsiteY3" fmla="*/ 130552 h 1305520"/>
                <a:gd name="connsiteX4" fmla="*/ 2088832 w 2088832"/>
                <a:gd name="connsiteY4" fmla="*/ 1174968 h 1305520"/>
                <a:gd name="connsiteX5" fmla="*/ 1958280 w 2088832"/>
                <a:gd name="connsiteY5" fmla="*/ 1305520 h 1305520"/>
                <a:gd name="connsiteX6" fmla="*/ 130552 w 2088832"/>
                <a:gd name="connsiteY6" fmla="*/ 1305520 h 1305520"/>
                <a:gd name="connsiteX7" fmla="*/ 0 w 2088832"/>
                <a:gd name="connsiteY7" fmla="*/ 1174968 h 1305520"/>
                <a:gd name="connsiteX8" fmla="*/ 0 w 2088832"/>
                <a:gd name="connsiteY8" fmla="*/ 130552 h 130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8832" h="1305520">
                  <a:moveTo>
                    <a:pt x="0" y="130552"/>
                  </a:moveTo>
                  <a:cubicBezTo>
                    <a:pt x="0" y="58450"/>
                    <a:pt x="58450" y="0"/>
                    <a:pt x="130552" y="0"/>
                  </a:cubicBezTo>
                  <a:lnTo>
                    <a:pt x="1958280" y="0"/>
                  </a:lnTo>
                  <a:cubicBezTo>
                    <a:pt x="2030382" y="0"/>
                    <a:pt x="2088832" y="58450"/>
                    <a:pt x="2088832" y="130552"/>
                  </a:cubicBezTo>
                  <a:lnTo>
                    <a:pt x="2088832" y="1174968"/>
                  </a:lnTo>
                  <a:cubicBezTo>
                    <a:pt x="2088832" y="1247070"/>
                    <a:pt x="2030382" y="1305520"/>
                    <a:pt x="1958280" y="1305520"/>
                  </a:cubicBezTo>
                  <a:lnTo>
                    <a:pt x="130552" y="1305520"/>
                  </a:lnTo>
                  <a:cubicBezTo>
                    <a:pt x="58450" y="1305520"/>
                    <a:pt x="0" y="1247070"/>
                    <a:pt x="0" y="1174968"/>
                  </a:cubicBezTo>
                  <a:lnTo>
                    <a:pt x="0" y="130552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432" tIns="62367" rIns="74432" bIns="62367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индивидуальные</a:t>
              </a:r>
              <a:endParaRPr lang="ru-RU" sz="1600" kern="12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22188599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сетей связи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899592" y="1516053"/>
            <a:ext cx="7776864" cy="4145194"/>
            <a:chOff x="1863179" y="1449139"/>
            <a:chExt cx="5981822" cy="5306817"/>
          </a:xfrm>
        </p:grpSpPr>
        <p:sp>
          <p:nvSpPr>
            <p:cNvPr id="19" name="Полилиния 18"/>
            <p:cNvSpPr/>
            <p:nvPr/>
          </p:nvSpPr>
          <p:spPr>
            <a:xfrm>
              <a:off x="1863179" y="1449139"/>
              <a:ext cx="2611040" cy="1305520"/>
            </a:xfrm>
            <a:custGeom>
              <a:avLst/>
              <a:gdLst>
                <a:gd name="connsiteX0" fmla="*/ 0 w 2611040"/>
                <a:gd name="connsiteY0" fmla="*/ 130552 h 1305520"/>
                <a:gd name="connsiteX1" fmla="*/ 130552 w 2611040"/>
                <a:gd name="connsiteY1" fmla="*/ 0 h 1305520"/>
                <a:gd name="connsiteX2" fmla="*/ 2480488 w 2611040"/>
                <a:gd name="connsiteY2" fmla="*/ 0 h 1305520"/>
                <a:gd name="connsiteX3" fmla="*/ 2611040 w 2611040"/>
                <a:gd name="connsiteY3" fmla="*/ 130552 h 1305520"/>
                <a:gd name="connsiteX4" fmla="*/ 2611040 w 2611040"/>
                <a:gd name="connsiteY4" fmla="*/ 1174968 h 1305520"/>
                <a:gd name="connsiteX5" fmla="*/ 2480488 w 2611040"/>
                <a:gd name="connsiteY5" fmla="*/ 1305520 h 1305520"/>
                <a:gd name="connsiteX6" fmla="*/ 130552 w 2611040"/>
                <a:gd name="connsiteY6" fmla="*/ 1305520 h 1305520"/>
                <a:gd name="connsiteX7" fmla="*/ 0 w 2611040"/>
                <a:gd name="connsiteY7" fmla="*/ 1174968 h 1305520"/>
                <a:gd name="connsiteX8" fmla="*/ 0 w 2611040"/>
                <a:gd name="connsiteY8" fmla="*/ 130552 h 130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11040" h="1305520">
                  <a:moveTo>
                    <a:pt x="0" y="130552"/>
                  </a:moveTo>
                  <a:cubicBezTo>
                    <a:pt x="0" y="58450"/>
                    <a:pt x="58450" y="0"/>
                    <a:pt x="130552" y="0"/>
                  </a:cubicBezTo>
                  <a:lnTo>
                    <a:pt x="2480488" y="0"/>
                  </a:lnTo>
                  <a:cubicBezTo>
                    <a:pt x="2552590" y="0"/>
                    <a:pt x="2611040" y="58450"/>
                    <a:pt x="2611040" y="130552"/>
                  </a:cubicBezTo>
                  <a:lnTo>
                    <a:pt x="2611040" y="1174968"/>
                  </a:lnTo>
                  <a:cubicBezTo>
                    <a:pt x="2611040" y="1247070"/>
                    <a:pt x="2552590" y="1305520"/>
                    <a:pt x="2480488" y="1305520"/>
                  </a:cubicBezTo>
                  <a:lnTo>
                    <a:pt x="130552" y="1305520"/>
                  </a:lnTo>
                  <a:cubicBezTo>
                    <a:pt x="58450" y="1305520"/>
                    <a:pt x="0" y="1247070"/>
                    <a:pt x="0" y="1174968"/>
                  </a:cubicBezTo>
                  <a:lnTo>
                    <a:pt x="0" y="13055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3957" tIns="68717" rIns="83957" bIns="68717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 способу пользования</a:t>
              </a:r>
              <a:endParaRPr lang="ru-RU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2124283" y="2754659"/>
              <a:ext cx="261104" cy="97914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979140"/>
                  </a:lnTo>
                  <a:lnTo>
                    <a:pt x="261104" y="97914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Полилиния 20"/>
            <p:cNvSpPr/>
            <p:nvPr/>
          </p:nvSpPr>
          <p:spPr>
            <a:xfrm>
              <a:off x="2385387" y="3081039"/>
              <a:ext cx="2088832" cy="1305520"/>
            </a:xfrm>
            <a:custGeom>
              <a:avLst/>
              <a:gdLst>
                <a:gd name="connsiteX0" fmla="*/ 0 w 2088832"/>
                <a:gd name="connsiteY0" fmla="*/ 130552 h 1305520"/>
                <a:gd name="connsiteX1" fmla="*/ 130552 w 2088832"/>
                <a:gd name="connsiteY1" fmla="*/ 0 h 1305520"/>
                <a:gd name="connsiteX2" fmla="*/ 1958280 w 2088832"/>
                <a:gd name="connsiteY2" fmla="*/ 0 h 1305520"/>
                <a:gd name="connsiteX3" fmla="*/ 2088832 w 2088832"/>
                <a:gd name="connsiteY3" fmla="*/ 130552 h 1305520"/>
                <a:gd name="connsiteX4" fmla="*/ 2088832 w 2088832"/>
                <a:gd name="connsiteY4" fmla="*/ 1174968 h 1305520"/>
                <a:gd name="connsiteX5" fmla="*/ 1958280 w 2088832"/>
                <a:gd name="connsiteY5" fmla="*/ 1305520 h 1305520"/>
                <a:gd name="connsiteX6" fmla="*/ 130552 w 2088832"/>
                <a:gd name="connsiteY6" fmla="*/ 1305520 h 1305520"/>
                <a:gd name="connsiteX7" fmla="*/ 0 w 2088832"/>
                <a:gd name="connsiteY7" fmla="*/ 1174968 h 1305520"/>
                <a:gd name="connsiteX8" fmla="*/ 0 w 2088832"/>
                <a:gd name="connsiteY8" fmla="*/ 130552 h 130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8832" h="1305520">
                  <a:moveTo>
                    <a:pt x="0" y="130552"/>
                  </a:moveTo>
                  <a:cubicBezTo>
                    <a:pt x="0" y="58450"/>
                    <a:pt x="58450" y="0"/>
                    <a:pt x="130552" y="0"/>
                  </a:cubicBezTo>
                  <a:lnTo>
                    <a:pt x="1958280" y="0"/>
                  </a:lnTo>
                  <a:cubicBezTo>
                    <a:pt x="2030382" y="0"/>
                    <a:pt x="2088832" y="58450"/>
                    <a:pt x="2088832" y="130552"/>
                  </a:cubicBezTo>
                  <a:lnTo>
                    <a:pt x="2088832" y="1174968"/>
                  </a:lnTo>
                  <a:cubicBezTo>
                    <a:pt x="2088832" y="1247070"/>
                    <a:pt x="2030382" y="1305520"/>
                    <a:pt x="1958280" y="1305520"/>
                  </a:cubicBezTo>
                  <a:lnTo>
                    <a:pt x="130552" y="1305520"/>
                  </a:lnTo>
                  <a:cubicBezTo>
                    <a:pt x="58450" y="1305520"/>
                    <a:pt x="0" y="1247070"/>
                    <a:pt x="0" y="1174968"/>
                  </a:cubicBezTo>
                  <a:lnTo>
                    <a:pt x="0" y="130552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337" tIns="63637" rIns="76337" bIns="63637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стационарные</a:t>
              </a:r>
              <a:endParaRPr lang="ru-RU" sz="200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2124283" y="2754659"/>
              <a:ext cx="261104" cy="261104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611040"/>
                  </a:lnTo>
                  <a:lnTo>
                    <a:pt x="261104" y="261104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Полилиния 22"/>
            <p:cNvSpPr/>
            <p:nvPr/>
          </p:nvSpPr>
          <p:spPr>
            <a:xfrm>
              <a:off x="2378328" y="5365699"/>
              <a:ext cx="2088831" cy="1305520"/>
            </a:xfrm>
            <a:custGeom>
              <a:avLst/>
              <a:gdLst>
                <a:gd name="connsiteX0" fmla="*/ 0 w 2088832"/>
                <a:gd name="connsiteY0" fmla="*/ 130552 h 1305520"/>
                <a:gd name="connsiteX1" fmla="*/ 130552 w 2088832"/>
                <a:gd name="connsiteY1" fmla="*/ 0 h 1305520"/>
                <a:gd name="connsiteX2" fmla="*/ 1958280 w 2088832"/>
                <a:gd name="connsiteY2" fmla="*/ 0 h 1305520"/>
                <a:gd name="connsiteX3" fmla="*/ 2088832 w 2088832"/>
                <a:gd name="connsiteY3" fmla="*/ 130552 h 1305520"/>
                <a:gd name="connsiteX4" fmla="*/ 2088832 w 2088832"/>
                <a:gd name="connsiteY4" fmla="*/ 1174968 h 1305520"/>
                <a:gd name="connsiteX5" fmla="*/ 1958280 w 2088832"/>
                <a:gd name="connsiteY5" fmla="*/ 1305520 h 1305520"/>
                <a:gd name="connsiteX6" fmla="*/ 130552 w 2088832"/>
                <a:gd name="connsiteY6" fmla="*/ 1305520 h 1305520"/>
                <a:gd name="connsiteX7" fmla="*/ 0 w 2088832"/>
                <a:gd name="connsiteY7" fmla="*/ 1174968 h 1305520"/>
                <a:gd name="connsiteX8" fmla="*/ 0 w 2088832"/>
                <a:gd name="connsiteY8" fmla="*/ 130552 h 130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8832" h="1305520">
                  <a:moveTo>
                    <a:pt x="0" y="130552"/>
                  </a:moveTo>
                  <a:cubicBezTo>
                    <a:pt x="0" y="58450"/>
                    <a:pt x="58450" y="0"/>
                    <a:pt x="130552" y="0"/>
                  </a:cubicBezTo>
                  <a:lnTo>
                    <a:pt x="1958280" y="0"/>
                  </a:lnTo>
                  <a:cubicBezTo>
                    <a:pt x="2030382" y="0"/>
                    <a:pt x="2088832" y="58450"/>
                    <a:pt x="2088832" y="130552"/>
                  </a:cubicBezTo>
                  <a:lnTo>
                    <a:pt x="2088832" y="1174968"/>
                  </a:lnTo>
                  <a:cubicBezTo>
                    <a:pt x="2088832" y="1247070"/>
                    <a:pt x="2030382" y="1305520"/>
                    <a:pt x="1958280" y="1305520"/>
                  </a:cubicBezTo>
                  <a:lnTo>
                    <a:pt x="130552" y="1305520"/>
                  </a:lnTo>
                  <a:cubicBezTo>
                    <a:pt x="58450" y="1305520"/>
                    <a:pt x="0" y="1247070"/>
                    <a:pt x="0" y="1174968"/>
                  </a:cubicBezTo>
                  <a:lnTo>
                    <a:pt x="0" y="130552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337" tIns="63637" rIns="76337" bIns="63637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мобильные</a:t>
              </a:r>
              <a:endParaRPr lang="ru-RU" sz="200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Полилиния 23"/>
            <p:cNvSpPr/>
            <p:nvPr/>
          </p:nvSpPr>
          <p:spPr>
            <a:xfrm>
              <a:off x="5126980" y="1449139"/>
              <a:ext cx="2611040" cy="1305520"/>
            </a:xfrm>
            <a:custGeom>
              <a:avLst/>
              <a:gdLst>
                <a:gd name="connsiteX0" fmla="*/ 0 w 2611040"/>
                <a:gd name="connsiteY0" fmla="*/ 130552 h 1305520"/>
                <a:gd name="connsiteX1" fmla="*/ 130552 w 2611040"/>
                <a:gd name="connsiteY1" fmla="*/ 0 h 1305520"/>
                <a:gd name="connsiteX2" fmla="*/ 2480488 w 2611040"/>
                <a:gd name="connsiteY2" fmla="*/ 0 h 1305520"/>
                <a:gd name="connsiteX3" fmla="*/ 2611040 w 2611040"/>
                <a:gd name="connsiteY3" fmla="*/ 130552 h 1305520"/>
                <a:gd name="connsiteX4" fmla="*/ 2611040 w 2611040"/>
                <a:gd name="connsiteY4" fmla="*/ 1174968 h 1305520"/>
                <a:gd name="connsiteX5" fmla="*/ 2480488 w 2611040"/>
                <a:gd name="connsiteY5" fmla="*/ 1305520 h 1305520"/>
                <a:gd name="connsiteX6" fmla="*/ 130552 w 2611040"/>
                <a:gd name="connsiteY6" fmla="*/ 1305520 h 1305520"/>
                <a:gd name="connsiteX7" fmla="*/ 0 w 2611040"/>
                <a:gd name="connsiteY7" fmla="*/ 1174968 h 1305520"/>
                <a:gd name="connsiteX8" fmla="*/ 0 w 2611040"/>
                <a:gd name="connsiteY8" fmla="*/ 130552 h 130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11040" h="1305520">
                  <a:moveTo>
                    <a:pt x="0" y="130552"/>
                  </a:moveTo>
                  <a:cubicBezTo>
                    <a:pt x="0" y="58450"/>
                    <a:pt x="58450" y="0"/>
                    <a:pt x="130552" y="0"/>
                  </a:cubicBezTo>
                  <a:lnTo>
                    <a:pt x="2480488" y="0"/>
                  </a:lnTo>
                  <a:cubicBezTo>
                    <a:pt x="2552590" y="0"/>
                    <a:pt x="2611040" y="58450"/>
                    <a:pt x="2611040" y="130552"/>
                  </a:cubicBezTo>
                  <a:lnTo>
                    <a:pt x="2611040" y="1174968"/>
                  </a:lnTo>
                  <a:cubicBezTo>
                    <a:pt x="2611040" y="1247070"/>
                    <a:pt x="2552590" y="1305520"/>
                    <a:pt x="2480488" y="1305520"/>
                  </a:cubicBezTo>
                  <a:lnTo>
                    <a:pt x="130552" y="1305520"/>
                  </a:lnTo>
                  <a:cubicBezTo>
                    <a:pt x="58450" y="1305520"/>
                    <a:pt x="0" y="1247070"/>
                    <a:pt x="0" y="1174968"/>
                  </a:cubicBezTo>
                  <a:lnTo>
                    <a:pt x="0" y="13055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3957" tIns="68717" rIns="83957" bIns="68717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 технологии работы</a:t>
              </a:r>
              <a:endParaRPr lang="ru-RU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Полилиния 24"/>
            <p:cNvSpPr/>
            <p:nvPr/>
          </p:nvSpPr>
          <p:spPr>
            <a:xfrm>
              <a:off x="5388084" y="2754659"/>
              <a:ext cx="261104" cy="97914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979140"/>
                  </a:lnTo>
                  <a:lnTo>
                    <a:pt x="261104" y="97914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Полилиния 25"/>
            <p:cNvSpPr/>
            <p:nvPr/>
          </p:nvSpPr>
          <p:spPr>
            <a:xfrm>
              <a:off x="5649188" y="3081039"/>
              <a:ext cx="2088832" cy="1305520"/>
            </a:xfrm>
            <a:custGeom>
              <a:avLst/>
              <a:gdLst>
                <a:gd name="connsiteX0" fmla="*/ 0 w 2088832"/>
                <a:gd name="connsiteY0" fmla="*/ 130552 h 1305520"/>
                <a:gd name="connsiteX1" fmla="*/ 130552 w 2088832"/>
                <a:gd name="connsiteY1" fmla="*/ 0 h 1305520"/>
                <a:gd name="connsiteX2" fmla="*/ 1958280 w 2088832"/>
                <a:gd name="connsiteY2" fmla="*/ 0 h 1305520"/>
                <a:gd name="connsiteX3" fmla="*/ 2088832 w 2088832"/>
                <a:gd name="connsiteY3" fmla="*/ 130552 h 1305520"/>
                <a:gd name="connsiteX4" fmla="*/ 2088832 w 2088832"/>
                <a:gd name="connsiteY4" fmla="*/ 1174968 h 1305520"/>
                <a:gd name="connsiteX5" fmla="*/ 1958280 w 2088832"/>
                <a:gd name="connsiteY5" fmla="*/ 1305520 h 1305520"/>
                <a:gd name="connsiteX6" fmla="*/ 130552 w 2088832"/>
                <a:gd name="connsiteY6" fmla="*/ 1305520 h 1305520"/>
                <a:gd name="connsiteX7" fmla="*/ 0 w 2088832"/>
                <a:gd name="connsiteY7" fmla="*/ 1174968 h 1305520"/>
                <a:gd name="connsiteX8" fmla="*/ 0 w 2088832"/>
                <a:gd name="connsiteY8" fmla="*/ 130552 h 130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8832" h="1305520">
                  <a:moveTo>
                    <a:pt x="0" y="130552"/>
                  </a:moveTo>
                  <a:cubicBezTo>
                    <a:pt x="0" y="58450"/>
                    <a:pt x="58450" y="0"/>
                    <a:pt x="130552" y="0"/>
                  </a:cubicBezTo>
                  <a:lnTo>
                    <a:pt x="1958280" y="0"/>
                  </a:lnTo>
                  <a:cubicBezTo>
                    <a:pt x="2030382" y="0"/>
                    <a:pt x="2088832" y="58450"/>
                    <a:pt x="2088832" y="130552"/>
                  </a:cubicBezTo>
                  <a:lnTo>
                    <a:pt x="2088832" y="1174968"/>
                  </a:lnTo>
                  <a:cubicBezTo>
                    <a:pt x="2088832" y="1247070"/>
                    <a:pt x="2030382" y="1305520"/>
                    <a:pt x="1958280" y="1305520"/>
                  </a:cubicBezTo>
                  <a:lnTo>
                    <a:pt x="130552" y="1305520"/>
                  </a:lnTo>
                  <a:cubicBezTo>
                    <a:pt x="58450" y="1305520"/>
                    <a:pt x="0" y="1247070"/>
                    <a:pt x="0" y="1174968"/>
                  </a:cubicBezTo>
                  <a:lnTo>
                    <a:pt x="0" y="130552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432" tIns="62367" rIns="74432" bIns="62367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900" kern="1200" dirty="0" smtClean="0"/>
                <a:t>С закреплением ресурсов</a:t>
              </a:r>
              <a:endParaRPr lang="ru-RU" sz="1900" kern="1200" dirty="0"/>
            </a:p>
          </p:txBody>
        </p:sp>
        <p:sp>
          <p:nvSpPr>
            <p:cNvPr id="27" name="Полилиния 26"/>
            <p:cNvSpPr/>
            <p:nvPr/>
          </p:nvSpPr>
          <p:spPr>
            <a:xfrm>
              <a:off x="5388084" y="2754659"/>
              <a:ext cx="261104" cy="261104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611040"/>
                  </a:lnTo>
                  <a:lnTo>
                    <a:pt x="261104" y="261104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Полилиния 27"/>
            <p:cNvSpPr/>
            <p:nvPr/>
          </p:nvSpPr>
          <p:spPr>
            <a:xfrm>
              <a:off x="5388084" y="5450436"/>
              <a:ext cx="2456917" cy="1305520"/>
            </a:xfrm>
            <a:custGeom>
              <a:avLst/>
              <a:gdLst>
                <a:gd name="connsiteX0" fmla="*/ 0 w 2088832"/>
                <a:gd name="connsiteY0" fmla="*/ 130552 h 1305520"/>
                <a:gd name="connsiteX1" fmla="*/ 130552 w 2088832"/>
                <a:gd name="connsiteY1" fmla="*/ 0 h 1305520"/>
                <a:gd name="connsiteX2" fmla="*/ 1958280 w 2088832"/>
                <a:gd name="connsiteY2" fmla="*/ 0 h 1305520"/>
                <a:gd name="connsiteX3" fmla="*/ 2088832 w 2088832"/>
                <a:gd name="connsiteY3" fmla="*/ 130552 h 1305520"/>
                <a:gd name="connsiteX4" fmla="*/ 2088832 w 2088832"/>
                <a:gd name="connsiteY4" fmla="*/ 1174968 h 1305520"/>
                <a:gd name="connsiteX5" fmla="*/ 1958280 w 2088832"/>
                <a:gd name="connsiteY5" fmla="*/ 1305520 h 1305520"/>
                <a:gd name="connsiteX6" fmla="*/ 130552 w 2088832"/>
                <a:gd name="connsiteY6" fmla="*/ 1305520 h 1305520"/>
                <a:gd name="connsiteX7" fmla="*/ 0 w 2088832"/>
                <a:gd name="connsiteY7" fmla="*/ 1174968 h 1305520"/>
                <a:gd name="connsiteX8" fmla="*/ 0 w 2088832"/>
                <a:gd name="connsiteY8" fmla="*/ 130552 h 130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8832" h="1305520">
                  <a:moveTo>
                    <a:pt x="0" y="130552"/>
                  </a:moveTo>
                  <a:cubicBezTo>
                    <a:pt x="0" y="58450"/>
                    <a:pt x="58450" y="0"/>
                    <a:pt x="130552" y="0"/>
                  </a:cubicBezTo>
                  <a:lnTo>
                    <a:pt x="1958280" y="0"/>
                  </a:lnTo>
                  <a:cubicBezTo>
                    <a:pt x="2030382" y="0"/>
                    <a:pt x="2088832" y="58450"/>
                    <a:pt x="2088832" y="130552"/>
                  </a:cubicBezTo>
                  <a:lnTo>
                    <a:pt x="2088832" y="1174968"/>
                  </a:lnTo>
                  <a:cubicBezTo>
                    <a:pt x="2088832" y="1247070"/>
                    <a:pt x="2030382" y="1305520"/>
                    <a:pt x="1958280" y="1305520"/>
                  </a:cubicBezTo>
                  <a:lnTo>
                    <a:pt x="130552" y="1305520"/>
                  </a:lnTo>
                  <a:cubicBezTo>
                    <a:pt x="58450" y="1305520"/>
                    <a:pt x="0" y="1247070"/>
                    <a:pt x="0" y="1174968"/>
                  </a:cubicBezTo>
                  <a:lnTo>
                    <a:pt x="0" y="130552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432" tIns="62367" rIns="74432" bIns="62367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dirty="0" smtClean="0"/>
                <a:t>С динамическим распределением ресурсов</a:t>
              </a:r>
              <a:endParaRPr lang="ru-RU" sz="1600" kern="12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42182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Первичная сеть связи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720840"/>
            <a:ext cx="80032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Первичная сеть состоит из: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Электромагнитные 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направляющие системы(</a:t>
            </a: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ЭмНС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линии связи) в качестве, которых используются ВЛС,КЛС и </a:t>
            </a:r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ВОЛС;</a:t>
            </a:r>
            <a:endParaRPr lang="ru-RU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Каналообразующая аппаратура (КОА – системы передачи). Они могут быть аналоговыми (АСП), цифровыми (ЦСП) и волоконно-оптическими (ВОСП</a:t>
            </a:r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Сетевые узлы (Суз) – точка ПСС, в которой происходит транзит </a:t>
            </a:r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каналов;</a:t>
            </a:r>
            <a:endParaRPr lang="ru-RU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Сетевые станции (</a:t>
            </a: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ССт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)- точка ПСС, в которой происходит  распределение выделение информационных каналов.</a:t>
            </a:r>
          </a:p>
        </p:txBody>
      </p:sp>
    </p:spTree>
    <p:extLst>
      <p:ext uri="{BB962C8B-B14F-4D97-AF65-F5344CB8AC3E}">
        <p14:creationId xmlns="" xmlns:p14="http://schemas.microsoft.com/office/powerpoint/2010/main" val="3528577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Первичная сеть связи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892697" y="3494168"/>
            <a:ext cx="5072098" cy="114300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536167" y="3494168"/>
            <a:ext cx="914400" cy="642942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СУз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750085" y="3208416"/>
            <a:ext cx="914400" cy="642942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СУз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1535507" y="3779920"/>
            <a:ext cx="914400" cy="642942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СУз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5107407" y="4351424"/>
            <a:ext cx="914400" cy="642942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СУз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1821259" y="3208416"/>
            <a:ext cx="342896" cy="2857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035837" y="2636912"/>
            <a:ext cx="342896" cy="2857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>
            <a:stCxn id="10" idx="4"/>
            <a:endCxn id="8" idx="0"/>
          </p:cNvCxnSpPr>
          <p:nvPr/>
        </p:nvCxnSpPr>
        <p:spPr>
          <a:xfrm rot="5400000">
            <a:off x="1849831" y="3637044"/>
            <a:ext cx="285752" cy="15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11" idx="4"/>
            <a:endCxn id="7" idx="0"/>
          </p:cNvCxnSpPr>
          <p:nvPr/>
        </p:nvCxnSpPr>
        <p:spPr>
          <a:xfrm rot="5400000">
            <a:off x="4064409" y="3065540"/>
            <a:ext cx="285752" cy="15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15" idx="4"/>
            <a:endCxn id="6" idx="0"/>
          </p:cNvCxnSpPr>
          <p:nvPr/>
        </p:nvCxnSpPr>
        <p:spPr>
          <a:xfrm rot="5400000">
            <a:off x="6854065" y="3347719"/>
            <a:ext cx="285752" cy="7147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6821919" y="2922664"/>
            <a:ext cx="357190" cy="2857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393159" y="3851358"/>
            <a:ext cx="342896" cy="2857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>
            <a:stCxn id="16" idx="4"/>
            <a:endCxn id="9" idx="0"/>
          </p:cNvCxnSpPr>
          <p:nvPr/>
        </p:nvCxnSpPr>
        <p:spPr>
          <a:xfrm rot="5400000">
            <a:off x="5457450" y="4244267"/>
            <a:ext cx="21431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15" idx="6"/>
          </p:cNvCxnSpPr>
          <p:nvPr/>
        </p:nvCxnSpPr>
        <p:spPr>
          <a:xfrm rot="10800000">
            <a:off x="7179109" y="3065540"/>
            <a:ext cx="785818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964927" y="2779788"/>
            <a:ext cx="1071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Сетевая станция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72491" y="2599498"/>
            <a:ext cx="1071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 flipH="1">
            <a:off x="4607341" y="2944953"/>
            <a:ext cx="785818" cy="4753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274488" y="2636912"/>
            <a:ext cx="1071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 НС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2620561" y="2944953"/>
            <a:ext cx="57954" cy="71309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070881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1" grpId="0"/>
      <p:bldP spid="24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Вторичная сеть связи имеет: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683568" y="1916832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Узел коммутации (УК)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Соединительные линии (СЛ)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Абонентские линии (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а.л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Терминал (Т)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 топологическому признаку сеть можно разделить на базовую(БС) и терминальную(ТС).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Вторичная сеть связи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387</TotalTime>
  <Words>412</Words>
  <Application>Microsoft Office PowerPoint</Application>
  <PresentationFormat>Экран (4:3)</PresentationFormat>
  <Paragraphs>120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Справедливость</vt:lpstr>
      <vt:lpstr>Сеть электросвязи и  её составные части </vt:lpstr>
      <vt:lpstr>План занятия</vt:lpstr>
      <vt:lpstr>Общие положения</vt:lpstr>
      <vt:lpstr>Общие положения</vt:lpstr>
      <vt:lpstr>Классификация сетей связи</vt:lpstr>
      <vt:lpstr>Классификация сетей связи</vt:lpstr>
      <vt:lpstr>Первичная сеть связи</vt:lpstr>
      <vt:lpstr>Первичная сеть связи</vt:lpstr>
      <vt:lpstr>Вторичная сеть связи</vt:lpstr>
      <vt:lpstr>Сеть связи</vt:lpstr>
      <vt:lpstr>Вторичные сети связи с разными топологическими структурами</vt:lpstr>
      <vt:lpstr>Наложение вторичных сетей связи на первичную сеть</vt:lpstr>
      <vt:lpstr>Виды услуг, представляемых сетью связи</vt:lpstr>
      <vt:lpstr>Вопросы: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Учителями славится Россия. Ученики приносят славу ей. В номинации: «Педагог будущего какой он?»</dc:title>
  <dc:creator>Рыжикова Татьяна</dc:creator>
  <cp:lastModifiedBy>ДНС</cp:lastModifiedBy>
  <cp:revision>41</cp:revision>
  <dcterms:created xsi:type="dcterms:W3CDTF">2023-03-01T08:07:45Z</dcterms:created>
  <dcterms:modified xsi:type="dcterms:W3CDTF">2023-07-12T11:47:51Z</dcterms:modified>
</cp:coreProperties>
</file>