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56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44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9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1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95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2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96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7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5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F50F8-BDF9-4528-BB2F-D774B78FEF68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894BB-FA2B-4B96-BB25-FF9A4A662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7295" y="852207"/>
            <a:ext cx="873346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ТРУДОВОЕ ЗАКОНОДАТЕЛЬСТВО РОССИЙСКОЙ ФЕДЕРАЦИИ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5724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114-115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7499"/>
            <a:ext cx="240218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жегодный доп. оплачиваемый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редные/опасные условия труда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92574" y="230594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977896" y="2592962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ежегодный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5948881" y="1957534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96689" y="4257033"/>
            <a:ext cx="2539685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сохранение среднего заработка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781" y="2757335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собый характер работы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81" y="3514736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енормированный рабочий день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74183" y="2036528"/>
            <a:ext cx="3954444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 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бакалавриат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магистратура, 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специалитет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имеющие гос. аккредитацию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781" y="4272137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 в районах Крайнего Севера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7896" y="2940432"/>
            <a:ext cx="240218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i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плачива-емый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96689" y="5034190"/>
            <a:ext cx="253968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кал. </a:t>
            </a:r>
            <a:r>
              <a:rPr lang="ru-RU" sz="2000" b="1" dirty="0" err="1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9955794" y="6440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841117" y="717037"/>
            <a:ext cx="240218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доп. оплачиваемый при получении образования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09018" y="218874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173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71899" y="3537490"/>
            <a:ext cx="3954444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прохождения промежуточной аттестации, для ГИА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74183" y="3085188"/>
            <a:ext cx="39544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обучения: з/ф, о-з/ф 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71899" y="5234245"/>
            <a:ext cx="39544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сохранение среднего заработка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6200000">
            <a:off x="10003348" y="4880302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2747725" y="230322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2633048" y="2368606"/>
            <a:ext cx="240218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 сохранения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з/п</a:t>
            </a:r>
            <a:endParaRPr lang="ru-RU" sz="28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9827" y="3495849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47725" y="4243857"/>
            <a:ext cx="2344849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семейным обстоятельствам и др. 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причинам по письменному заявлению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3584418" y="1938475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86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Гарантии работнику</a:t>
            </a:r>
            <a:endParaRPr lang="ru-RU" sz="3200" b="1" i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114-115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318478"/>
            <a:ext cx="240218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Временная </a:t>
            </a:r>
            <a:r>
              <a:rPr lang="ru-RU" sz="2000" b="1" i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нетрудо</a:t>
            </a: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-способность (б/л)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599098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ыплата пособия по временной нетрудоспособности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92574" y="230594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5948881" y="1957534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6955" y="4274932"/>
            <a:ext cx="399729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свобождение от работы на 1 день раз в 3 года с сохранением среднего заработка (до 40 лет)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74183" y="2036528"/>
            <a:ext cx="39544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свобождение в день сдачи крови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9955794" y="6440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841117" y="717037"/>
            <a:ext cx="24021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дача крови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55794" y="1120968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71899" y="2815542"/>
            <a:ext cx="3954444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редоставление другого дня отдыха, если работник вышел на работу в день сдачи крови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71899" y="5234245"/>
            <a:ext cx="39544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сохранение среднего заработка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6200000">
            <a:off x="9902586" y="49366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977895" y="2849254"/>
            <a:ext cx="24021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диспансеризация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45798" y="3207895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185.1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50637" y="5357426"/>
            <a:ext cx="400361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свобождение от работы на 1 день раз год с сохранением среднего заработка (с 40 лет)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1" y="4274931"/>
            <a:ext cx="3997293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свобождение от работы на 2 дня раз в год с сохранением среднего заработка (пенсионеры и 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предпенсионеры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178861" y="3896743"/>
            <a:ext cx="3954444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оп. день отдыха после сдачи крови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72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труда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114-115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760571"/>
            <a:ext cx="24021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поощрения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59909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бъявление благодарности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393" y="1203081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69925" y="2036528"/>
            <a:ext cx="2658702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9955794" y="6440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841117" y="717037"/>
            <a:ext cx="24021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взыскания</a:t>
            </a:r>
            <a:endParaRPr lang="ru-RU" sz="20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55794" y="1120968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473869" y="2480736"/>
            <a:ext cx="265641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выговор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1" y="3947772"/>
            <a:ext cx="259909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очетная грамота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469925" y="2930155"/>
            <a:ext cx="266338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увольнение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81" y="2746264"/>
            <a:ext cx="259909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781" y="3193130"/>
            <a:ext cx="259909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аграждение цен. подарком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781" y="4382653"/>
            <a:ext cx="2599098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редставление к званию лучшего по профессии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81" y="5433087"/>
            <a:ext cx="259909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редставление к гос. награде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9781" y="6175744"/>
            <a:ext cx="259909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нятие взыскания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1" y="6098087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68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2217" y="2199989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ОТНОШЕНИЯ 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15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39848" y="18015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16460" y="244621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17317" y="1801565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893929" y="2199989"/>
            <a:ext cx="221960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аботода-тель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734147" y="2738598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278294" y="2738598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9038" y="3665067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169" y="4249842"/>
            <a:ext cx="3191346" cy="15081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 - физическое лицо, вступившее в трудовые отношения с работодателем</a:t>
            </a:r>
            <a:r>
              <a:rPr lang="ru-RU" sz="3200" dirty="0">
                <a:ln>
                  <a:solidFill>
                    <a:schemeClr val="tx1"/>
                  </a:solidFill>
                </a:ln>
              </a:rPr>
              <a:t>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22191" y="4074056"/>
            <a:ext cx="3191346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Работодатель - физическое лицо либо юридическое лицо (организация), вступившее в трудовые отношения с работником. 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21987" y="3515199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9848" y="121679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4821" y="816682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работника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4820" y="90269"/>
            <a:ext cx="2609661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работника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85288" y="1216789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22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0488" y="825710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работодателя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80487" y="83467"/>
            <a:ext cx="2609661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работодателя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6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договор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728112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40705" y="109520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964093" y="72811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57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781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70541" y="120153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58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0488" y="2078520"/>
            <a:ext cx="260966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Срочный (определенный срок действия)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780" y="2453474"/>
            <a:ext cx="247536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документах, удостоверяющих личность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79" y="3830343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 для работодателей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778" y="4591659"/>
            <a:ext cx="2475369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представителе работодателя, подписавшего договор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778" y="6276305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 дата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32296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393" y="245347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функция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27393" y="2907014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оплаты труда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7393" y="3668330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7393" y="4121870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труда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7393" y="4575410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Доп. условия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80487" y="3160498"/>
            <a:ext cx="260966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Бессрочный (неопределенный срок действия)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225766" y="2247803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099208" y="2774870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78990" y="3260957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63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7035297" y="1876728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01406" y="4248771"/>
            <a:ext cx="4583882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14 лет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*легкий труд без вреда для здоровья в свободное время от учебы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С письменного согласия родителей и органа опеки и попечительства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01406" y="5953505"/>
            <a:ext cx="458388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Кинематограф, театр, концерт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14 лет 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15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договор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728112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40705" y="109520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964093" y="72811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65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781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70541" y="120153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67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0488" y="2078520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780" y="2453474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книжка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78" y="2915138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СНИЛС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745" y="3376802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военнообязанных воинский билет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744" y="4440445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об образовании (аттестат, диплом)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32295" y="1999934"/>
            <a:ext cx="2687605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Псих. освидетельствование и справка от нарколога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80487" y="2535219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2-х экз</a:t>
            </a: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225766" y="2247803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111089" y="2422639"/>
            <a:ext cx="240218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</a:t>
            </a: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02378" y="3499857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7035297" y="1876728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01406" y="4248771"/>
            <a:ext cx="458388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документ о трудовой деятельности и стаже работника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743" y="5517662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об отсутствии судимости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04515" y="4240389"/>
            <a:ext cx="1811165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Бумажная (до 2021 г.)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00293" y="4956657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66.1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01406" y="5001241"/>
            <a:ext cx="4583882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трудовой деятельности работника, формируемая работодателем в электронном виде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04514" y="5616794"/>
            <a:ext cx="1811165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СБИС</a:t>
            </a: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2021 г.)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72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Коллективный договор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40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728112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40705" y="109520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964093" y="72811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41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781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материальный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70541" y="120153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43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0488" y="2078520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3-х лет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780" y="2453474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организационный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79" y="2907014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трудовой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209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Испытательный срок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89" y="407614"/>
            <a:ext cx="240218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i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940705" y="109520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964093" y="728112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781" y="1999934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Избранных по конкурсу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70541" y="120153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70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80488" y="2078520"/>
            <a:ext cx="260966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3-х мес.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80" y="2750220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Беременных женщин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779" y="3500506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 с детьми до 1,5 лет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778" y="4250792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-них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777" y="5001078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Идущих с дипломом по специальности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1345" y="1999934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Избранных на выборную должность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1344" y="3075530"/>
            <a:ext cx="247536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Заключивших срочный трудовой договор (до 2-х мес.)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80487" y="2550165"/>
            <a:ext cx="260966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руководящих должностей – не более 6-ти мес.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04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увольнение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77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5836" y="635280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47536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1. соглашение сторон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80" y="2750220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2. истечение срока трудового договора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777" y="3820591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3. по инициативе работника 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777" y="4583185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4. по инициативе работодателя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777" y="5342055"/>
            <a:ext cx="247536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5. перевод к другому работодател</a:t>
            </a: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4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время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91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5836" y="635280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ч/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38168" y="2046101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ч/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до 16 л.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9866" y="2966758"/>
            <a:ext cx="2475369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22 ч. до 6 ч.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9940705" y="109520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826028" y="681945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сокращено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9278294" y="1041951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638168" y="2508725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ч/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 16 до 18 лет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38168" y="3279125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ч/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инвалиды 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38168" y="4049525"/>
            <a:ext cx="24753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ч/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спец. </a:t>
            </a: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словия труда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92574" y="230594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977897" y="2446211"/>
            <a:ext cx="240218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Ночное время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5948881" y="1957534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69186" y="346475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96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91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17317" y="1251639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92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69160" y="4274932"/>
            <a:ext cx="6419660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допускаются:</a:t>
            </a:r>
          </a:p>
          <a:p>
            <a:pPr algn="ctr"/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Беременные, несовершеннолетние, женщины с детьми до 3-х лет, инвалиды, работники, имеющие детей-инвалидов/осуществляющие уход за больными членами семьи; матери- и отцы-одиночки, опекуны с детьми до 14 лет; работники, имеющие трех и более детей до 18 лет.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15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4515" y="481890"/>
            <a:ext cx="574895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106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3169" y="83467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5836" y="635280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65149" y="1024950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781" y="199993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перерывы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92574" y="2305948"/>
            <a:ext cx="2172832" cy="187406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977897" y="2832516"/>
            <a:ext cx="24021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5948881" y="1957534"/>
            <a:ext cx="506994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69186" y="346475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108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781" y="1266720"/>
            <a:ext cx="22196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107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21605" y="4257033"/>
            <a:ext cx="311476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2-х ч. и не менее 30 мин.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81" y="2432601"/>
            <a:ext cx="2475368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жедневный (междусменный) отдых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781" y="3497779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ыходные дни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781" y="3947404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 дни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9781" y="5777853"/>
            <a:ext cx="247536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95610" y="3497779"/>
            <a:ext cx="136980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5/2, 6/1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062" y="4397029"/>
            <a:ext cx="2475368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1-8 января, 23 февраля, 8 марта, 1 мая, 9 мая, 12 июня, 4 ноября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5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777</Words>
  <Application>Microsoft Office PowerPoint</Application>
  <PresentationFormat>Широкоэкранный</PresentationFormat>
  <Paragraphs>182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25</cp:revision>
  <dcterms:created xsi:type="dcterms:W3CDTF">2023-05-07T11:25:04Z</dcterms:created>
  <dcterms:modified xsi:type="dcterms:W3CDTF">2023-05-08T13:01:01Z</dcterms:modified>
</cp:coreProperties>
</file>