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8" r:id="rId4"/>
    <p:sldId id="266" r:id="rId5"/>
    <p:sldId id="267" r:id="rId6"/>
    <p:sldId id="261" r:id="rId7"/>
    <p:sldId id="257" r:id="rId8"/>
    <p:sldId id="260" r:id="rId9"/>
    <p:sldId id="263" r:id="rId10"/>
    <p:sldId id="259" r:id="rId11"/>
    <p:sldId id="270" r:id="rId12"/>
    <p:sldId id="268" r:id="rId13"/>
    <p:sldId id="269" r:id="rId14"/>
    <p:sldId id="262" r:id="rId15"/>
    <p:sldId id="264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98B6F-D9A7-4ECB-8093-721901FD212F}" type="datetimeFigureOut">
              <a:rPr lang="ru-RU" smtClean="0"/>
              <a:pPr/>
              <a:t>04.01.2012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4D60-7DF4-4641-95E4-70B1C9B08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98B6F-D9A7-4ECB-8093-721901FD212F}" type="datetimeFigureOut">
              <a:rPr lang="ru-RU" smtClean="0"/>
              <a:pPr/>
              <a:t>04.01.2012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4D60-7DF4-4641-95E4-70B1C9B08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98B6F-D9A7-4ECB-8093-721901FD212F}" type="datetimeFigureOut">
              <a:rPr lang="ru-RU" smtClean="0"/>
              <a:pPr/>
              <a:t>04.01.2012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4D60-7DF4-4641-95E4-70B1C9B08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98B6F-D9A7-4ECB-8093-721901FD212F}" type="datetimeFigureOut">
              <a:rPr lang="ru-RU" smtClean="0"/>
              <a:pPr/>
              <a:t>04.01.2012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4D60-7DF4-4641-95E4-70B1C9B08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98B6F-D9A7-4ECB-8093-721901FD212F}" type="datetimeFigureOut">
              <a:rPr lang="ru-RU" smtClean="0"/>
              <a:pPr/>
              <a:t>04.01.2012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4D60-7DF4-4641-95E4-70B1C9B08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98B6F-D9A7-4ECB-8093-721901FD212F}" type="datetimeFigureOut">
              <a:rPr lang="ru-RU" smtClean="0"/>
              <a:pPr/>
              <a:t>04.01.2012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4D60-7DF4-4641-95E4-70B1C9B08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98B6F-D9A7-4ECB-8093-721901FD212F}" type="datetimeFigureOut">
              <a:rPr lang="ru-RU" smtClean="0"/>
              <a:pPr/>
              <a:t>04.01.2012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4D60-7DF4-4641-95E4-70B1C9B08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98B6F-D9A7-4ECB-8093-721901FD212F}" type="datetimeFigureOut">
              <a:rPr lang="ru-RU" smtClean="0"/>
              <a:pPr/>
              <a:t>04.01.2012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4D60-7DF4-4641-95E4-70B1C9B08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98B6F-D9A7-4ECB-8093-721901FD212F}" type="datetimeFigureOut">
              <a:rPr lang="ru-RU" smtClean="0"/>
              <a:pPr/>
              <a:t>04.01.2012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4D60-7DF4-4641-95E4-70B1C9B08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98B6F-D9A7-4ECB-8093-721901FD212F}" type="datetimeFigureOut">
              <a:rPr lang="ru-RU" smtClean="0"/>
              <a:pPr/>
              <a:t>04.01.2012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4D60-7DF4-4641-95E4-70B1C9B08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98B6F-D9A7-4ECB-8093-721901FD212F}" type="datetimeFigureOut">
              <a:rPr lang="ru-RU" smtClean="0"/>
              <a:pPr/>
              <a:t>04.01.2012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4D60-7DF4-4641-95E4-70B1C9B08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98B6F-D9A7-4ECB-8093-721901FD212F}" type="datetimeFigureOut">
              <a:rPr lang="ru-RU" smtClean="0"/>
              <a:pPr/>
              <a:t>04.01.2012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24D60-7DF4-4641-95E4-70B1C9B08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0">
    <p:randomBar dir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newsru.com/background/27jan2005/auschwitz.html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71810"/>
            <a:ext cx="7772400" cy="10715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Жертвам фашистских концлагерей посвящается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72198" y="6000768"/>
            <a:ext cx="2643206" cy="571504"/>
          </a:xfrm>
        </p:spPr>
        <p:txBody>
          <a:bodyPr>
            <a:noAutofit/>
          </a:bodyPr>
          <a:lstStyle/>
          <a:p>
            <a:r>
              <a:rPr lang="ru-RU" sz="1100" dirty="0" smtClean="0"/>
              <a:t>Выполнила учитель МОУ-СОШ с.Озёрное </a:t>
            </a:r>
            <a:r>
              <a:rPr lang="ru-RU" sz="1100" dirty="0" err="1" smtClean="0"/>
              <a:t>аткарского</a:t>
            </a:r>
            <a:r>
              <a:rPr lang="ru-RU" sz="1100" dirty="0" smtClean="0"/>
              <a:t> района Саратовской области</a:t>
            </a:r>
            <a:endParaRPr lang="ru-RU" sz="1100" dirty="0" smtClean="0"/>
          </a:p>
          <a:p>
            <a:r>
              <a:rPr lang="ru-RU" sz="1100" dirty="0" err="1" smtClean="0"/>
              <a:t>Стихина</a:t>
            </a:r>
            <a:r>
              <a:rPr lang="ru-RU" sz="1100" dirty="0" smtClean="0"/>
              <a:t> Е.И.</a:t>
            </a:r>
            <a:endParaRPr lang="ru-RU" sz="11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785794"/>
            <a:ext cx="8215370" cy="5078313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«…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и если на земле есть АД.»</a:t>
            </a:r>
          </a:p>
          <a:p>
            <a:pPr algn="ctr"/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slow" advTm="0">
    <p:randomBar dir="vert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" name="Содержимое 1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7"/>
            <a:ext cx="385765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714619"/>
            <a:ext cx="4143404" cy="335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5072066" y="1643050"/>
            <a:ext cx="32147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prstClr val="white"/>
                </a:solidFill>
                <a:ea typeface="Calibri" pitchFamily="34" charset="0"/>
                <a:cs typeface="Times New Roman" pitchFamily="18" charset="0"/>
              </a:rPr>
              <a:t>Всё что осталось от узников Бухенвальда</a:t>
            </a:r>
            <a:endParaRPr lang="ru-RU" sz="2000" dirty="0" smtClean="0">
              <a:solidFill>
                <a:prstClr val="white"/>
              </a:solidFill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14282" y="4165901"/>
            <a:ext cx="407196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Гора, состоящая из очков, взятых у узников Освенцима, умерщвленных в газовой камере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 spd="slow" advClick="0" advTm="0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4414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Волосы женщин, </a:t>
            </a:r>
            <a:r>
              <a:rPr lang="ru-RU" sz="1800" dirty="0" smtClean="0"/>
              <a:t>сожжённых в крематории, в аккуратных тюках, с указанием номера и веса, отправлялись в Германию.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Крупный немецкий производитель автомобильных запчастей компания </a:t>
            </a:r>
            <a:r>
              <a:rPr lang="ru-RU" sz="1400" dirty="0" err="1" smtClean="0"/>
              <a:t>Schaeffler</a:t>
            </a:r>
            <a:r>
              <a:rPr lang="ru-RU" sz="1400" dirty="0" smtClean="0"/>
              <a:t> использовала для изготовления своей продукции волосы заключенных концлагеря Освенцим.</a:t>
            </a:r>
          </a:p>
          <a:p>
            <a:r>
              <a:rPr lang="ru-RU" sz="1400" dirty="0" smtClean="0"/>
              <a:t>При обследовании складов одной из бывших фабрик, используемых во время второй мировой войны, сотрудники обнаружили рулоны ткани, сотканной из десятков тысяч волос заключенных лагеря.</a:t>
            </a:r>
          </a:p>
          <a:p>
            <a:r>
              <a:rPr lang="ru-RU" sz="1400" dirty="0" smtClean="0"/>
              <a:t>   Волосы узников послужили материалом для ткани, из которой впоследствии подшивали грубую рабочую одежду.  На текстильной фабрике </a:t>
            </a:r>
            <a:r>
              <a:rPr lang="ru-RU" sz="1400" dirty="0" err="1" smtClean="0"/>
              <a:t>Schaeffler</a:t>
            </a:r>
            <a:r>
              <a:rPr lang="ru-RU" sz="1400" dirty="0" smtClean="0"/>
              <a:t> после окончания войны были обнаружены почти две тонны человеческих волос - «их сбривали у узников концлагеря до того, как их отправляли в газовые камеры».</a:t>
            </a:r>
          </a:p>
          <a:p>
            <a:r>
              <a:rPr lang="ru-RU" sz="1400" dirty="0" smtClean="0"/>
              <a:t>   Волосы узников превращались в сырье. К примеру, ими набивали спальные матрасы на подводных лодках германского военно-морского флота. </a:t>
            </a:r>
          </a:p>
          <a:p>
            <a:r>
              <a:rPr lang="ru-RU" sz="1400" dirty="0" smtClean="0"/>
              <a:t>В лагерном музее до сих пор хранятся за стеклом человеческие волосы, оставшиеся в Освенциме с последних лагерных дней. Их вес равняется двум тоннам. 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5" y="2000240"/>
            <a:ext cx="3357586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0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+mn-lt"/>
              </a:rPr>
              <a:t>Малолетние узники концлагерей</a:t>
            </a:r>
            <a:endParaRPr lang="ru-RU" sz="2800" dirty="0">
              <a:latin typeface="+mn-lt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357298"/>
            <a:ext cx="3643337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4071942"/>
            <a:ext cx="357190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4000504"/>
            <a:ext cx="364333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0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+mn-lt"/>
              </a:rPr>
              <a:t>В нечеловеческих условиях приходилось жить </a:t>
            </a:r>
            <a:r>
              <a:rPr lang="ru-RU" sz="2400" dirty="0" err="1" smtClean="0">
                <a:latin typeface="+mn-lt"/>
              </a:rPr>
              <a:t>заключёным</a:t>
            </a:r>
            <a:r>
              <a:rPr lang="ru-RU" sz="2400" dirty="0" smtClean="0">
                <a:latin typeface="+mn-lt"/>
              </a:rPr>
              <a:t> в концлагерях</a:t>
            </a:r>
            <a:endParaRPr lang="ru-RU" sz="2400" dirty="0">
              <a:latin typeface="+mn-lt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3" y="3857628"/>
            <a:ext cx="3857651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857628"/>
            <a:ext cx="407196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7" y="1214422"/>
            <a:ext cx="3786215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0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/>
              <a:t>Заключенные </a:t>
            </a:r>
            <a:r>
              <a:rPr lang="ru-RU" sz="1800" dirty="0" smtClean="0"/>
              <a:t> из лагеря </a:t>
            </a:r>
            <a:r>
              <a:rPr lang="ru-RU" sz="1800" dirty="0" err="1" smtClean="0"/>
              <a:t>Берген-Бельзен</a:t>
            </a:r>
            <a:r>
              <a:rPr lang="ru-RU" sz="1800" dirty="0" smtClean="0"/>
              <a:t> </a:t>
            </a:r>
            <a:r>
              <a:rPr lang="ru-RU" sz="1800" dirty="0"/>
              <a:t>после освобождения в апреле 1945 года. Многие страдали от тифа и дизентерии. Средняя продолжительность жизни заключенных составляла около девяти месяцев</a:t>
            </a:r>
            <a:br>
              <a:rPr lang="ru-RU" sz="1800" dirty="0"/>
            </a:br>
            <a:r>
              <a:rPr lang="ru-RU" sz="1800" dirty="0"/>
              <a:t> 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600200"/>
            <a:ext cx="5214974" cy="468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0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8429684" cy="1428760"/>
          </a:xfrm>
        </p:spPr>
        <p:txBody>
          <a:bodyPr>
            <a:noAutofit/>
          </a:bodyPr>
          <a:lstStyle/>
          <a:p>
            <a:pPr algn="r"/>
            <a:r>
              <a:rPr lang="ru-RU" sz="3200" dirty="0" smtClean="0">
                <a:latin typeface="+mn-lt"/>
              </a:rPr>
              <a:t>1945 год. </a:t>
            </a:r>
            <a:r>
              <a:rPr lang="ru-RU" sz="3200" dirty="0" err="1" smtClean="0">
                <a:latin typeface="+mn-lt"/>
              </a:rPr>
              <a:t>Освобожднение</a:t>
            </a:r>
            <a:r>
              <a:rPr lang="ru-RU" sz="3200" dirty="0" smtClean="0">
                <a:latin typeface="+mn-lt"/>
              </a:rPr>
              <a:t> узников из немецко-фашистского концлагеря Освенцим.</a:t>
            </a:r>
            <a:br>
              <a:rPr lang="ru-RU" sz="3200" dirty="0" smtClean="0">
                <a:latin typeface="+mn-lt"/>
              </a:rPr>
            </a:br>
            <a:endParaRPr lang="ru-RU" sz="3200" dirty="0">
              <a:latin typeface="+mn-lt"/>
            </a:endParaRPr>
          </a:p>
        </p:txBody>
      </p:sp>
      <p:pic>
        <p:nvPicPr>
          <p:cNvPr id="10" name="Содержимое 9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85926"/>
            <a:ext cx="378621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10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786057"/>
            <a:ext cx="3786214" cy="3571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0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000132"/>
          </a:xfrm>
        </p:spPr>
        <p:txBody>
          <a:bodyPr>
            <a:noAutofit/>
          </a:bodyPr>
          <a:lstStyle/>
          <a:p>
            <a:r>
              <a:rPr lang="ru-RU" sz="2400" dirty="0" smtClean="0"/>
              <a:t>И всё ж узники - сильные духом!</a:t>
            </a:r>
            <a:br>
              <a:rPr lang="ru-RU" sz="2400" dirty="0" smtClean="0"/>
            </a:br>
            <a:r>
              <a:rPr lang="ru-RU" sz="2400" dirty="0" smtClean="0"/>
              <a:t>И в застенках остались людьми.</a:t>
            </a:r>
            <a:br>
              <a:rPr lang="ru-RU" sz="2400" dirty="0" smtClean="0"/>
            </a:br>
            <a:r>
              <a:rPr lang="ru-RU" sz="2400" dirty="0" smtClean="0"/>
              <a:t>Пусть погибшим земля будет пухом,</a:t>
            </a:r>
            <a:br>
              <a:rPr lang="ru-RU" sz="2400" dirty="0" smtClean="0"/>
            </a:br>
            <a:r>
              <a:rPr lang="ru-RU" sz="2400" dirty="0" smtClean="0"/>
              <a:t>Тем, кто выжил - поклон до земли!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8" name="Содержимое 7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643182"/>
            <a:ext cx="400052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643182"/>
            <a:ext cx="428628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r>
              <a:rPr lang="ru-RU" sz="1800" dirty="0" smtClean="0"/>
              <a:t>           Бывшие узники концлагерей</a:t>
            </a:r>
            <a:endParaRPr lang="ru-RU" sz="18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3786190"/>
            <a:ext cx="3008313" cy="2714644"/>
          </a:xfrm>
        </p:spPr>
        <p:txBody>
          <a:bodyPr>
            <a:normAutofit/>
          </a:bodyPr>
          <a:lstStyle/>
          <a:p>
            <a:r>
              <a:rPr lang="ru-RU" dirty="0" smtClean="0"/>
              <a:t>С каждым днём остаётся всё меньше</a:t>
            </a:r>
            <a:br>
              <a:rPr lang="ru-RU" dirty="0" smtClean="0"/>
            </a:br>
            <a:r>
              <a:rPr lang="ru-RU" dirty="0" smtClean="0"/>
              <a:t>Бывших узников концлагерей.</a:t>
            </a:r>
            <a:br>
              <a:rPr lang="ru-RU" dirty="0" smtClean="0"/>
            </a:br>
            <a:r>
              <a:rPr lang="ru-RU" dirty="0" smtClean="0"/>
              <a:t>И мужчин седовласых, и женщин.</a:t>
            </a:r>
            <a:br>
              <a:rPr lang="ru-RU" dirty="0" smtClean="0"/>
            </a:br>
            <a:r>
              <a:rPr lang="ru-RU" dirty="0" smtClean="0"/>
              <a:t>Будьте к ним, ради Бога, добрей!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 отцов, матерей, братьев, дедов</a:t>
            </a:r>
            <a:br>
              <a:rPr lang="ru-RU" dirty="0" smtClean="0"/>
            </a:br>
            <a:r>
              <a:rPr lang="ru-RU" dirty="0" smtClean="0"/>
              <a:t>Крик души против всякого зла!</a:t>
            </a:r>
            <a:br>
              <a:rPr lang="ru-RU" dirty="0" smtClean="0"/>
            </a:br>
            <a:r>
              <a:rPr lang="ru-RU" dirty="0" smtClean="0"/>
              <a:t>И в канун юбилея Победы</a:t>
            </a:r>
            <a:br>
              <a:rPr lang="ru-RU" dirty="0" smtClean="0"/>
            </a:br>
            <a:r>
              <a:rPr lang="ru-RU" dirty="0" smtClean="0"/>
              <a:t>Боль стихами во мне проросла! 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8" name="Рисунок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2571744"/>
            <a:ext cx="464347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42852"/>
            <a:ext cx="292895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5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642918"/>
            <a:ext cx="6572296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0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357166"/>
            <a:ext cx="4572032" cy="6170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Люди мира на минуту встаньте!</a:t>
            </a:r>
            <a:endParaRPr lang="ru-RU" sz="24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Слушайте, слушайте: гудит со всех сторон, -</a:t>
            </a:r>
            <a:endParaRPr lang="ru-RU" sz="24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Это раздаётся в Бухенвальде</a:t>
            </a:r>
            <a:endParaRPr lang="ru-RU" sz="24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Колокольный звон, колокольный звон.</a:t>
            </a:r>
            <a:endParaRPr lang="ru-RU" sz="24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Это возродилась и окрепла</a:t>
            </a:r>
            <a:endParaRPr lang="ru-RU" sz="24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В медном гуле праведная кровь.</a:t>
            </a:r>
            <a:endParaRPr lang="ru-RU" sz="24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Это жертвы ожили из пепла</a:t>
            </a:r>
            <a:endParaRPr lang="ru-RU" sz="24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И восстали вновь, и восстали вновь!</a:t>
            </a:r>
            <a:endParaRPr lang="ru-RU" sz="24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И восстали,</a:t>
            </a:r>
            <a:endParaRPr lang="ru-RU" sz="24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И восстали,</a:t>
            </a:r>
            <a:endParaRPr lang="ru-RU" sz="24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И восстали вновь!</a:t>
            </a:r>
            <a:endParaRPr lang="ru-RU" sz="24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100" dirty="0" smtClean="0">
              <a:latin typeface="Arial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667000"/>
            <a:ext cx="3857652" cy="3762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0">
    <p:randomBar dir="vert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latin typeface="+mn-lt"/>
              </a:rPr>
              <a:t> </a:t>
            </a:r>
            <a:r>
              <a:rPr lang="ru-RU" sz="1800" dirty="0"/>
              <a:t>Освенцим, точнее — </a:t>
            </a:r>
            <a:r>
              <a:rPr lang="ru-RU" sz="1800" dirty="0" err="1"/>
              <a:t>Аушвиц-Биркенау</a:t>
            </a:r>
            <a:r>
              <a:rPr lang="ru-RU" sz="1800" dirty="0"/>
              <a:t> - крупнейший нацистский концентрационный лагерь и лагерь смерти, центральное звено созданного гитлеровской Германией механизма уничтожения неугодных лиц и групп, в основном европейских евреев. Был основан по приказу Г. </a:t>
            </a:r>
            <a:r>
              <a:rPr lang="ru-RU" sz="1800" dirty="0" err="1"/>
              <a:t>Гиммлера</a:t>
            </a:r>
            <a:r>
              <a:rPr lang="ru-RU" sz="1800" dirty="0"/>
              <a:t> в конце апреля 1940 г. в предместье Засоле небольшого провинциального городка Освенцим (Польша) в 60 км юго-западнее Кракова и в 30 км юго-восточнее Катовице (недалеко от слияния рек Висла и </a:t>
            </a:r>
            <a:r>
              <a:rPr lang="ru-RU" sz="1800" dirty="0" err="1"/>
              <a:t>Сола</a:t>
            </a:r>
            <a:r>
              <a:rPr lang="ru-RU" sz="1800" dirty="0"/>
              <a:t>).</a:t>
            </a:r>
            <a:br>
              <a:rPr lang="ru-RU" sz="1800" dirty="0"/>
            </a:br>
            <a:endParaRPr lang="ru-RU" sz="1800" dirty="0">
              <a:latin typeface="+mn-lt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2000240"/>
            <a:ext cx="757242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0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latin typeface="+mn-lt"/>
              </a:rPr>
              <a:t>1945 год. Январь. Освенцим - немецко-фашистский концлагерь (Польша)</a:t>
            </a:r>
            <a:br>
              <a:rPr lang="ru-RU" sz="27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3" name="Содержимое 12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34480"/>
            <a:ext cx="3643342" cy="3452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Содержимое 14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43500" y="2857496"/>
            <a:ext cx="3571904" cy="342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2286000" y="1142984"/>
            <a:ext cx="457200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Подъездные железнодорожные пути и ворота в концлагерь Освенцим В башне находилась газовая камера</a:t>
            </a:r>
            <a:endParaRPr lang="ru-RU" sz="12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latin typeface="Arial" pitchFamily="34" charset="0"/>
            </a:endParaRPr>
          </a:p>
        </p:txBody>
      </p:sp>
    </p:spTree>
  </p:cSld>
  <p:clrMapOvr>
    <a:masterClrMapping/>
  </p:clrMapOvr>
  <p:transition spd="slow" advClick="0" advTm="0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Фашистский концлагерь Освенцим в Польше был превращен гитлеровцами в идеально работающую </a:t>
            </a:r>
            <a:r>
              <a:rPr lang="ru-RU" sz="1200" dirty="0" smtClean="0">
                <a:hlinkClick r:id="rId2"/>
              </a:rPr>
              <a:t>"фабрику смерти"</a:t>
            </a:r>
            <a:r>
              <a:rPr lang="ru-RU" sz="1200" dirty="0" smtClean="0"/>
              <a:t>. Начиная с 1940 года, когда в предместьях небольшого польского городка Освенцим под Краковом в бывших казармах был создан концлагерь, в него по железной дороге прибывали эшелоны с заключенными, примерно по 15-20 тысяч человек в день. </a:t>
            </a:r>
          </a:p>
          <a:p>
            <a:r>
              <a:rPr lang="ru-RU" sz="1200" dirty="0" smtClean="0"/>
              <a:t>Все эти люди были не просто обречены на смерть. Третий рейх хотел извлечь из их уничтожения максимальную пользу. Сразу же после выхода из вагонов заключенные проходили в лагерные ворота с надписью "Труд делает свободным". </a:t>
            </a:r>
          </a:p>
          <a:p>
            <a:r>
              <a:rPr lang="ru-RU" sz="1200" dirty="0" smtClean="0"/>
              <a:t>Затем узникам приказывали оставить вещи, раздеться и пройти санобработку. Перед этим и мужчин, и женщин стригли. Пунктуальные гитлеровцы сразу же после того, как отправляли узников на смерть, приказывали так называемым "</a:t>
            </a:r>
            <a:r>
              <a:rPr lang="ru-RU" sz="1200" dirty="0" err="1" smtClean="0"/>
              <a:t>зондеркомандам</a:t>
            </a:r>
            <a:r>
              <a:rPr lang="ru-RU" sz="1200" dirty="0" smtClean="0"/>
              <a:t>", сформированным из других узников, разбирать их вещи, чтобы все, что можно, пошло на пользу рейху. Перед тем как отправить трупы в печи пяти крематориев, у мертвецов выламывали изо рта золотые зубные коронки. </a:t>
            </a:r>
          </a:p>
          <a:p>
            <a:r>
              <a:rPr lang="ru-RU" sz="1200" dirty="0" smtClean="0"/>
              <a:t>В Освенциме нацисты проводили эксперименты по использованию человеческой кожи . В музее хранятся абажур лампы и перчатки, изготовленные из человеческой кожи. </a:t>
            </a:r>
          </a:p>
          <a:p>
            <a:r>
              <a:rPr lang="ru-RU" sz="1200" dirty="0" smtClean="0"/>
              <a:t>Тысячи заключенных подвергались бесчеловечным медицинским экспериментам. Всего в Освенциме были уничтожены около 1,5 </a:t>
            </a:r>
            <a:r>
              <a:rPr lang="ru-RU" sz="1200" dirty="0" err="1" smtClean="0"/>
              <a:t>млн</a:t>
            </a:r>
            <a:r>
              <a:rPr lang="ru-RU" sz="1200" dirty="0" smtClean="0"/>
              <a:t> узников - евреев, поляков, цыган, советских военнопленных. Многие из них погибли в газовых камерах, где для отравления обреченных на </a:t>
            </a:r>
            <a:r>
              <a:rPr lang="ru-RU" sz="1200" dirty="0" err="1" smtClean="0"/>
              <a:t>cмерть</a:t>
            </a:r>
            <a:r>
              <a:rPr lang="ru-RU" sz="1200" dirty="0" smtClean="0"/>
              <a:t> применялся газ "Циклон Б". </a:t>
            </a:r>
          </a:p>
          <a:p>
            <a:endParaRPr lang="ru-RU" sz="1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71876"/>
            <a:ext cx="3071833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9" y="642919"/>
            <a:ext cx="2928957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0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400" b="1" dirty="0" smtClean="0"/>
              <a:t>Часть заключенных из эшелонов - мужчины и женщины,</a:t>
            </a:r>
            <a:r>
              <a:rPr lang="ru-RU" sz="1400" dirty="0" smtClean="0"/>
              <a:t> которых оценивали как пригодных к работе, временно оставляли в живых. "Селекция" происходила сразу после их прибытия в </a:t>
            </a:r>
            <a:r>
              <a:rPr lang="ru-RU" sz="1400" dirty="0" err="1" smtClean="0"/>
              <a:t>Auschwitz</a:t>
            </a:r>
            <a:r>
              <a:rPr lang="ru-RU" sz="1400" dirty="0" smtClean="0"/>
              <a:t> - на "правую" и печально известную "левую колонну" - </a:t>
            </a:r>
            <a:r>
              <a:rPr lang="ru-RU" sz="1400" dirty="0" err="1" smtClean="0"/>
              <a:t>колонну</a:t>
            </a:r>
            <a:r>
              <a:rPr lang="ru-RU" sz="1400" dirty="0" smtClean="0"/>
              <a:t> смертников. </a:t>
            </a:r>
          </a:p>
          <a:p>
            <a:r>
              <a:rPr lang="ru-RU" sz="1400" dirty="0" smtClean="0"/>
              <a:t>Для того, чтобы поддерживать дух охраны и заключенных, в лагере ежедневно играл </a:t>
            </a:r>
            <a:r>
              <a:rPr lang="ru-RU" sz="1400" dirty="0" err="1" smtClean="0"/>
              <a:t>оркестрик</a:t>
            </a:r>
            <a:r>
              <a:rPr lang="ru-RU" sz="1400" dirty="0" smtClean="0"/>
              <a:t>. Несмотря на всю чудовищность этого предприятия, предложенного одной </a:t>
            </a:r>
            <a:r>
              <a:rPr lang="ru-RU" sz="1400" dirty="0" err="1" smtClean="0"/>
              <a:t>эссесовкой</a:t>
            </a:r>
            <a:r>
              <a:rPr lang="ru-RU" sz="1400" dirty="0" smtClean="0"/>
              <a:t>, репертуар оркестра принимался немцами "на ура".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b="1" dirty="0" smtClean="0"/>
              <a:t>Играли много классики - Шумана, Брамса, </a:t>
            </a:r>
            <a:r>
              <a:rPr lang="ru-RU" sz="1400" b="1" dirty="0" err="1" smtClean="0"/>
              <a:t>Вивальди</a:t>
            </a:r>
            <a:r>
              <a:rPr lang="ru-RU" sz="1400" b="1" dirty="0" smtClean="0"/>
              <a:t> и т.п</a:t>
            </a:r>
            <a:r>
              <a:rPr lang="ru-RU" sz="1400" dirty="0" smtClean="0"/>
              <a:t>.</a:t>
            </a:r>
          </a:p>
          <a:p>
            <a:r>
              <a:rPr lang="ru-RU" sz="1400" b="1" dirty="0" smtClean="0"/>
              <a:t>Заключенные лагеря, получавшие "путевку"</a:t>
            </a:r>
            <a:r>
              <a:rPr lang="ru-RU" sz="1400" dirty="0" smtClean="0"/>
              <a:t> в "левую колонну", зачастую даже радовались этому, полагая, что совсем скоро увидят своих детей и близких, с которыми были разлучены при первоначальной селекции. Жертвы даже не подозревали, что они будут уничтожены, поскольку руководство лагеря убеждало их в том, что они должны пройти обработку для уничтожения вшей и т.п.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b="1" dirty="0" smtClean="0"/>
              <a:t>Для создания этой иллюзии</a:t>
            </a:r>
            <a:r>
              <a:rPr lang="ru-RU" sz="1400" dirty="0" smtClean="0"/>
              <a:t> немцы на стенах вестибюлей при входе в газовые камеры прикрепляли вешалки для одежды с номерами. Эсэсовец, который направлял группу в газовую камеру, рекомендовал людям хорошо запомнить свой номер. А куски мыла из песчаника, раздаваемые заключенным, еще больше усиливали иллюзию.</a:t>
            </a:r>
          </a:p>
          <a:p>
            <a:r>
              <a:rPr lang="ru-RU" sz="1400" dirty="0" smtClean="0"/>
              <a:t> </a:t>
            </a:r>
          </a:p>
          <a:p>
            <a:endParaRPr lang="ru-RU" sz="1400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Рисунок 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5" y="285729"/>
            <a:ext cx="2928958" cy="19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214686"/>
            <a:ext cx="3071833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0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714356"/>
            <a:ext cx="3008313" cy="5411807"/>
          </a:xfrm>
        </p:spPr>
        <p:txBody>
          <a:bodyPr/>
          <a:lstStyle/>
          <a:p>
            <a:r>
              <a:rPr lang="ru-RU" sz="1800" dirty="0"/>
              <a:t>Сколько жить доведётся на свете</a:t>
            </a:r>
            <a:br>
              <a:rPr lang="ru-RU" sz="1800" dirty="0"/>
            </a:br>
            <a:r>
              <a:rPr lang="ru-RU" sz="1800" dirty="0"/>
              <a:t>Бывшим узникам концлагерей -</a:t>
            </a:r>
            <a:br>
              <a:rPr lang="ru-RU" sz="1800" dirty="0"/>
            </a:br>
            <a:r>
              <a:rPr lang="ru-RU" sz="1800" dirty="0"/>
              <a:t>Не забыть им ни фабрики смерти,</a:t>
            </a:r>
            <a:br>
              <a:rPr lang="ru-RU" sz="1800" dirty="0"/>
            </a:br>
            <a:r>
              <a:rPr lang="ru-RU" sz="1800" dirty="0"/>
              <a:t>Ни фашистов, что злее зверей!</a:t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err="1"/>
              <a:t>Аушвиц</a:t>
            </a:r>
            <a:r>
              <a:rPr lang="ru-RU" sz="1800" dirty="0"/>
              <a:t>, Бухенвальд и Освенцим,</a:t>
            </a:r>
            <a:br>
              <a:rPr lang="ru-RU" sz="1800" dirty="0"/>
            </a:br>
            <a:r>
              <a:rPr lang="ru-RU" sz="1800" dirty="0"/>
              <a:t>Маутхаузен в том же ряду...</a:t>
            </a:r>
            <a:br>
              <a:rPr lang="ru-RU" sz="1800" dirty="0"/>
            </a:br>
            <a:r>
              <a:rPr lang="ru-RU" sz="1800" dirty="0"/>
              <a:t>Кто попал в лапы дьявола, к немцам,-</a:t>
            </a:r>
            <a:br>
              <a:rPr lang="ru-RU" sz="1800" dirty="0"/>
            </a:br>
            <a:r>
              <a:rPr lang="ru-RU" sz="1800" dirty="0"/>
              <a:t>Побывал, прямо скажем, в аду.</a:t>
            </a:r>
            <a:br>
              <a:rPr lang="ru-RU" sz="18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" name="Содержимое 9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14810" y="214290"/>
            <a:ext cx="428628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3500438"/>
            <a:ext cx="428628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714744" y="273050"/>
            <a:ext cx="5000660" cy="298430"/>
          </a:xfrm>
        </p:spPr>
        <p:txBody>
          <a:bodyPr>
            <a:normAutofit/>
          </a:bodyPr>
          <a:lstStyle/>
          <a:p>
            <a:pPr algn="ctr"/>
            <a:r>
              <a:rPr lang="ru-RU" sz="1200" dirty="0" smtClean="0">
                <a:latin typeface="+mn-lt"/>
              </a:rPr>
              <a:t>Дверь в газовую камеру</a:t>
            </a:r>
            <a:endParaRPr lang="ru-RU" sz="1200" dirty="0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008313" cy="5054617"/>
          </a:xfrm>
        </p:spPr>
        <p:txBody>
          <a:bodyPr>
            <a:noAutofit/>
          </a:bodyPr>
          <a:lstStyle/>
          <a:p>
            <a:r>
              <a:rPr lang="ru-RU" sz="1800" dirty="0"/>
              <a:t>Вся Земля содрогалась от горя,</a:t>
            </a:r>
            <a:br>
              <a:rPr lang="ru-RU" sz="1800" dirty="0"/>
            </a:br>
            <a:r>
              <a:rPr lang="ru-RU" sz="1800" dirty="0"/>
              <a:t>Не щадило зверьё и детей!</a:t>
            </a:r>
            <a:br>
              <a:rPr lang="ru-RU" sz="1800" dirty="0"/>
            </a:br>
            <a:r>
              <a:rPr lang="ru-RU" sz="1800" dirty="0"/>
              <a:t>Пасть чудовищная - крематорий</a:t>
            </a:r>
            <a:br>
              <a:rPr lang="ru-RU" sz="1800" dirty="0"/>
            </a:br>
            <a:r>
              <a:rPr lang="ru-RU" sz="1800" dirty="0"/>
              <a:t>Что ни день, пожирала людей.</a:t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В мире ужасов - пытки, издевки,</a:t>
            </a:r>
            <a:br>
              <a:rPr lang="ru-RU" sz="1800" dirty="0"/>
            </a:br>
            <a:r>
              <a:rPr lang="ru-RU" sz="1800" dirty="0"/>
              <a:t>На кострах прямо заживо жгут...</a:t>
            </a:r>
            <a:br>
              <a:rPr lang="ru-RU" sz="1800" dirty="0"/>
            </a:br>
            <a:r>
              <a:rPr lang="ru-RU" sz="1800" dirty="0"/>
              <a:t>-Лучше кожу помойте-ка, девки,</a:t>
            </a:r>
            <a:br>
              <a:rPr lang="ru-RU" sz="1800" dirty="0"/>
            </a:br>
            <a:r>
              <a:rPr lang="ru-RU" sz="1800" dirty="0"/>
              <a:t>Из неё ведь перчатки пошьют!</a:t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8" name="Рисунок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642918"/>
            <a:ext cx="250033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500438"/>
            <a:ext cx="421484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571480"/>
            <a:ext cx="4038600" cy="555468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 душа леденела от страха,</a:t>
            </a:r>
            <a:br>
              <a:rPr lang="ru-RU" sz="2000" dirty="0" smtClean="0"/>
            </a:br>
            <a:r>
              <a:rPr lang="ru-RU" sz="2000" dirty="0" smtClean="0"/>
              <a:t>Ужас гетто вовек не избыть!</a:t>
            </a:r>
            <a:br>
              <a:rPr lang="ru-RU" sz="2000" dirty="0" smtClean="0"/>
            </a:br>
            <a:r>
              <a:rPr lang="ru-RU" sz="2000" dirty="0" smtClean="0"/>
              <a:t>Сколько  брошено жизней на плаху!</a:t>
            </a:r>
            <a:br>
              <a:rPr lang="ru-RU" sz="2000" dirty="0" smtClean="0"/>
            </a:br>
            <a:r>
              <a:rPr lang="ru-RU" sz="2000" dirty="0" smtClean="0"/>
              <a:t>Разве ж можно такое забыть?!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14" name="Содержимое 13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3857652" cy="4768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214686"/>
            <a:ext cx="364333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770</Words>
  <Application>Microsoft Office PowerPoint</Application>
  <PresentationFormat>Экран (4:3)</PresentationFormat>
  <Paragraphs>55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Жертвам фашистских концлагерей посвящается </vt:lpstr>
      <vt:lpstr>Слайд 2</vt:lpstr>
      <vt:lpstr> Освенцим, точнее — Аушвиц-Биркенау - крупнейший нацистский концентрационный лагерь и лагерь смерти, центральное звено созданного гитлеровской Германией механизма уничтожения неугодных лиц и групп, в основном европейских евреев. Был основан по приказу Г. Гиммлера в конце апреля 1940 г. в предместье Засоле небольшого провинциального городка Освенцим (Польша) в 60 км юго-западнее Кракова и в 30 км юго-восточнее Катовице (недалеко от слияния рек Висла и Сола). </vt:lpstr>
      <vt:lpstr>1945 год. Январь. Освенцим - немецко-фашистский концлагерь (Польша)   </vt:lpstr>
      <vt:lpstr>Слайд 5</vt:lpstr>
      <vt:lpstr>Слайд 6</vt:lpstr>
      <vt:lpstr>Слайд 7</vt:lpstr>
      <vt:lpstr>Дверь в газовую камеру</vt:lpstr>
      <vt:lpstr> </vt:lpstr>
      <vt:lpstr>Слайд 10</vt:lpstr>
      <vt:lpstr>Волосы женщин, сожжённых в крематории, в аккуратных тюках, с указанием номера и веса, отправлялись в Германию. </vt:lpstr>
      <vt:lpstr>Малолетние узники концлагерей</vt:lpstr>
      <vt:lpstr>В нечеловеческих условиях приходилось жить заключёным в концлагерях</vt:lpstr>
      <vt:lpstr>Заключенные  из лагеря Берген-Бельзен после освобождения в апреле 1945 года. Многие страдали от тифа и дизентерии. Средняя продолжительность жизни заключенных составляла около девяти месяцев   </vt:lpstr>
      <vt:lpstr>1945 год. Освобожднение узников из немецко-фашистского концлагеря Освенцим. </vt:lpstr>
      <vt:lpstr>И всё ж узники - сильные духом! И в застенках остались людьми. Пусть погибшим земля будет пухом, Тем, кто выжил - поклон до земли!  </vt:lpstr>
      <vt:lpstr>Слайд 17</vt:lpstr>
      <vt:lpstr>Слайд 18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40</cp:revision>
  <dcterms:created xsi:type="dcterms:W3CDTF">2010-04-25T16:07:24Z</dcterms:created>
  <dcterms:modified xsi:type="dcterms:W3CDTF">2012-01-04T12:40:35Z</dcterms:modified>
</cp:coreProperties>
</file>