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60" r:id="rId5"/>
    <p:sldId id="261" r:id="rId6"/>
    <p:sldId id="259" r:id="rId7"/>
    <p:sldId id="262" r:id="rId8"/>
    <p:sldId id="263" r:id="rId9"/>
    <p:sldId id="264" r:id="rId10"/>
    <p:sldId id="265" r:id="rId11"/>
    <p:sldId id="267" r:id="rId12"/>
    <p:sldId id="269" r:id="rId13"/>
    <p:sldId id="270" r:id="rId14"/>
    <p:sldId id="266" r:id="rId15"/>
    <p:sldId id="268" r:id="rId16"/>
    <p:sldId id="271" r:id="rId17"/>
    <p:sldId id="272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A5FAD"/>
    <a:srgbClr val="F9F418"/>
    <a:srgbClr val="EC3D20"/>
    <a:srgbClr val="FC10EB"/>
    <a:srgbClr val="2818F4"/>
    <a:srgbClr val="30C8D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88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185C3-3452-4E1A-AF0C-67640A6DA461}" type="datetimeFigureOut">
              <a:rPr lang="ru-RU" smtClean="0"/>
              <a:pPr/>
              <a:t>12.07.2023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3C99B-C2FC-4CE6-8550-FE0EB9A956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185C3-3452-4E1A-AF0C-67640A6DA461}" type="datetimeFigureOut">
              <a:rPr lang="ru-RU" smtClean="0"/>
              <a:pPr/>
              <a:t>12.07.2023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3C99B-C2FC-4CE6-8550-FE0EB9A956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185C3-3452-4E1A-AF0C-67640A6DA461}" type="datetimeFigureOut">
              <a:rPr lang="ru-RU" smtClean="0"/>
              <a:pPr/>
              <a:t>12.07.2023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3C99B-C2FC-4CE6-8550-FE0EB9A956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185C3-3452-4E1A-AF0C-67640A6DA461}" type="datetimeFigureOut">
              <a:rPr lang="ru-RU" smtClean="0"/>
              <a:pPr/>
              <a:t>12.07.2023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3C99B-C2FC-4CE6-8550-FE0EB9A956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185C3-3452-4E1A-AF0C-67640A6DA461}" type="datetimeFigureOut">
              <a:rPr lang="ru-RU" smtClean="0"/>
              <a:pPr/>
              <a:t>12.07.2023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3C99B-C2FC-4CE6-8550-FE0EB9A956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185C3-3452-4E1A-AF0C-67640A6DA461}" type="datetimeFigureOut">
              <a:rPr lang="ru-RU" smtClean="0"/>
              <a:pPr/>
              <a:t>12.07.2023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3C99B-C2FC-4CE6-8550-FE0EB9A956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185C3-3452-4E1A-AF0C-67640A6DA461}" type="datetimeFigureOut">
              <a:rPr lang="ru-RU" smtClean="0"/>
              <a:pPr/>
              <a:t>12.07.2023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3C99B-C2FC-4CE6-8550-FE0EB9A956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185C3-3452-4E1A-AF0C-67640A6DA461}" type="datetimeFigureOut">
              <a:rPr lang="ru-RU" smtClean="0"/>
              <a:pPr/>
              <a:t>12.07.2023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3C99B-C2FC-4CE6-8550-FE0EB9A956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185C3-3452-4E1A-AF0C-67640A6DA461}" type="datetimeFigureOut">
              <a:rPr lang="ru-RU" smtClean="0"/>
              <a:pPr/>
              <a:t>12.07.2023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3C99B-C2FC-4CE6-8550-FE0EB9A956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185C3-3452-4E1A-AF0C-67640A6DA461}" type="datetimeFigureOut">
              <a:rPr lang="ru-RU" smtClean="0"/>
              <a:pPr/>
              <a:t>12.07.2023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3C99B-C2FC-4CE6-8550-FE0EB9A956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185C3-3452-4E1A-AF0C-67640A6DA461}" type="datetimeFigureOut">
              <a:rPr lang="ru-RU" smtClean="0"/>
              <a:pPr/>
              <a:t>12.07.2023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3C99B-C2FC-4CE6-8550-FE0EB9A956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18000" r="-1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D185C3-3452-4E1A-AF0C-67640A6DA461}" type="datetimeFigureOut">
              <a:rPr lang="ru-RU" smtClean="0"/>
              <a:pPr/>
              <a:t>12.07.2023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03C99B-C2FC-4CE6-8550-FE0EB9A9569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9.jpeg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13" Type="http://schemas.openxmlformats.org/officeDocument/2006/relationships/image" Target="../media/image22.png"/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12" Type="http://schemas.openxmlformats.org/officeDocument/2006/relationships/image" Target="../media/image21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png"/><Relationship Id="rId11" Type="http://schemas.openxmlformats.org/officeDocument/2006/relationships/image" Target="../media/image20.png"/><Relationship Id="rId5" Type="http://schemas.openxmlformats.org/officeDocument/2006/relationships/image" Target="../media/image14.png"/><Relationship Id="rId10" Type="http://schemas.openxmlformats.org/officeDocument/2006/relationships/image" Target="../media/image19.png"/><Relationship Id="rId4" Type="http://schemas.openxmlformats.org/officeDocument/2006/relationships/image" Target="../media/image13.png"/><Relationship Id="rId9" Type="http://schemas.openxmlformats.org/officeDocument/2006/relationships/image" Target="../media/image18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1268760"/>
            <a:ext cx="7772400" cy="1470025"/>
          </a:xfrm>
        </p:spPr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Первый урок геометрии </a:t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dirty="0" smtClean="0">
                <a:solidFill>
                  <a:schemeClr val="bg1"/>
                </a:solidFill>
              </a:rPr>
              <a:t>в 7 классе 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743200" y="4221088"/>
            <a:ext cx="6400800" cy="1752600"/>
          </a:xfrm>
        </p:spPr>
        <p:txBody>
          <a:bodyPr>
            <a:normAutofit fontScale="55000" lnSpcReduction="20000"/>
          </a:bodyPr>
          <a:lstStyle/>
          <a:p>
            <a:pPr algn="r"/>
            <a:r>
              <a:rPr lang="ru-RU" dirty="0" smtClean="0">
                <a:solidFill>
                  <a:schemeClr val="bg1"/>
                </a:solidFill>
              </a:rPr>
              <a:t>Презентацию подготовила </a:t>
            </a:r>
          </a:p>
          <a:p>
            <a:pPr algn="r"/>
            <a:r>
              <a:rPr lang="ru-RU" dirty="0" smtClean="0">
                <a:solidFill>
                  <a:schemeClr val="bg1"/>
                </a:solidFill>
              </a:rPr>
              <a:t>учитель математики </a:t>
            </a:r>
          </a:p>
          <a:p>
            <a:pPr algn="r"/>
            <a:r>
              <a:rPr lang="ru-RU" dirty="0" smtClean="0">
                <a:solidFill>
                  <a:schemeClr val="bg1"/>
                </a:solidFill>
              </a:rPr>
              <a:t>МКОУ ООШ с. Новая Сила Партизанского </a:t>
            </a:r>
          </a:p>
          <a:p>
            <a:pPr algn="r"/>
            <a:r>
              <a:rPr lang="ru-RU" dirty="0" smtClean="0">
                <a:solidFill>
                  <a:schemeClr val="bg1"/>
                </a:solidFill>
              </a:rPr>
              <a:t>муниципального района</a:t>
            </a:r>
          </a:p>
          <a:p>
            <a:pPr algn="r"/>
            <a:r>
              <a:rPr lang="ru-RU" dirty="0" smtClean="0">
                <a:solidFill>
                  <a:schemeClr val="bg1"/>
                </a:solidFill>
              </a:rPr>
              <a:t>Приморского края </a:t>
            </a:r>
          </a:p>
          <a:p>
            <a:pPr algn="r"/>
            <a:r>
              <a:rPr lang="ru-RU" u="sng" dirty="0" err="1" smtClean="0">
                <a:solidFill>
                  <a:schemeClr val="bg1"/>
                </a:solidFill>
              </a:rPr>
              <a:t>Косягина</a:t>
            </a:r>
            <a:r>
              <a:rPr lang="ru-RU" u="sng" dirty="0" smtClean="0">
                <a:solidFill>
                  <a:schemeClr val="bg1"/>
                </a:solidFill>
              </a:rPr>
              <a:t> М.А.</a:t>
            </a:r>
          </a:p>
          <a:p>
            <a:endParaRPr lang="ru-RU" dirty="0"/>
          </a:p>
        </p:txBody>
      </p:sp>
      <p:pic>
        <p:nvPicPr>
          <p:cNvPr id="11268" name="Picture 4" descr="Фигуры геометрические пнг - фото и картинки abrakadabra.fu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276872"/>
            <a:ext cx="4733018" cy="33843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635896" y="0"/>
            <a:ext cx="202010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 smtClean="0">
                <a:solidFill>
                  <a:schemeClr val="bg1"/>
                </a:solidFill>
              </a:rPr>
              <a:t>Прямая</a:t>
            </a:r>
            <a:endParaRPr lang="ru-RU" sz="4400" dirty="0">
              <a:solidFill>
                <a:schemeClr val="bg1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39552" y="620688"/>
            <a:ext cx="784887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 - </a:t>
            </a:r>
            <a:r>
              <a:rPr lang="ru-RU" sz="2400" dirty="0" smtClean="0">
                <a:solidFill>
                  <a:schemeClr val="bg1"/>
                </a:solidFill>
              </a:rPr>
              <a:t>это </a:t>
            </a:r>
            <a:r>
              <a:rPr lang="ru-RU" sz="2400" dirty="0">
                <a:solidFill>
                  <a:schemeClr val="bg1"/>
                </a:solidFill>
              </a:rPr>
              <a:t>линия которая не искривляется, не имеет ни начала, ни конца, её можно бесконечно продолжать в обе стороны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467544" y="1844824"/>
            <a:ext cx="828092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chemeClr val="bg1"/>
                </a:solidFill>
              </a:rPr>
              <a:t>Обозначается строчной (маленькой) латинской буквой. Или двумя заглавными (большими) латинскими буквами — точками, лежащими на прямой</a:t>
            </a:r>
          </a:p>
        </p:txBody>
      </p:sp>
      <p:grpSp>
        <p:nvGrpSpPr>
          <p:cNvPr id="18" name="Группа 17"/>
          <p:cNvGrpSpPr/>
          <p:nvPr/>
        </p:nvGrpSpPr>
        <p:grpSpPr>
          <a:xfrm>
            <a:off x="899592" y="2852936"/>
            <a:ext cx="2952328" cy="792088"/>
            <a:chOff x="899592" y="3356992"/>
            <a:chExt cx="2952328" cy="792088"/>
          </a:xfrm>
        </p:grpSpPr>
        <p:cxnSp>
          <p:nvCxnSpPr>
            <p:cNvPr id="6" name="Прямая соединительная линия 5"/>
            <p:cNvCxnSpPr/>
            <p:nvPr/>
          </p:nvCxnSpPr>
          <p:spPr>
            <a:xfrm>
              <a:off x="899592" y="3933056"/>
              <a:ext cx="2952328" cy="72008"/>
            </a:xfrm>
            <a:prstGeom prst="line">
              <a:avLst/>
            </a:prstGeom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9" name="Группа 8"/>
            <p:cNvGrpSpPr/>
            <p:nvPr/>
          </p:nvGrpSpPr>
          <p:grpSpPr>
            <a:xfrm>
              <a:off x="1259632" y="3356992"/>
              <a:ext cx="421910" cy="720080"/>
              <a:chOff x="1835696" y="4005064"/>
              <a:chExt cx="421910" cy="720080"/>
            </a:xfrm>
          </p:grpSpPr>
          <p:sp>
            <p:nvSpPr>
              <p:cNvPr id="10" name="Овал 9"/>
              <p:cNvSpPr/>
              <p:nvPr/>
            </p:nvSpPr>
            <p:spPr>
              <a:xfrm>
                <a:off x="1907704" y="4509120"/>
                <a:ext cx="216024" cy="21602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1" name="TextBox 10"/>
              <p:cNvSpPr txBox="1"/>
              <p:nvPr/>
            </p:nvSpPr>
            <p:spPr>
              <a:xfrm>
                <a:off x="1835696" y="4005064"/>
                <a:ext cx="421910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3200" dirty="0" smtClean="0">
                    <a:solidFill>
                      <a:schemeClr val="bg1"/>
                    </a:solidFill>
                  </a:rPr>
                  <a:t>А</a:t>
                </a:r>
                <a:endParaRPr lang="ru-RU" sz="3200" dirty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12" name="Группа 11"/>
            <p:cNvGrpSpPr/>
            <p:nvPr/>
          </p:nvGrpSpPr>
          <p:grpSpPr>
            <a:xfrm>
              <a:off x="2915816" y="3356992"/>
              <a:ext cx="407484" cy="792088"/>
              <a:chOff x="3131840" y="4941168"/>
              <a:chExt cx="407484" cy="792088"/>
            </a:xfrm>
          </p:grpSpPr>
          <p:sp>
            <p:nvSpPr>
              <p:cNvPr id="13" name="Овал 12"/>
              <p:cNvSpPr/>
              <p:nvPr/>
            </p:nvSpPr>
            <p:spPr>
              <a:xfrm>
                <a:off x="3203848" y="5517232"/>
                <a:ext cx="216024" cy="21602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4" name="TextBox 13"/>
              <p:cNvSpPr txBox="1"/>
              <p:nvPr/>
            </p:nvSpPr>
            <p:spPr>
              <a:xfrm>
                <a:off x="3131840" y="4941168"/>
                <a:ext cx="407484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3200" dirty="0" smtClean="0">
                    <a:solidFill>
                      <a:schemeClr val="bg1"/>
                    </a:solidFill>
                  </a:rPr>
                  <a:t>В</a:t>
                </a:r>
                <a:endParaRPr lang="ru-RU" sz="3200" dirty="0">
                  <a:solidFill>
                    <a:schemeClr val="bg1"/>
                  </a:solidFill>
                </a:endParaRPr>
              </a:p>
            </p:txBody>
          </p:sp>
        </p:grpSp>
      </p:grpSp>
      <p:grpSp>
        <p:nvGrpSpPr>
          <p:cNvPr id="19" name="Группа 18"/>
          <p:cNvGrpSpPr/>
          <p:nvPr/>
        </p:nvGrpSpPr>
        <p:grpSpPr>
          <a:xfrm>
            <a:off x="4932040" y="3068960"/>
            <a:ext cx="2880320" cy="523220"/>
            <a:chOff x="5148064" y="3501008"/>
            <a:chExt cx="2880320" cy="523220"/>
          </a:xfrm>
        </p:grpSpPr>
        <p:cxnSp>
          <p:nvCxnSpPr>
            <p:cNvPr id="7" name="Прямая соединительная линия 6"/>
            <p:cNvCxnSpPr/>
            <p:nvPr/>
          </p:nvCxnSpPr>
          <p:spPr>
            <a:xfrm>
              <a:off x="5148064" y="3933056"/>
              <a:ext cx="2880320" cy="72008"/>
            </a:xfrm>
            <a:prstGeom prst="line">
              <a:avLst/>
            </a:prstGeom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TextBox 15"/>
            <p:cNvSpPr txBox="1"/>
            <p:nvPr/>
          </p:nvSpPr>
          <p:spPr>
            <a:xfrm>
              <a:off x="5148064" y="3501008"/>
              <a:ext cx="356188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 dirty="0" smtClean="0">
                  <a:solidFill>
                    <a:schemeClr val="bg1"/>
                  </a:solidFill>
                </a:rPr>
                <a:t>a</a:t>
              </a:r>
              <a:endParaRPr lang="ru-RU" sz="28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0" name="Группа 19"/>
          <p:cNvGrpSpPr/>
          <p:nvPr/>
        </p:nvGrpSpPr>
        <p:grpSpPr>
          <a:xfrm>
            <a:off x="5076056" y="3573016"/>
            <a:ext cx="2808312" cy="523220"/>
            <a:chOff x="5148064" y="4077072"/>
            <a:chExt cx="2808312" cy="523220"/>
          </a:xfrm>
        </p:grpSpPr>
        <p:cxnSp>
          <p:nvCxnSpPr>
            <p:cNvPr id="15" name="Прямая соединительная линия 14"/>
            <p:cNvCxnSpPr/>
            <p:nvPr/>
          </p:nvCxnSpPr>
          <p:spPr>
            <a:xfrm>
              <a:off x="5148064" y="4509120"/>
              <a:ext cx="2808312" cy="72008"/>
            </a:xfrm>
            <a:prstGeom prst="line">
              <a:avLst/>
            </a:prstGeom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TextBox 16"/>
            <p:cNvSpPr txBox="1"/>
            <p:nvPr/>
          </p:nvSpPr>
          <p:spPr>
            <a:xfrm>
              <a:off x="5148064" y="4077072"/>
              <a:ext cx="373820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 dirty="0" smtClean="0">
                  <a:solidFill>
                    <a:schemeClr val="bg1"/>
                  </a:solidFill>
                </a:rPr>
                <a:t>b</a:t>
              </a:r>
              <a:endParaRPr lang="ru-RU" sz="2800" dirty="0">
                <a:solidFill>
                  <a:schemeClr val="bg1"/>
                </a:solidFill>
              </a:endParaRPr>
            </a:p>
          </p:txBody>
        </p:sp>
      </p:grpSp>
      <p:sp>
        <p:nvSpPr>
          <p:cNvPr id="23" name="Прямоугольник 22"/>
          <p:cNvSpPr/>
          <p:nvPr/>
        </p:nvSpPr>
        <p:spPr>
          <a:xfrm>
            <a:off x="179512" y="4149080"/>
            <a:ext cx="835292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chemeClr val="bg1"/>
                </a:solidFill>
              </a:rPr>
              <a:t>Через одну точку можно провести</a:t>
            </a:r>
          </a:p>
          <a:p>
            <a:r>
              <a:rPr lang="ru-RU" sz="2400" dirty="0" smtClean="0">
                <a:solidFill>
                  <a:schemeClr val="bg1"/>
                </a:solidFill>
              </a:rPr>
              <a:t> любое число линий, в том числе прямых</a:t>
            </a:r>
            <a:endParaRPr lang="ru-RU" sz="2400" dirty="0">
              <a:solidFill>
                <a:schemeClr val="bg1"/>
              </a:solidFill>
            </a:endParaRPr>
          </a:p>
        </p:txBody>
      </p:sp>
      <p:sp>
        <p:nvSpPr>
          <p:cNvPr id="21" name="Овал 20"/>
          <p:cNvSpPr/>
          <p:nvPr/>
        </p:nvSpPr>
        <p:spPr>
          <a:xfrm>
            <a:off x="1763688" y="5445224"/>
            <a:ext cx="216024" cy="21602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4" name="Прямая соединительная линия 23"/>
          <p:cNvCxnSpPr/>
          <p:nvPr/>
        </p:nvCxnSpPr>
        <p:spPr>
          <a:xfrm flipH="1">
            <a:off x="1043608" y="5157192"/>
            <a:ext cx="1584176" cy="792088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 flipH="1">
            <a:off x="827584" y="5517232"/>
            <a:ext cx="2016224" cy="72008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>
            <a:off x="1259632" y="5013176"/>
            <a:ext cx="1296144" cy="1224136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4176952" y="5013176"/>
            <a:ext cx="4480714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i="1" dirty="0" smtClean="0">
                <a:solidFill>
                  <a:srgbClr val="FFFF00"/>
                </a:solidFill>
              </a:rPr>
              <a:t>Сколько прямых можно </a:t>
            </a:r>
          </a:p>
          <a:p>
            <a:pPr algn="ctr"/>
            <a:r>
              <a:rPr lang="ru-RU" sz="2800" i="1" dirty="0" smtClean="0">
                <a:solidFill>
                  <a:srgbClr val="FFFF00"/>
                </a:solidFill>
              </a:rPr>
              <a:t>провести через две точки?</a:t>
            </a:r>
            <a:endParaRPr lang="ru-RU" sz="2800" i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7544" y="692696"/>
            <a:ext cx="834787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chemeClr val="bg1"/>
                </a:solidFill>
              </a:rPr>
              <a:t>Через любые две точки можно провести прямую </a:t>
            </a:r>
          </a:p>
          <a:p>
            <a:r>
              <a:rPr lang="ru-RU" sz="2800" dirty="0" smtClean="0">
                <a:solidFill>
                  <a:schemeClr val="bg1"/>
                </a:solidFill>
              </a:rPr>
              <a:t>и притом только одну</a:t>
            </a:r>
            <a:endParaRPr lang="ru-RU" sz="2800" dirty="0">
              <a:solidFill>
                <a:schemeClr val="bg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58921" y="1628800"/>
            <a:ext cx="320299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ru-RU" sz="2000" dirty="0" smtClean="0">
                <a:solidFill>
                  <a:schemeClr val="bg1"/>
                </a:solidFill>
              </a:rPr>
              <a:t>(Аксиома принадлежности)</a:t>
            </a:r>
            <a:endParaRPr lang="ru-RU" sz="2000" dirty="0">
              <a:solidFill>
                <a:schemeClr val="bg1"/>
              </a:solidFill>
            </a:endParaRPr>
          </a:p>
        </p:txBody>
      </p:sp>
      <p:pic>
        <p:nvPicPr>
          <p:cNvPr id="1026" name="Picture 2" descr="Точка и линия | интернет проект BeginnerSchool.ru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1720" y="2132856"/>
            <a:ext cx="4324350" cy="188595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755576" y="4221088"/>
            <a:ext cx="7101881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i="1" dirty="0" smtClean="0">
                <a:solidFill>
                  <a:srgbClr val="FFFF00"/>
                </a:solidFill>
              </a:rPr>
              <a:t>Аксиома </a:t>
            </a:r>
            <a:r>
              <a:rPr lang="ru-RU" sz="2000" dirty="0" smtClean="0">
                <a:solidFill>
                  <a:schemeClr val="bg1"/>
                </a:solidFill>
              </a:rPr>
              <a:t>– это утверждение о свойствах геометрических фигур,</a:t>
            </a:r>
          </a:p>
          <a:p>
            <a:r>
              <a:rPr lang="ru-RU" sz="2000" dirty="0" smtClean="0">
                <a:solidFill>
                  <a:schemeClr val="bg1"/>
                </a:solidFill>
              </a:rPr>
              <a:t> принимаемое без доказательства </a:t>
            </a:r>
          </a:p>
          <a:p>
            <a:endParaRPr lang="ru-RU" sz="2000" dirty="0" smtClean="0">
              <a:solidFill>
                <a:schemeClr val="bg1"/>
              </a:solidFill>
            </a:endParaRPr>
          </a:p>
          <a:p>
            <a:r>
              <a:rPr lang="ru-RU" sz="2000" i="1" dirty="0" smtClean="0">
                <a:solidFill>
                  <a:srgbClr val="FFFF00"/>
                </a:solidFill>
              </a:rPr>
              <a:t>Теорема</a:t>
            </a:r>
            <a:r>
              <a:rPr lang="ru-RU" sz="2000" dirty="0" smtClean="0">
                <a:solidFill>
                  <a:schemeClr val="bg1"/>
                </a:solidFill>
              </a:rPr>
              <a:t> – это утверждение о свойствах геометрических фигур,</a:t>
            </a:r>
          </a:p>
          <a:p>
            <a:r>
              <a:rPr lang="ru-RU" sz="2000" dirty="0" smtClean="0">
                <a:solidFill>
                  <a:schemeClr val="bg1"/>
                </a:solidFill>
              </a:rPr>
              <a:t> требующее доказательства</a:t>
            </a:r>
            <a:endParaRPr lang="ru-RU" sz="20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Прямая соединительная линия 2"/>
          <p:cNvCxnSpPr/>
          <p:nvPr/>
        </p:nvCxnSpPr>
        <p:spPr>
          <a:xfrm flipV="1">
            <a:off x="1619672" y="2636912"/>
            <a:ext cx="2736304" cy="648072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Прямая соединительная линия 3"/>
          <p:cNvCxnSpPr/>
          <p:nvPr/>
        </p:nvCxnSpPr>
        <p:spPr>
          <a:xfrm flipH="1" flipV="1">
            <a:off x="1619672" y="4005064"/>
            <a:ext cx="2664296" cy="1152128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2915816" y="260648"/>
            <a:ext cx="3251211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 smtClean="0">
                <a:solidFill>
                  <a:schemeClr val="bg1"/>
                </a:solidFill>
              </a:rPr>
              <a:t>Две прямые </a:t>
            </a:r>
            <a:endParaRPr lang="ru-RU" sz="4400" dirty="0">
              <a:solidFill>
                <a:schemeClr val="bg1"/>
              </a:solidFill>
            </a:endParaRPr>
          </a:p>
        </p:txBody>
      </p:sp>
      <p:sp>
        <p:nvSpPr>
          <p:cNvPr id="7" name="Стрелка вниз 6"/>
          <p:cNvSpPr/>
          <p:nvPr/>
        </p:nvSpPr>
        <p:spPr>
          <a:xfrm rot="1876678">
            <a:off x="3201903" y="1027097"/>
            <a:ext cx="360040" cy="648072"/>
          </a:xfrm>
          <a:prstGeom prst="downArrow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трелка вниз 7"/>
          <p:cNvSpPr/>
          <p:nvPr/>
        </p:nvSpPr>
        <p:spPr>
          <a:xfrm rot="19596150">
            <a:off x="5584734" y="1026310"/>
            <a:ext cx="360040" cy="648072"/>
          </a:xfrm>
          <a:prstGeom prst="downArrow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1835696" y="1556792"/>
            <a:ext cx="290015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chemeClr val="bg1"/>
                </a:solidFill>
              </a:rPr>
              <a:t>пересекаются</a:t>
            </a:r>
            <a:endParaRPr lang="ru-RU" sz="3600" dirty="0">
              <a:solidFill>
                <a:schemeClr val="bg1"/>
              </a:solidFill>
            </a:endParaRPr>
          </a:p>
        </p:txBody>
      </p:sp>
      <p:cxnSp>
        <p:nvCxnSpPr>
          <p:cNvPr id="12" name="Прямая соединительная линия 11"/>
          <p:cNvCxnSpPr/>
          <p:nvPr/>
        </p:nvCxnSpPr>
        <p:spPr>
          <a:xfrm>
            <a:off x="6012160" y="2636912"/>
            <a:ext cx="2376264" cy="108012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>
            <a:off x="5580112" y="4509120"/>
            <a:ext cx="2376264" cy="108012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5148064" y="1556792"/>
            <a:ext cx="358463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chemeClr val="bg1"/>
                </a:solidFill>
              </a:rPr>
              <a:t>не пересекаются </a:t>
            </a:r>
            <a:endParaRPr lang="ru-RU" sz="3600" dirty="0">
              <a:solidFill>
                <a:schemeClr val="bg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899592" y="4581128"/>
            <a:ext cx="41453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solidFill>
                  <a:schemeClr val="bg1"/>
                </a:solidFill>
              </a:rPr>
              <a:t>имеют одну общую точку </a:t>
            </a:r>
            <a:endParaRPr lang="ru-RU" sz="2800" dirty="0">
              <a:solidFill>
                <a:schemeClr val="bg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076056" y="4581128"/>
            <a:ext cx="372864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solidFill>
                  <a:schemeClr val="bg1"/>
                </a:solidFill>
              </a:rPr>
              <a:t>не имеют общих точек </a:t>
            </a:r>
            <a:endParaRPr lang="ru-RU" sz="2800" dirty="0">
              <a:solidFill>
                <a:schemeClr val="bg1"/>
              </a:solidFill>
            </a:endParaRPr>
          </a:p>
        </p:txBody>
      </p:sp>
      <p:sp>
        <p:nvSpPr>
          <p:cNvPr id="21" name="Овал 20"/>
          <p:cNvSpPr/>
          <p:nvPr/>
        </p:nvSpPr>
        <p:spPr>
          <a:xfrm>
            <a:off x="3131840" y="2780928"/>
            <a:ext cx="216024" cy="21602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181 0.08117 L 0.01181 -0.25185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6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4.6346E-6 L -4.72222E-6 -0.18617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9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0" grpId="0"/>
      <p:bldP spid="21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Группа 17"/>
          <p:cNvGrpSpPr/>
          <p:nvPr/>
        </p:nvGrpSpPr>
        <p:grpSpPr>
          <a:xfrm>
            <a:off x="2555776" y="908720"/>
            <a:ext cx="4104456" cy="2232248"/>
            <a:chOff x="2483768" y="548680"/>
            <a:chExt cx="4104456" cy="2232248"/>
          </a:xfrm>
        </p:grpSpPr>
        <p:cxnSp>
          <p:nvCxnSpPr>
            <p:cNvPr id="3" name="Прямая соединительная линия 2"/>
            <p:cNvCxnSpPr/>
            <p:nvPr/>
          </p:nvCxnSpPr>
          <p:spPr>
            <a:xfrm flipV="1">
              <a:off x="2483768" y="1124744"/>
              <a:ext cx="4104456" cy="1296144"/>
            </a:xfrm>
            <a:prstGeom prst="line">
              <a:avLst/>
            </a:prstGeom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" name="Овал 5"/>
            <p:cNvSpPr/>
            <p:nvPr/>
          </p:nvSpPr>
          <p:spPr>
            <a:xfrm>
              <a:off x="2699792" y="980728"/>
              <a:ext cx="216024" cy="21602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" name="Овал 6"/>
            <p:cNvSpPr/>
            <p:nvPr/>
          </p:nvSpPr>
          <p:spPr>
            <a:xfrm>
              <a:off x="2627784" y="2276872"/>
              <a:ext cx="216024" cy="21602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" name="Овал 7"/>
            <p:cNvSpPr/>
            <p:nvPr/>
          </p:nvSpPr>
          <p:spPr>
            <a:xfrm>
              <a:off x="5220072" y="2564904"/>
              <a:ext cx="216024" cy="21602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" name="Овал 8"/>
            <p:cNvSpPr/>
            <p:nvPr/>
          </p:nvSpPr>
          <p:spPr>
            <a:xfrm>
              <a:off x="4355976" y="1700808"/>
              <a:ext cx="216024" cy="21602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" name="Овал 9"/>
            <p:cNvSpPr/>
            <p:nvPr/>
          </p:nvSpPr>
          <p:spPr>
            <a:xfrm>
              <a:off x="6156176" y="1124744"/>
              <a:ext cx="216024" cy="21602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2627784" y="548680"/>
              <a:ext cx="393056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 dirty="0" smtClean="0">
                  <a:solidFill>
                    <a:schemeClr val="bg1"/>
                  </a:solidFill>
                </a:rPr>
                <a:t>A</a:t>
              </a:r>
              <a:endParaRPr lang="ru-RU" sz="2800" dirty="0">
                <a:solidFill>
                  <a:schemeClr val="bg1"/>
                </a:solidFill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2555776" y="1844824"/>
              <a:ext cx="38023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 dirty="0" smtClean="0">
                  <a:solidFill>
                    <a:schemeClr val="bg1"/>
                  </a:solidFill>
                </a:rPr>
                <a:t>B</a:t>
              </a:r>
              <a:endParaRPr lang="ru-RU" sz="2800" dirty="0">
                <a:solidFill>
                  <a:schemeClr val="bg1"/>
                </a:solidFill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4283968" y="1268760"/>
              <a:ext cx="375424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 dirty="0" smtClean="0">
                  <a:solidFill>
                    <a:schemeClr val="bg1"/>
                  </a:solidFill>
                </a:rPr>
                <a:t>C</a:t>
              </a:r>
              <a:endParaRPr lang="ru-RU" sz="2800" dirty="0">
                <a:solidFill>
                  <a:schemeClr val="bg1"/>
                </a:solidFill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6084168" y="692696"/>
              <a:ext cx="405880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 dirty="0" smtClean="0">
                  <a:solidFill>
                    <a:schemeClr val="bg1"/>
                  </a:solidFill>
                </a:rPr>
                <a:t>D</a:t>
              </a:r>
              <a:endParaRPr lang="ru-RU" sz="2800" dirty="0">
                <a:solidFill>
                  <a:schemeClr val="bg1"/>
                </a:solidFill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5148064" y="2132856"/>
              <a:ext cx="359394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 dirty="0" smtClean="0">
                  <a:solidFill>
                    <a:schemeClr val="bg1"/>
                  </a:solidFill>
                </a:rPr>
                <a:t>E</a:t>
              </a:r>
              <a:endParaRPr lang="ru-RU" sz="2800" dirty="0">
                <a:solidFill>
                  <a:schemeClr val="bg1"/>
                </a:solidFill>
              </a:endParaRPr>
            </a:p>
          </p:txBody>
        </p:sp>
      </p:grpSp>
      <p:sp>
        <p:nvSpPr>
          <p:cNvPr id="19" name="TextBox 18"/>
          <p:cNvSpPr txBox="1"/>
          <p:nvPr/>
        </p:nvSpPr>
        <p:spPr>
          <a:xfrm>
            <a:off x="827584" y="260648"/>
            <a:ext cx="743408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solidFill>
                  <a:schemeClr val="bg1"/>
                </a:solidFill>
              </a:rPr>
              <a:t>Как расположены точки относительно прямой?</a:t>
            </a:r>
            <a:endParaRPr lang="ru-RU" sz="2800" dirty="0">
              <a:solidFill>
                <a:schemeClr val="bg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827584" y="3501008"/>
            <a:ext cx="369088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>
                <a:solidFill>
                  <a:schemeClr val="bg1"/>
                </a:solidFill>
              </a:rPr>
              <a:t>Точки В, С,</a:t>
            </a:r>
            <a:r>
              <a:rPr lang="en-US" sz="2000" dirty="0" smtClean="0">
                <a:solidFill>
                  <a:schemeClr val="bg1"/>
                </a:solidFill>
              </a:rPr>
              <a:t> D </a:t>
            </a:r>
            <a:r>
              <a:rPr lang="ru-RU" sz="2000" dirty="0" smtClean="0">
                <a:solidFill>
                  <a:schemeClr val="bg1"/>
                </a:solidFill>
              </a:rPr>
              <a:t> лежат на прямой а</a:t>
            </a:r>
            <a:endParaRPr lang="ru-RU" sz="2000" dirty="0">
              <a:solidFill>
                <a:schemeClr val="bg1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076056" y="3501008"/>
            <a:ext cx="367831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>
                <a:solidFill>
                  <a:schemeClr val="bg1"/>
                </a:solidFill>
              </a:rPr>
              <a:t>Точки А, Е не лежат на прямой а</a:t>
            </a:r>
            <a:endParaRPr lang="ru-RU" sz="2000" dirty="0">
              <a:solidFill>
                <a:schemeClr val="bg1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6732240" y="1124744"/>
            <a:ext cx="38183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solidFill>
                  <a:schemeClr val="bg1"/>
                </a:solidFill>
              </a:rPr>
              <a:t>а</a:t>
            </a:r>
            <a:endParaRPr lang="ru-RU" sz="3200" dirty="0">
              <a:solidFill>
                <a:schemeClr val="bg1"/>
              </a:solidFill>
            </a:endParaRPr>
          </a:p>
        </p:txBody>
      </p:sp>
      <p:pic>
        <p:nvPicPr>
          <p:cNvPr id="35" name="Рисунок 34" descr="Безымянныйцкк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76056" y="4221088"/>
            <a:ext cx="2693100" cy="792088"/>
          </a:xfrm>
          <a:prstGeom prst="rect">
            <a:avLst/>
          </a:prstGeom>
        </p:spPr>
      </p:pic>
      <p:sp>
        <p:nvSpPr>
          <p:cNvPr id="36" name="TextBox 35"/>
          <p:cNvSpPr txBox="1"/>
          <p:nvPr/>
        </p:nvSpPr>
        <p:spPr>
          <a:xfrm>
            <a:off x="251520" y="4149080"/>
            <a:ext cx="448045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chemeClr val="bg1"/>
                </a:solidFill>
              </a:rPr>
              <a:t>Для удобства записи используют</a:t>
            </a:r>
          </a:p>
          <a:p>
            <a:r>
              <a:rPr lang="ru-RU" sz="2400" dirty="0" smtClean="0">
                <a:solidFill>
                  <a:schemeClr val="bg1"/>
                </a:solidFill>
              </a:rPr>
              <a:t> следующие символы</a:t>
            </a:r>
            <a:endParaRPr lang="ru-RU" sz="2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/>
      <p:bldP spid="3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491880" y="0"/>
            <a:ext cx="2151551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 smtClean="0">
                <a:solidFill>
                  <a:schemeClr val="bg1"/>
                </a:solidFill>
              </a:rPr>
              <a:t>Отрезок</a:t>
            </a:r>
            <a:endParaRPr lang="ru-RU" sz="4400" dirty="0">
              <a:solidFill>
                <a:schemeClr val="bg1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51520" y="692696"/>
            <a:ext cx="828092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i="1" dirty="0">
                <a:solidFill>
                  <a:srgbClr val="FFFF00"/>
                </a:solidFill>
              </a:rPr>
              <a:t>Отрезок</a:t>
            </a:r>
            <a:r>
              <a:rPr lang="ru-RU" sz="2800" dirty="0">
                <a:solidFill>
                  <a:schemeClr val="bg1"/>
                </a:solidFill>
              </a:rPr>
              <a:t> — это часть прямой, которая ограничена двумя точками, то есть она имеет </a:t>
            </a:r>
            <a:r>
              <a:rPr lang="ru-RU" sz="2800" dirty="0" smtClean="0">
                <a:solidFill>
                  <a:schemeClr val="bg1"/>
                </a:solidFill>
              </a:rPr>
              <a:t>концы, </a:t>
            </a:r>
            <a:r>
              <a:rPr lang="ru-RU" sz="2800" dirty="0">
                <a:solidFill>
                  <a:schemeClr val="bg1"/>
                </a:solidFill>
              </a:rPr>
              <a:t>а значит можно измерить её длину. </a:t>
            </a:r>
            <a:endParaRPr lang="ru-RU" sz="2800" dirty="0" smtClean="0">
              <a:solidFill>
                <a:schemeClr val="bg1"/>
              </a:solidFill>
            </a:endParaRPr>
          </a:p>
          <a:p>
            <a:endParaRPr lang="ru-RU" sz="2800" i="1" dirty="0">
              <a:solidFill>
                <a:schemeClr val="bg1"/>
              </a:solidFill>
            </a:endParaRPr>
          </a:p>
          <a:p>
            <a:r>
              <a:rPr lang="ru-RU" sz="2800" i="1" dirty="0" smtClean="0">
                <a:solidFill>
                  <a:srgbClr val="FFFF00"/>
                </a:solidFill>
              </a:rPr>
              <a:t>Длина </a:t>
            </a:r>
            <a:r>
              <a:rPr lang="ru-RU" sz="2800" i="1" dirty="0">
                <a:solidFill>
                  <a:srgbClr val="FFFF00"/>
                </a:solidFill>
              </a:rPr>
              <a:t>отрезка</a:t>
            </a:r>
            <a:r>
              <a:rPr lang="ru-RU" sz="2800" dirty="0">
                <a:solidFill>
                  <a:srgbClr val="FFFF00"/>
                </a:solidFill>
              </a:rPr>
              <a:t> </a:t>
            </a:r>
            <a:r>
              <a:rPr lang="ru-RU" sz="2800" dirty="0">
                <a:solidFill>
                  <a:schemeClr val="bg1"/>
                </a:solidFill>
              </a:rPr>
              <a:t>— это расстояние между его начальной и конечной точками</a:t>
            </a: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>
            <a:off x="2771800" y="4437112"/>
            <a:ext cx="3312368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Овал 6"/>
          <p:cNvSpPr/>
          <p:nvPr/>
        </p:nvSpPr>
        <p:spPr>
          <a:xfrm>
            <a:off x="5940152" y="4293096"/>
            <a:ext cx="216024" cy="21602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3" name="Прямая соединительная линия 12"/>
          <p:cNvCxnSpPr/>
          <p:nvPr/>
        </p:nvCxnSpPr>
        <p:spPr>
          <a:xfrm flipH="1">
            <a:off x="2195736" y="4437112"/>
            <a:ext cx="576064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 flipH="1">
            <a:off x="6084168" y="4437112"/>
            <a:ext cx="576064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Овал 14"/>
          <p:cNvSpPr/>
          <p:nvPr/>
        </p:nvSpPr>
        <p:spPr>
          <a:xfrm>
            <a:off x="2699792" y="4293096"/>
            <a:ext cx="216024" cy="21602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19" name="Группа 18"/>
          <p:cNvGrpSpPr/>
          <p:nvPr/>
        </p:nvGrpSpPr>
        <p:grpSpPr>
          <a:xfrm>
            <a:off x="2771800" y="4581128"/>
            <a:ext cx="3240360" cy="832158"/>
            <a:chOff x="2771800" y="4581128"/>
            <a:chExt cx="3240360" cy="832158"/>
          </a:xfrm>
        </p:grpSpPr>
        <p:sp>
          <p:nvSpPr>
            <p:cNvPr id="17" name="Левая фигурная скобка 16"/>
            <p:cNvSpPr/>
            <p:nvPr/>
          </p:nvSpPr>
          <p:spPr>
            <a:xfrm rot="16200000">
              <a:off x="4175956" y="3176972"/>
              <a:ext cx="432048" cy="3240360"/>
            </a:xfrm>
            <a:prstGeom prst="leftBrace">
              <a:avLst/>
            </a:prstGeom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3491880" y="5013176"/>
              <a:ext cx="178042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000" dirty="0" smtClean="0">
                  <a:solidFill>
                    <a:schemeClr val="bg1"/>
                  </a:solidFill>
                </a:rPr>
                <a:t>Длина отрезка</a:t>
              </a:r>
              <a:endParaRPr lang="ru-RU" sz="2000" dirty="0">
                <a:solidFill>
                  <a:schemeClr val="bg1"/>
                </a:solidFill>
              </a:endParaRPr>
            </a:p>
          </p:txBody>
        </p:sp>
      </p:grpSp>
      <p:sp>
        <p:nvSpPr>
          <p:cNvPr id="20" name="TextBox 19"/>
          <p:cNvSpPr txBox="1"/>
          <p:nvPr/>
        </p:nvSpPr>
        <p:spPr>
          <a:xfrm>
            <a:off x="2555776" y="3717032"/>
            <a:ext cx="42191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solidFill>
                  <a:schemeClr val="bg1"/>
                </a:solidFill>
              </a:rPr>
              <a:t>А</a:t>
            </a:r>
            <a:endParaRPr lang="ru-RU" sz="3200" dirty="0">
              <a:solidFill>
                <a:schemeClr val="bg1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868144" y="3789040"/>
            <a:ext cx="40748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solidFill>
                  <a:schemeClr val="bg1"/>
                </a:solidFill>
              </a:rPr>
              <a:t>В</a:t>
            </a:r>
            <a:endParaRPr lang="ru-RU" sz="3200" dirty="0">
              <a:solidFill>
                <a:schemeClr val="bg1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39552" y="5373216"/>
            <a:ext cx="814614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>
                <a:solidFill>
                  <a:schemeClr val="bg1"/>
                </a:solidFill>
              </a:rPr>
              <a:t>Концы отрезка обозначаются  заглавными буквами латинского алфавита</a:t>
            </a:r>
            <a:endParaRPr lang="ru-RU" sz="2000" dirty="0">
              <a:solidFill>
                <a:schemeClr val="bg1"/>
              </a:solidFill>
            </a:endParaRPr>
          </a:p>
        </p:txBody>
      </p:sp>
      <p:sp>
        <p:nvSpPr>
          <p:cNvPr id="23" name="Овальная выноска 22"/>
          <p:cNvSpPr/>
          <p:nvPr/>
        </p:nvSpPr>
        <p:spPr>
          <a:xfrm>
            <a:off x="6732240" y="3284984"/>
            <a:ext cx="2088232" cy="1800200"/>
          </a:xfrm>
          <a:prstGeom prst="wedgeEllipseCallou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/>
              <a:t>Отрезок АВ или ВА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5" grpId="0" animBg="1"/>
      <p:bldP spid="20" grpId="0"/>
      <p:bldP spid="21" grpId="0"/>
      <p:bldP spid="22" grpId="0"/>
      <p:bldP spid="23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https://sun9-1.userapi.com/impf/c625422/v625422275/223ee/9ZkgXfFVC_U.jpg?size=1280x943&amp;quality=96&amp;sign=1726de2132e491ae4124856d5e4e3a81&amp;type=album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3728" y="980728"/>
            <a:ext cx="4824536" cy="3554326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915816" y="0"/>
            <a:ext cx="3290966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 smtClean="0">
                <a:solidFill>
                  <a:schemeClr val="bg1"/>
                </a:solidFill>
              </a:rPr>
              <a:t>Головоломка</a:t>
            </a:r>
            <a:endParaRPr lang="ru-RU" sz="4400" dirty="0">
              <a:solidFill>
                <a:schemeClr val="bg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79512" y="4725144"/>
            <a:ext cx="864096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 smtClean="0">
                <a:solidFill>
                  <a:schemeClr val="bg1"/>
                </a:solidFill>
              </a:rPr>
              <a:t>Как соединить девять точек четырьмя прямыми линиями не отрывая ручки от листа бумаги?</a:t>
            </a:r>
            <a:endParaRPr lang="ru-RU" sz="32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Рисунок 17" descr="free-png.ru-50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524328" y="5229200"/>
            <a:ext cx="1417340" cy="141734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2843808" y="0"/>
            <a:ext cx="3290966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 smtClean="0">
                <a:solidFill>
                  <a:schemeClr val="bg1"/>
                </a:solidFill>
              </a:rPr>
              <a:t>Головоломка</a:t>
            </a:r>
            <a:endParaRPr lang="ru-RU" sz="4400" dirty="0">
              <a:solidFill>
                <a:schemeClr val="bg1"/>
              </a:solidFill>
            </a:endParaRPr>
          </a:p>
        </p:txBody>
      </p:sp>
      <p:pic>
        <p:nvPicPr>
          <p:cNvPr id="4" name="Рисунок 3" descr="dom-1-256x217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259632" y="1052736"/>
            <a:ext cx="1512168" cy="1281799"/>
          </a:xfrm>
          <a:prstGeom prst="rect">
            <a:avLst/>
          </a:prstGeom>
        </p:spPr>
      </p:pic>
      <p:pic>
        <p:nvPicPr>
          <p:cNvPr id="5" name="Рисунок 4" descr="dom-1-256x217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779912" y="1124744"/>
            <a:ext cx="1512168" cy="1281799"/>
          </a:xfrm>
          <a:prstGeom prst="rect">
            <a:avLst/>
          </a:prstGeom>
        </p:spPr>
      </p:pic>
      <p:pic>
        <p:nvPicPr>
          <p:cNvPr id="6" name="Рисунок 5" descr="dom-1-256x217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372200" y="1124744"/>
            <a:ext cx="1512168" cy="1281799"/>
          </a:xfrm>
          <a:prstGeom prst="rect">
            <a:avLst/>
          </a:prstGeom>
        </p:spPr>
      </p:pic>
      <p:sp>
        <p:nvSpPr>
          <p:cNvPr id="1026" name="AutoShape 2" descr="Газовая труба: векторные изображения и иллюстрации, которые можно скачать  бесплатно | Freepik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8" name="AutoShape 4" descr="Вектор Желтые металлические трубы для векторной иллюстрации газопровод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0" name="Picture 6" descr="Gas Pipeline With A Valve And A Manometer. Vector Illustration. Royalty  Free SVG, Cliparts, Vectors, And Stock Illustration. Image 95015276.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27584" y="3356992"/>
            <a:ext cx="1872208" cy="1512168"/>
          </a:xfrm>
          <a:prstGeom prst="rect">
            <a:avLst/>
          </a:prstGeom>
          <a:noFill/>
        </p:spPr>
      </p:pic>
      <p:sp>
        <p:nvSpPr>
          <p:cNvPr id="1032" name="AutoShape 8" descr="Фото Трубы вода, более 67 000 качественных бесплатных стоковых фото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1" name="Рисунок 10" descr="Безымянныйь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419872" y="3356992"/>
            <a:ext cx="2067214" cy="1533739"/>
          </a:xfrm>
          <a:prstGeom prst="rect">
            <a:avLst/>
          </a:prstGeom>
        </p:spPr>
      </p:pic>
      <p:pic>
        <p:nvPicPr>
          <p:cNvPr id="1036" name="Picture 12" descr="HD wallpaper: Power, High Pressure, Pylons, transmission line, sunset,  electricity | Wallpaper Flare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228184" y="3356992"/>
            <a:ext cx="2304256" cy="1536171"/>
          </a:xfrm>
          <a:prstGeom prst="rect">
            <a:avLst/>
          </a:prstGeom>
          <a:noFill/>
        </p:spPr>
      </p:pic>
      <p:sp>
        <p:nvSpPr>
          <p:cNvPr id="13" name="TextBox 12"/>
          <p:cNvSpPr txBox="1"/>
          <p:nvPr/>
        </p:nvSpPr>
        <p:spPr>
          <a:xfrm>
            <a:off x="683568" y="4941168"/>
            <a:ext cx="798346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dirty="0" smtClean="0">
                <a:solidFill>
                  <a:schemeClr val="bg1"/>
                </a:solidFill>
              </a:rPr>
              <a:t>Построены три дома. К каждому дому нужно провести газ, </a:t>
            </a:r>
          </a:p>
          <a:p>
            <a:pPr algn="ctr"/>
            <a:r>
              <a:rPr lang="ru-RU" sz="2400" dirty="0" smtClean="0">
                <a:solidFill>
                  <a:schemeClr val="bg1"/>
                </a:solidFill>
              </a:rPr>
              <a:t>воду и свет, так, чтобы никакие трубы не пересекались .</a:t>
            </a:r>
          </a:p>
          <a:p>
            <a:pPr algn="ctr"/>
            <a:r>
              <a:rPr lang="ru-RU" sz="2400" dirty="0" smtClean="0">
                <a:solidFill>
                  <a:schemeClr val="bg1"/>
                </a:solidFill>
              </a:rPr>
              <a:t>Как это сделать?</a:t>
            </a:r>
            <a:endParaRPr lang="ru-RU" sz="2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1196752"/>
            <a:ext cx="8640960" cy="2000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chemeClr val="bg1"/>
                </a:solidFill>
              </a:rPr>
              <a:t>«Геометрия полна приключений, потому что за каждой задачей скрывается приключение мысли. Решить задачу – это значит пережить </a:t>
            </a:r>
            <a:r>
              <a:rPr lang="ru-RU" sz="2800" dirty="0" smtClean="0">
                <a:solidFill>
                  <a:schemeClr val="bg1"/>
                </a:solidFill>
              </a:rPr>
              <a:t>приключение» </a:t>
            </a:r>
          </a:p>
          <a:p>
            <a:pPr algn="r"/>
            <a:endParaRPr lang="ru-RU" sz="2000" dirty="0" smtClean="0">
              <a:solidFill>
                <a:schemeClr val="bg1"/>
              </a:solidFill>
            </a:endParaRPr>
          </a:p>
          <a:p>
            <a:pPr algn="r"/>
            <a:r>
              <a:rPr lang="ru-RU" sz="2000" dirty="0" smtClean="0">
                <a:solidFill>
                  <a:schemeClr val="bg1"/>
                </a:solidFill>
              </a:rPr>
              <a:t>(</a:t>
            </a:r>
            <a:r>
              <a:rPr lang="ru-RU" sz="2000" dirty="0" smtClean="0">
                <a:solidFill>
                  <a:schemeClr val="bg1"/>
                </a:solidFill>
              </a:rPr>
              <a:t>В</a:t>
            </a:r>
            <a:r>
              <a:rPr lang="ru-RU" sz="2000" dirty="0" smtClean="0">
                <a:solidFill>
                  <a:schemeClr val="bg1"/>
                </a:solidFill>
              </a:rPr>
              <a:t>. В. Произволов русский математик)</a:t>
            </a:r>
            <a:endParaRPr lang="ru-RU" sz="2000" dirty="0">
              <a:solidFill>
                <a:schemeClr val="bg1"/>
              </a:solidFill>
            </a:endParaRPr>
          </a:p>
        </p:txBody>
      </p:sp>
      <p:sp>
        <p:nvSpPr>
          <p:cNvPr id="29698" name="AutoShape 2" descr="Вячеслав Викторович Произволов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9700" name="AutoShape 4" descr="Вячеслав Викторович Произволов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9702" name="AutoShape 6" descr="Вячеслав Викторович Произволов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9706" name="AutoShape 10" descr="Вячеслав Викторович Произволов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9708" name="AutoShape 12" descr="Набор геометрических геометрических фигур | Премиум векторы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9710" name="AutoShape 14" descr="Набор геометрических геометрических фигур | Премиум векторы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9712" name="AutoShape 16" descr="Картинки геометрия (45 лучших фото)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9714" name="AutoShape 18" descr="Геометрия предмет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9716" name="Picture 20" descr="Геометрия картинки для презентации - 79 фото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3284984"/>
            <a:ext cx="5976664" cy="3277204"/>
          </a:xfrm>
          <a:prstGeom prst="rect">
            <a:avLst/>
          </a:prstGeom>
          <a:noFill/>
        </p:spPr>
      </p:pic>
      <p:sp>
        <p:nvSpPr>
          <p:cNvPr id="13" name="TextBox 12"/>
          <p:cNvSpPr txBox="1"/>
          <p:nvPr/>
        </p:nvSpPr>
        <p:spPr>
          <a:xfrm>
            <a:off x="539552" y="404664"/>
            <a:ext cx="791434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rgbClr val="FFFF00"/>
                </a:solidFill>
                <a:latin typeface="Monotype Corsiva" pitchFamily="66" charset="0"/>
              </a:rPr>
              <a:t>Вперёд, навстречу к приключениям, ребята!</a:t>
            </a:r>
            <a:endParaRPr lang="ru-RU" sz="3600" dirty="0">
              <a:solidFill>
                <a:srgbClr val="FFFF0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2051720" y="692696"/>
            <a:ext cx="5112568" cy="1152128"/>
          </a:xfrm>
          <a:prstGeom prst="roundRect">
            <a:avLst/>
          </a:prstGeom>
          <a:noFill/>
          <a:ln w="38100"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2699792" y="836712"/>
            <a:ext cx="385714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dirty="0" smtClean="0">
                <a:solidFill>
                  <a:schemeClr val="bg1"/>
                </a:solidFill>
              </a:rPr>
              <a:t>МАТЕМАТИКА</a:t>
            </a:r>
            <a:endParaRPr lang="ru-RU" sz="4800" dirty="0">
              <a:solidFill>
                <a:schemeClr val="bg1"/>
              </a:solidFill>
            </a:endParaRPr>
          </a:p>
        </p:txBody>
      </p:sp>
      <p:sp>
        <p:nvSpPr>
          <p:cNvPr id="7" name="Стрелка вниз 6"/>
          <p:cNvSpPr/>
          <p:nvPr/>
        </p:nvSpPr>
        <p:spPr>
          <a:xfrm>
            <a:off x="2123728" y="1916832"/>
            <a:ext cx="360040" cy="1152128"/>
          </a:xfrm>
          <a:prstGeom prst="downArrow">
            <a:avLst/>
          </a:prstGeom>
          <a:noFill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трелка вниз 7"/>
          <p:cNvSpPr/>
          <p:nvPr/>
        </p:nvSpPr>
        <p:spPr>
          <a:xfrm>
            <a:off x="4499992" y="1916832"/>
            <a:ext cx="360040" cy="1152128"/>
          </a:xfrm>
          <a:prstGeom prst="downArrow">
            <a:avLst/>
          </a:prstGeom>
          <a:noFill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трелка вниз 8"/>
          <p:cNvSpPr/>
          <p:nvPr/>
        </p:nvSpPr>
        <p:spPr>
          <a:xfrm>
            <a:off x="6732240" y="1916832"/>
            <a:ext cx="360040" cy="1152128"/>
          </a:xfrm>
          <a:prstGeom prst="downArrow">
            <a:avLst/>
          </a:prstGeom>
          <a:noFill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6156176" y="3140968"/>
            <a:ext cx="2987824" cy="1440160"/>
          </a:xfrm>
          <a:prstGeom prst="roundRect">
            <a:avLst/>
          </a:prstGeom>
          <a:noFill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539552" y="3140968"/>
            <a:ext cx="2592288" cy="1440160"/>
          </a:xfrm>
          <a:prstGeom prst="roundRect">
            <a:avLst/>
          </a:prstGeom>
          <a:noFill/>
          <a:ln w="28575"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3347864" y="3140968"/>
            <a:ext cx="2664296" cy="1440160"/>
          </a:xfrm>
          <a:prstGeom prst="roundRect">
            <a:avLst/>
          </a:prstGeom>
          <a:noFill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827584" y="3501008"/>
            <a:ext cx="207358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>
                <a:solidFill>
                  <a:schemeClr val="bg1"/>
                </a:solidFill>
              </a:rPr>
              <a:t>АЛГЕБРА</a:t>
            </a:r>
            <a:endParaRPr lang="ru-RU" sz="4000" dirty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275856" y="3501008"/>
            <a:ext cx="279980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>
                <a:solidFill>
                  <a:schemeClr val="bg1"/>
                </a:solidFill>
              </a:rPr>
              <a:t>ГЕОМЕТРИЯ</a:t>
            </a:r>
            <a:endParaRPr lang="ru-RU" sz="4000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228184" y="3356992"/>
            <a:ext cx="3133807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solidFill>
                  <a:schemeClr val="bg1"/>
                </a:solidFill>
              </a:rPr>
              <a:t>ВЕРОЯТНОСТЬ И </a:t>
            </a:r>
          </a:p>
          <a:p>
            <a:r>
              <a:rPr lang="ru-RU" sz="3200" dirty="0" smtClean="0">
                <a:solidFill>
                  <a:schemeClr val="bg1"/>
                </a:solidFill>
              </a:rPr>
              <a:t>СТАТИСТИКА</a:t>
            </a:r>
            <a:endParaRPr lang="ru-RU" sz="3200" dirty="0">
              <a:solidFill>
                <a:schemeClr val="bg1"/>
              </a:solidFill>
            </a:endParaRPr>
          </a:p>
        </p:txBody>
      </p:sp>
      <p:pic>
        <p:nvPicPr>
          <p:cNvPr id="14338" name="Picture 2" descr="Книга: &quot;Алгебра. 7 класс. Учебник. ФП&quot; - Макарычев, Миндюк, Нешков. Купить  книгу, читать рецензии | ISBN 978-5-09-088500-3 | Лабиринт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4653136"/>
            <a:ext cx="1473652" cy="1920213"/>
          </a:xfrm>
          <a:prstGeom prst="rect">
            <a:avLst/>
          </a:prstGeom>
          <a:noFill/>
        </p:spPr>
      </p:pic>
      <p:pic>
        <p:nvPicPr>
          <p:cNvPr id="14340" name="Picture 4" descr="Атанасян Л., Бутузов В., Кадомцев С., Позняк Э. и др. &quot;Геометрия. 7-9  классы. Учебник для общеобразовательных организаций с приложением на  электронном носителе&quot; — купить в интернет-магазине по низкой цене на Яндекс  Маркете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7377" y="4653136"/>
            <a:ext cx="1492639" cy="1944216"/>
          </a:xfrm>
          <a:prstGeom prst="rect">
            <a:avLst/>
          </a:prstGeom>
          <a:noFill/>
        </p:spPr>
      </p:pic>
      <p:pic>
        <p:nvPicPr>
          <p:cNvPr id="14342" name="Picture 6" descr="Математика. Вероятность и статистика. 7-9 классы. Базовый уровень. Учебник  Часть 1 - Ященко И.В., Высоцкий И.Р. | Купить с доставкой в книжном  интернет-магазине fkniga.ru | ISBN: 978-5-09-102540-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983628" y="4653136"/>
            <a:ext cx="1466803" cy="19442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499992" y="332656"/>
            <a:ext cx="4392488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solidFill>
                  <a:schemeClr val="bg1"/>
                </a:solidFill>
              </a:rPr>
              <a:t>«Своеобразие </a:t>
            </a:r>
            <a:r>
              <a:rPr lang="ru-RU" sz="3200" dirty="0">
                <a:solidFill>
                  <a:schemeClr val="bg1"/>
                </a:solidFill>
              </a:rPr>
              <a:t>геометрии, выделяющее её среди других разделов математики, да и всех наук вообще, заключается в неразрывном </a:t>
            </a:r>
            <a:r>
              <a:rPr lang="ru-RU" sz="3200" dirty="0" smtClean="0">
                <a:solidFill>
                  <a:schemeClr val="bg1"/>
                </a:solidFill>
              </a:rPr>
              <a:t>соединении </a:t>
            </a:r>
            <a:r>
              <a:rPr lang="ru-RU" sz="3200" dirty="0">
                <a:solidFill>
                  <a:schemeClr val="bg1"/>
                </a:solidFill>
              </a:rPr>
              <a:t>живого воображения со строгой </a:t>
            </a:r>
            <a:r>
              <a:rPr lang="ru-RU" sz="3200" dirty="0" smtClean="0">
                <a:solidFill>
                  <a:schemeClr val="bg1"/>
                </a:solidFill>
              </a:rPr>
              <a:t>логикой» </a:t>
            </a:r>
            <a:br>
              <a:rPr lang="ru-RU" sz="3200" dirty="0" smtClean="0">
                <a:solidFill>
                  <a:schemeClr val="bg1"/>
                </a:solidFill>
              </a:rPr>
            </a:br>
            <a:endParaRPr lang="ru-RU" sz="3200" dirty="0" smtClean="0">
              <a:solidFill>
                <a:schemeClr val="bg1"/>
              </a:solidFill>
            </a:endParaRPr>
          </a:p>
        </p:txBody>
      </p:sp>
      <p:pic>
        <p:nvPicPr>
          <p:cNvPr id="15362" name="Picture 2" descr="Сотрудники - Александров Даниил Александрович — Национальный  исследовательский университет «Высшая школа экономики»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332655"/>
            <a:ext cx="3960440" cy="3960443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323528" y="4437112"/>
            <a:ext cx="4572000" cy="80021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800" dirty="0" smtClean="0">
                <a:solidFill>
                  <a:schemeClr val="bg1"/>
                </a:solidFill>
              </a:rPr>
              <a:t>А.Д. Александров 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(российский математик, физик, философ)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Группа 8"/>
          <p:cNvGrpSpPr/>
          <p:nvPr/>
        </p:nvGrpSpPr>
        <p:grpSpPr>
          <a:xfrm>
            <a:off x="827584" y="260648"/>
            <a:ext cx="7762182" cy="2683460"/>
            <a:chOff x="827584" y="1052736"/>
            <a:chExt cx="7762182" cy="2683460"/>
          </a:xfrm>
        </p:grpSpPr>
        <p:sp>
          <p:nvSpPr>
            <p:cNvPr id="2" name="TextBox 1"/>
            <p:cNvSpPr txBox="1"/>
            <p:nvPr/>
          </p:nvSpPr>
          <p:spPr>
            <a:xfrm>
              <a:off x="2339752" y="1052736"/>
              <a:ext cx="4499693" cy="110799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6600" dirty="0" smtClean="0">
                  <a:solidFill>
                    <a:schemeClr val="bg1"/>
                  </a:solidFill>
                </a:rPr>
                <a:t>ГЕОМЕТРИЯ</a:t>
              </a:r>
              <a:endParaRPr lang="ru-RU" sz="6600" dirty="0">
                <a:solidFill>
                  <a:schemeClr val="bg1"/>
                </a:solidFill>
              </a:endParaRPr>
            </a:p>
          </p:txBody>
        </p:sp>
        <p:sp>
          <p:nvSpPr>
            <p:cNvPr id="3" name="Левая фигурная скобка 2"/>
            <p:cNvSpPr/>
            <p:nvPr/>
          </p:nvSpPr>
          <p:spPr>
            <a:xfrm rot="16200000">
              <a:off x="2735796" y="1664804"/>
              <a:ext cx="576064" cy="1224136"/>
            </a:xfrm>
            <a:prstGeom prst="leftBrace">
              <a:avLst/>
            </a:prstGeom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" name="Левая фигурная скобка 3"/>
            <p:cNvSpPr/>
            <p:nvPr/>
          </p:nvSpPr>
          <p:spPr>
            <a:xfrm rot="16200000">
              <a:off x="4968044" y="800708"/>
              <a:ext cx="576064" cy="2952328"/>
            </a:xfrm>
            <a:prstGeom prst="leftBrace">
              <a:avLst/>
            </a:prstGeom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" name="Стрелка вниз 4"/>
            <p:cNvSpPr/>
            <p:nvPr/>
          </p:nvSpPr>
          <p:spPr>
            <a:xfrm rot="1067791">
              <a:off x="2733357" y="2605218"/>
              <a:ext cx="360040" cy="614645"/>
            </a:xfrm>
            <a:prstGeom prst="downArrow">
              <a:avLst/>
            </a:prstGeom>
            <a:noFill/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" name="Стрелка вниз 5"/>
            <p:cNvSpPr/>
            <p:nvPr/>
          </p:nvSpPr>
          <p:spPr>
            <a:xfrm rot="20568552">
              <a:off x="5160208" y="2604175"/>
              <a:ext cx="360040" cy="623873"/>
            </a:xfrm>
            <a:prstGeom prst="downArrow">
              <a:avLst/>
            </a:prstGeom>
            <a:noFill/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827584" y="3212976"/>
              <a:ext cx="3502369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800" dirty="0" err="1" smtClean="0">
                  <a:solidFill>
                    <a:schemeClr val="bg1"/>
                  </a:solidFill>
                </a:rPr>
                <a:t>Гео</a:t>
              </a:r>
              <a:r>
                <a:rPr lang="ru-RU" sz="2800" dirty="0" smtClean="0">
                  <a:solidFill>
                    <a:schemeClr val="bg1"/>
                  </a:solidFill>
                </a:rPr>
                <a:t> (греч.) – «ЗЕМЛЯ»</a:t>
              </a:r>
              <a:endParaRPr lang="ru-RU" sz="2800" dirty="0">
                <a:solidFill>
                  <a:schemeClr val="bg1"/>
                </a:solidFill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4499992" y="3212976"/>
              <a:ext cx="4089774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800" dirty="0" err="1" smtClean="0">
                  <a:solidFill>
                    <a:schemeClr val="bg1"/>
                  </a:solidFill>
                </a:rPr>
                <a:t>Метрио</a:t>
              </a:r>
              <a:r>
                <a:rPr lang="ru-RU" sz="2800" dirty="0" smtClean="0">
                  <a:solidFill>
                    <a:schemeClr val="bg1"/>
                  </a:solidFill>
                </a:rPr>
                <a:t> (греч.) - измеряю</a:t>
              </a:r>
              <a:endParaRPr lang="ru-RU" sz="2800" dirty="0">
                <a:solidFill>
                  <a:schemeClr val="bg1"/>
                </a:solidFill>
              </a:endParaRPr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2195736" y="3068960"/>
            <a:ext cx="4738541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600" dirty="0" smtClean="0">
                <a:solidFill>
                  <a:schemeClr val="bg1"/>
                </a:solidFill>
              </a:rPr>
              <a:t>Землемерие</a:t>
            </a:r>
            <a:endParaRPr lang="ru-RU" sz="6600" dirty="0">
              <a:solidFill>
                <a:schemeClr val="bg1"/>
              </a:solidFill>
            </a:endParaRPr>
          </a:p>
        </p:txBody>
      </p:sp>
      <p:pic>
        <p:nvPicPr>
          <p:cNvPr id="16386" name="Picture 2" descr="Уроки по математике - Страница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3728" y="4077072"/>
            <a:ext cx="4769038" cy="25202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6" name="Picture 4" descr="Эвклид - великий математик | &quot;Перекрестки истории: люди, события, вещи&quot;. |  Дзен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3717032"/>
            <a:ext cx="2952328" cy="2952328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3563888" y="692696"/>
            <a:ext cx="5112568" cy="1200329"/>
          </a:xfrm>
          <a:prstGeom prst="rect">
            <a:avLst/>
          </a:prstGeom>
          <a:ln w="28575">
            <a:solidFill>
              <a:schemeClr val="bg1"/>
            </a:solidFill>
            <a:prstDash val="sysDash"/>
          </a:ln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chemeClr val="bg1"/>
                </a:solidFill>
              </a:rPr>
              <a:t>Геометрия - одна из самых древних наук. Возникла геометрия в Египте более 4000 лет назад. 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51520" y="2060848"/>
            <a:ext cx="7056784" cy="1569660"/>
          </a:xfrm>
          <a:prstGeom prst="rect">
            <a:avLst/>
          </a:prstGeom>
          <a:ln w="28575">
            <a:solidFill>
              <a:schemeClr val="bg1"/>
            </a:solidFill>
            <a:prstDash val="dash"/>
          </a:ln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chemeClr val="bg1"/>
                </a:solidFill>
              </a:rPr>
              <a:t>Зарождение </a:t>
            </a:r>
            <a:r>
              <a:rPr lang="ru-RU" sz="2400" dirty="0">
                <a:solidFill>
                  <a:schemeClr val="bg1"/>
                </a:solidFill>
              </a:rPr>
              <a:t>геометрии было связано с различными измерительными работами, которые приходилось выполнять при разметке земельных участков, проведении дорог, строительстве зданий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203848" y="3933056"/>
            <a:ext cx="5652120" cy="2308324"/>
          </a:xfrm>
          <a:prstGeom prst="rect">
            <a:avLst/>
          </a:prstGeom>
          <a:ln w="28575">
            <a:solidFill>
              <a:schemeClr val="bg1"/>
            </a:solidFill>
            <a:prstDash val="dash"/>
          </a:ln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chemeClr val="bg1"/>
                </a:solidFill>
              </a:rPr>
              <a:t>Г</a:t>
            </a:r>
            <a:r>
              <a:rPr lang="ru-RU" sz="2400" dirty="0" smtClean="0">
                <a:solidFill>
                  <a:schemeClr val="bg1"/>
                </a:solidFill>
              </a:rPr>
              <a:t>еометрия </a:t>
            </a:r>
            <a:r>
              <a:rPr lang="ru-RU" sz="2400" dirty="0">
                <a:solidFill>
                  <a:schemeClr val="bg1"/>
                </a:solidFill>
              </a:rPr>
              <a:t>становится самостоятельной математической </a:t>
            </a:r>
            <a:r>
              <a:rPr lang="ru-RU" sz="2400" dirty="0" smtClean="0">
                <a:solidFill>
                  <a:schemeClr val="bg1"/>
                </a:solidFill>
              </a:rPr>
              <a:t>наукой в </a:t>
            </a:r>
            <a:r>
              <a:rPr lang="en-US" sz="2400" dirty="0" smtClean="0">
                <a:solidFill>
                  <a:schemeClr val="bg1"/>
                </a:solidFill>
              </a:rPr>
              <a:t>III</a:t>
            </a:r>
            <a:r>
              <a:rPr lang="ru-RU" sz="2400" dirty="0" smtClean="0">
                <a:solidFill>
                  <a:schemeClr val="bg1"/>
                </a:solidFill>
              </a:rPr>
              <a:t> в. </a:t>
            </a:r>
            <a:r>
              <a:rPr lang="ru-RU" sz="2400" dirty="0">
                <a:solidFill>
                  <a:schemeClr val="bg1"/>
                </a:solidFill>
              </a:rPr>
              <a:t>д</a:t>
            </a:r>
            <a:r>
              <a:rPr lang="ru-RU" sz="2400" dirty="0" smtClean="0">
                <a:solidFill>
                  <a:schemeClr val="bg1"/>
                </a:solidFill>
              </a:rPr>
              <a:t>о н.э., когда древнегреческий </a:t>
            </a:r>
            <a:r>
              <a:rPr lang="ru-RU" sz="2400" dirty="0">
                <a:solidFill>
                  <a:schemeClr val="bg1"/>
                </a:solidFill>
              </a:rPr>
              <a:t>ученый Евклид (III в. до н.э.) написал </a:t>
            </a:r>
            <a:r>
              <a:rPr lang="ru-RU" sz="2400" dirty="0" smtClean="0">
                <a:solidFill>
                  <a:schemeClr val="bg1"/>
                </a:solidFill>
              </a:rPr>
              <a:t>книгу «</a:t>
            </a:r>
            <a:r>
              <a:rPr lang="ru-RU" sz="2400" dirty="0">
                <a:solidFill>
                  <a:schemeClr val="bg1"/>
                </a:solidFill>
              </a:rPr>
              <a:t>Начала</a:t>
            </a:r>
            <a:r>
              <a:rPr lang="ru-RU" sz="2400" dirty="0" smtClean="0">
                <a:solidFill>
                  <a:schemeClr val="bg1"/>
                </a:solidFill>
              </a:rPr>
              <a:t>», в которой систематизировал все знания по геометрии</a:t>
            </a:r>
            <a:endParaRPr lang="ru-RU" sz="2400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83568" y="0"/>
            <a:ext cx="797827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>
                <a:solidFill>
                  <a:schemeClr val="bg1"/>
                </a:solidFill>
              </a:rPr>
              <a:t>История возникновения геометрии </a:t>
            </a:r>
            <a:endParaRPr lang="ru-RU" sz="4000" dirty="0">
              <a:solidFill>
                <a:schemeClr val="bg1"/>
              </a:solidFill>
            </a:endParaRPr>
          </a:p>
        </p:txBody>
      </p:sp>
      <p:pic>
        <p:nvPicPr>
          <p:cNvPr id="18434" name="Picture 2" descr="Анкета можно ли считать мир геометрически правильным. Геометрическое  объяснение мира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576" y="620688"/>
            <a:ext cx="2664296" cy="13321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Группа 9"/>
          <p:cNvGrpSpPr/>
          <p:nvPr/>
        </p:nvGrpSpPr>
        <p:grpSpPr>
          <a:xfrm>
            <a:off x="323528" y="692696"/>
            <a:ext cx="8586520" cy="2827476"/>
            <a:chOff x="323528" y="692696"/>
            <a:chExt cx="8586520" cy="2827476"/>
          </a:xfrm>
        </p:grpSpPr>
        <p:sp>
          <p:nvSpPr>
            <p:cNvPr id="2" name="Скругленный прямоугольник 1"/>
            <p:cNvSpPr/>
            <p:nvPr/>
          </p:nvSpPr>
          <p:spPr>
            <a:xfrm>
              <a:off x="2051720" y="692696"/>
              <a:ext cx="5112568" cy="1152128"/>
            </a:xfrm>
            <a:prstGeom prst="roundRect">
              <a:avLst/>
            </a:prstGeom>
            <a:noFill/>
            <a:ln w="38100"/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" name="TextBox 2"/>
            <p:cNvSpPr txBox="1"/>
            <p:nvPr/>
          </p:nvSpPr>
          <p:spPr>
            <a:xfrm>
              <a:off x="3131840" y="908720"/>
              <a:ext cx="3061287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4400" dirty="0" smtClean="0">
                  <a:solidFill>
                    <a:schemeClr val="bg1"/>
                  </a:solidFill>
                </a:rPr>
                <a:t>ГЕОМЕТРИЯ</a:t>
              </a:r>
              <a:endParaRPr lang="ru-RU" sz="4400" dirty="0">
                <a:solidFill>
                  <a:schemeClr val="bg1"/>
                </a:solidFill>
              </a:endParaRPr>
            </a:p>
          </p:txBody>
        </p:sp>
        <p:sp>
          <p:nvSpPr>
            <p:cNvPr id="4" name="Стрелка вниз 3"/>
            <p:cNvSpPr/>
            <p:nvPr/>
          </p:nvSpPr>
          <p:spPr>
            <a:xfrm rot="2541735">
              <a:off x="3765688" y="1873324"/>
              <a:ext cx="360040" cy="710837"/>
            </a:xfrm>
            <a:prstGeom prst="downArrow">
              <a:avLst/>
            </a:prstGeom>
            <a:noFill/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" name="Стрелка вниз 4"/>
            <p:cNvSpPr/>
            <p:nvPr/>
          </p:nvSpPr>
          <p:spPr>
            <a:xfrm rot="19321715">
              <a:off x="5192052" y="1877793"/>
              <a:ext cx="360040" cy="734994"/>
            </a:xfrm>
            <a:prstGeom prst="downArrow">
              <a:avLst/>
            </a:prstGeom>
            <a:noFill/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827584" y="2348880"/>
              <a:ext cx="3576044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4400" dirty="0" smtClean="0">
                  <a:solidFill>
                    <a:schemeClr val="bg1"/>
                  </a:solidFill>
                </a:rPr>
                <a:t>Планиметрия </a:t>
              </a:r>
              <a:endParaRPr lang="ru-RU" sz="4400" dirty="0">
                <a:solidFill>
                  <a:schemeClr val="bg1"/>
                </a:solidFill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4716016" y="2420888"/>
              <a:ext cx="3654462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4400" dirty="0" smtClean="0">
                  <a:solidFill>
                    <a:schemeClr val="bg1"/>
                  </a:solidFill>
                </a:rPr>
                <a:t>Стереометрия</a:t>
              </a:r>
              <a:r>
                <a:rPr lang="ru-RU" dirty="0" smtClean="0"/>
                <a:t> </a:t>
              </a:r>
              <a:endParaRPr lang="ru-RU" dirty="0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323528" y="2996952"/>
              <a:ext cx="4373185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800" dirty="0" smtClean="0">
                  <a:solidFill>
                    <a:schemeClr val="bg1"/>
                  </a:solidFill>
                </a:rPr>
                <a:t>(лат.) – равнина, плоскость </a:t>
              </a:r>
              <a:endParaRPr lang="ru-RU" sz="2800" dirty="0">
                <a:solidFill>
                  <a:schemeClr val="bg1"/>
                </a:solidFill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4644008" y="2996952"/>
              <a:ext cx="4266040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800" dirty="0" smtClean="0">
                  <a:solidFill>
                    <a:schemeClr val="bg1"/>
                  </a:solidFill>
                </a:rPr>
                <a:t>(лат.) – пространственный </a:t>
              </a:r>
              <a:endParaRPr lang="ru-RU" sz="2800" dirty="0">
                <a:solidFill>
                  <a:schemeClr val="bg1"/>
                </a:solidFill>
              </a:endParaRPr>
            </a:p>
          </p:txBody>
        </p:sp>
      </p:grpSp>
      <p:pic>
        <p:nvPicPr>
          <p:cNvPr id="17410" name="Picture 2" descr="Геометрия 10-класс Стереометрия жана планиметрия курсунан суроолор! -  Пройти онлайн тест | Online Test Pa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6016" y="3717032"/>
            <a:ext cx="4067944" cy="2031582"/>
          </a:xfrm>
          <a:prstGeom prst="rect">
            <a:avLst/>
          </a:prstGeom>
          <a:noFill/>
        </p:spPr>
      </p:pic>
      <p:sp>
        <p:nvSpPr>
          <p:cNvPr id="12" name="Прямоугольник 11"/>
          <p:cNvSpPr/>
          <p:nvPr/>
        </p:nvSpPr>
        <p:spPr>
          <a:xfrm>
            <a:off x="395536" y="3717032"/>
            <a:ext cx="4104456" cy="20162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001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Равнобедренный треугольник 12"/>
          <p:cNvSpPr/>
          <p:nvPr/>
        </p:nvSpPr>
        <p:spPr>
          <a:xfrm>
            <a:off x="755576" y="3861048"/>
            <a:ext cx="936104" cy="864096"/>
          </a:xfrm>
          <a:prstGeom prst="triangle">
            <a:avLst/>
          </a:prstGeom>
          <a:solidFill>
            <a:srgbClr val="30C8D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Овал 13"/>
          <p:cNvSpPr/>
          <p:nvPr/>
        </p:nvSpPr>
        <p:spPr>
          <a:xfrm>
            <a:off x="1691680" y="3861048"/>
            <a:ext cx="936104" cy="864096"/>
          </a:xfrm>
          <a:prstGeom prst="ellipse">
            <a:avLst/>
          </a:prstGeom>
          <a:solidFill>
            <a:srgbClr val="2818F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2771800" y="3933056"/>
            <a:ext cx="1152128" cy="576064"/>
          </a:xfrm>
          <a:prstGeom prst="rect">
            <a:avLst/>
          </a:prstGeom>
          <a:solidFill>
            <a:srgbClr val="FC10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1547664" y="4797152"/>
            <a:ext cx="720080" cy="648072"/>
          </a:xfrm>
          <a:prstGeom prst="rect">
            <a:avLst/>
          </a:prstGeom>
          <a:solidFill>
            <a:srgbClr val="F9F41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Блок-схема: решение 16"/>
          <p:cNvSpPr/>
          <p:nvPr/>
        </p:nvSpPr>
        <p:spPr>
          <a:xfrm>
            <a:off x="3419872" y="4509120"/>
            <a:ext cx="864096" cy="1152128"/>
          </a:xfrm>
          <a:prstGeom prst="flowChartDecision">
            <a:avLst/>
          </a:prstGeom>
          <a:solidFill>
            <a:srgbClr val="EC3D2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араллелограмм 17"/>
          <p:cNvSpPr/>
          <p:nvPr/>
        </p:nvSpPr>
        <p:spPr>
          <a:xfrm>
            <a:off x="467544" y="4797152"/>
            <a:ext cx="1080120" cy="648072"/>
          </a:xfrm>
          <a:prstGeom prst="parallelogram">
            <a:avLst/>
          </a:prstGeom>
          <a:solidFill>
            <a:srgbClr val="8A5FA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Трапеция 18"/>
          <p:cNvSpPr/>
          <p:nvPr/>
        </p:nvSpPr>
        <p:spPr>
          <a:xfrm>
            <a:off x="2411760" y="4653136"/>
            <a:ext cx="936104" cy="792088"/>
          </a:xfrm>
          <a:prstGeom prst="trapezoid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260648"/>
            <a:ext cx="864096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3200" dirty="0" smtClean="0">
                <a:solidFill>
                  <a:schemeClr val="bg1"/>
                </a:solidFill>
              </a:rPr>
              <a:t>«Окружающий </a:t>
            </a:r>
            <a:r>
              <a:rPr lang="ru-RU" sz="3200" dirty="0">
                <a:solidFill>
                  <a:schemeClr val="bg1"/>
                </a:solidFill>
              </a:rPr>
              <a:t>нас мир – это мир </a:t>
            </a:r>
            <a:r>
              <a:rPr lang="ru-RU" sz="3200" dirty="0" smtClean="0">
                <a:solidFill>
                  <a:schemeClr val="bg1"/>
                </a:solidFill>
              </a:rPr>
              <a:t>геометрии»</a:t>
            </a:r>
            <a:br>
              <a:rPr lang="ru-RU" sz="3200" dirty="0" smtClean="0">
                <a:solidFill>
                  <a:schemeClr val="bg1"/>
                </a:solidFill>
              </a:rPr>
            </a:br>
            <a:r>
              <a:rPr lang="ru-RU" sz="2400" dirty="0">
                <a:solidFill>
                  <a:schemeClr val="bg1"/>
                </a:solidFill>
              </a:rPr>
              <a:t>А.Д. Александров</a:t>
            </a:r>
          </a:p>
        </p:txBody>
      </p:sp>
      <p:pic>
        <p:nvPicPr>
          <p:cNvPr id="19466" name="Picture 10" descr="Арбуз PNG HD - PNG All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5696" y="1052736"/>
            <a:ext cx="2016223" cy="2016224"/>
          </a:xfrm>
          <a:prstGeom prst="rect">
            <a:avLst/>
          </a:prstGeom>
          <a:noFill/>
        </p:spPr>
      </p:pic>
      <p:sp>
        <p:nvSpPr>
          <p:cNvPr id="19470" name="AutoShape 14" descr="Пирамида 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9472" name="AutoShape 16" descr="Пирамида 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1" name="Рисунок 10" descr="pngimg.com - pyramid_PNG2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868144" y="764704"/>
            <a:ext cx="2952328" cy="2361862"/>
          </a:xfrm>
          <a:prstGeom prst="rect">
            <a:avLst/>
          </a:prstGeom>
        </p:spPr>
      </p:pic>
      <p:pic>
        <p:nvPicPr>
          <p:cNvPr id="19478" name="Picture 22" descr="Голубая планета земля ПНГ на Прозрачном Фоне • Скачать PNG Голубая планета  земля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067944" y="1268760"/>
            <a:ext cx="1656183" cy="1656184"/>
          </a:xfrm>
          <a:prstGeom prst="rect">
            <a:avLst/>
          </a:prstGeom>
          <a:noFill/>
        </p:spPr>
      </p:pic>
      <p:pic>
        <p:nvPicPr>
          <p:cNvPr id="19480" name="Picture 24" descr="Мебель для гардероба без фона - PNG All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95536" y="2924944"/>
            <a:ext cx="2484595" cy="2331640"/>
          </a:xfrm>
          <a:prstGeom prst="rect">
            <a:avLst/>
          </a:prstGeom>
          <a:noFill/>
        </p:spPr>
      </p:pic>
      <p:pic>
        <p:nvPicPr>
          <p:cNvPr id="23" name="Рисунок 22" descr="1303507150_box3-256x256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2771800" y="2996952"/>
            <a:ext cx="1800200" cy="1800200"/>
          </a:xfrm>
          <a:prstGeom prst="rect">
            <a:avLst/>
          </a:prstGeom>
        </p:spPr>
      </p:pic>
      <p:pic>
        <p:nvPicPr>
          <p:cNvPr id="24" name="Рисунок 23" descr="Kastrjulja-s-kryshkoj-256x160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539552" y="5013176"/>
            <a:ext cx="2951717" cy="1844824"/>
          </a:xfrm>
          <a:prstGeom prst="rect">
            <a:avLst/>
          </a:prstGeom>
        </p:spPr>
      </p:pic>
      <p:pic>
        <p:nvPicPr>
          <p:cNvPr id="25" name="Рисунок 24" descr="krasnyj-budilnik-185x256.pn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251520" y="908720"/>
            <a:ext cx="1605794" cy="2222071"/>
          </a:xfrm>
          <a:prstGeom prst="rect">
            <a:avLst/>
          </a:prstGeom>
        </p:spPr>
      </p:pic>
      <p:pic>
        <p:nvPicPr>
          <p:cNvPr id="26" name="Рисунок 25" descr="babochka-256x179.pn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5652120" y="5229200"/>
            <a:ext cx="1939932" cy="1356437"/>
          </a:xfrm>
          <a:prstGeom prst="rect">
            <a:avLst/>
          </a:prstGeom>
        </p:spPr>
      </p:pic>
      <p:pic>
        <p:nvPicPr>
          <p:cNvPr id="27" name="Рисунок 26" descr="dorozhnyj-konus-218x256.pn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4499992" y="2996952"/>
            <a:ext cx="1585896" cy="1862336"/>
          </a:xfrm>
          <a:prstGeom prst="rect">
            <a:avLst/>
          </a:prstGeom>
        </p:spPr>
      </p:pic>
      <p:pic>
        <p:nvPicPr>
          <p:cNvPr id="28" name="Рисунок 27" descr="dom-1-256x217.png"/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6156176" y="2852936"/>
            <a:ext cx="2798440" cy="2372115"/>
          </a:xfrm>
          <a:prstGeom prst="rect">
            <a:avLst/>
          </a:prstGeom>
        </p:spPr>
      </p:pic>
      <p:pic>
        <p:nvPicPr>
          <p:cNvPr id="29" name="Рисунок 28" descr="picca-256x217.png"/>
          <p:cNvPicPr>
            <a:picLocks noChangeAspect="1"/>
          </p:cNvPicPr>
          <p:nvPr/>
        </p:nvPicPr>
        <p:blipFill>
          <a:blip r:embed="rId12" cstate="print"/>
          <a:stretch>
            <a:fillRect/>
          </a:stretch>
        </p:blipFill>
        <p:spPr>
          <a:xfrm>
            <a:off x="3203848" y="4791075"/>
            <a:ext cx="2592288" cy="2197369"/>
          </a:xfrm>
          <a:prstGeom prst="rect">
            <a:avLst/>
          </a:prstGeom>
        </p:spPr>
      </p:pic>
      <p:pic>
        <p:nvPicPr>
          <p:cNvPr id="30" name="Рисунок 29" descr="Osenniy-list-klena-199x256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 rot="2357365">
            <a:off x="7628181" y="5097170"/>
            <a:ext cx="1331640" cy="171306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572000" y="3068960"/>
            <a:ext cx="4572000" cy="1569660"/>
          </a:xfrm>
          <a:prstGeom prst="rect">
            <a:avLst/>
          </a:prstGeom>
          <a:ln w="28575">
            <a:solidFill>
              <a:schemeClr val="bg1"/>
            </a:solidFill>
            <a:prstDash val="dash"/>
          </a:ln>
        </p:spPr>
        <p:txBody>
          <a:bodyPr>
            <a:spAutoFit/>
          </a:bodyPr>
          <a:lstStyle/>
          <a:p>
            <a:r>
              <a:rPr lang="ru-RU" sz="2400" dirty="0">
                <a:solidFill>
                  <a:schemeClr val="bg1"/>
                </a:solidFill>
              </a:rPr>
              <a:t>Хоть куда её веди,</a:t>
            </a:r>
            <a:r>
              <a:rPr lang="ru-RU" sz="2400" dirty="0" smtClean="0">
                <a:solidFill>
                  <a:schemeClr val="bg1"/>
                </a:solidFill>
              </a:rPr>
              <a:t/>
            </a:r>
            <a:br>
              <a:rPr lang="ru-RU" sz="2400" dirty="0" smtClean="0">
                <a:solidFill>
                  <a:schemeClr val="bg1"/>
                </a:solidFill>
              </a:rPr>
            </a:br>
            <a:r>
              <a:rPr lang="ru-RU" sz="2400" dirty="0">
                <a:solidFill>
                  <a:schemeClr val="bg1"/>
                </a:solidFill>
              </a:rPr>
              <a:t>Это линия такая,</a:t>
            </a:r>
            <a:r>
              <a:rPr lang="ru-RU" sz="2400" dirty="0" smtClean="0">
                <a:solidFill>
                  <a:schemeClr val="bg1"/>
                </a:solidFill>
              </a:rPr>
              <a:t/>
            </a:r>
            <a:br>
              <a:rPr lang="ru-RU" sz="2400" dirty="0" smtClean="0">
                <a:solidFill>
                  <a:schemeClr val="bg1"/>
                </a:solidFill>
              </a:rPr>
            </a:br>
            <a:r>
              <a:rPr lang="ru-RU" sz="2400" dirty="0">
                <a:solidFill>
                  <a:schemeClr val="bg1"/>
                </a:solidFill>
              </a:rPr>
              <a:t>Без конца и без начала,</a:t>
            </a:r>
            <a:r>
              <a:rPr lang="ru-RU" sz="2400" dirty="0" smtClean="0">
                <a:solidFill>
                  <a:schemeClr val="bg1"/>
                </a:solidFill>
              </a:rPr>
              <a:t/>
            </a:r>
            <a:br>
              <a:rPr lang="ru-RU" sz="2400" dirty="0" smtClean="0">
                <a:solidFill>
                  <a:schemeClr val="bg1"/>
                </a:solidFill>
              </a:rPr>
            </a:br>
            <a:r>
              <a:rPr lang="ru-RU" sz="2400" dirty="0">
                <a:solidFill>
                  <a:schemeClr val="bg1"/>
                </a:solidFill>
              </a:rPr>
              <a:t>Называется …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51520" y="4653136"/>
            <a:ext cx="4572000" cy="1569660"/>
          </a:xfrm>
          <a:prstGeom prst="rect">
            <a:avLst/>
          </a:prstGeom>
          <a:ln w="28575">
            <a:solidFill>
              <a:schemeClr val="bg1"/>
            </a:solidFill>
            <a:prstDash val="dash"/>
          </a:ln>
        </p:spPr>
        <p:txBody>
          <a:bodyPr>
            <a:spAutoFit/>
          </a:bodyPr>
          <a:lstStyle/>
          <a:p>
            <a:r>
              <a:rPr lang="ru-RU" sz="2400" dirty="0">
                <a:solidFill>
                  <a:schemeClr val="bg1"/>
                </a:solidFill>
              </a:rPr>
              <a:t>Часть от линии возьмем</a:t>
            </a:r>
          </a:p>
          <a:p>
            <a:r>
              <a:rPr lang="ru-RU" sz="2400" dirty="0">
                <a:solidFill>
                  <a:schemeClr val="bg1"/>
                </a:solidFill>
              </a:rPr>
              <a:t>И фигуру назовем</a:t>
            </a:r>
          </a:p>
          <a:p>
            <a:r>
              <a:rPr lang="ru-RU" sz="2400" dirty="0">
                <a:solidFill>
                  <a:schemeClr val="bg1"/>
                </a:solidFill>
              </a:rPr>
              <a:t>Не куском – уж слишком резко,</a:t>
            </a:r>
          </a:p>
          <a:p>
            <a:r>
              <a:rPr lang="ru-RU" sz="2400" dirty="0">
                <a:solidFill>
                  <a:schemeClr val="bg1"/>
                </a:solidFill>
              </a:rPr>
              <a:t>А, наверное,….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23528" y="764704"/>
            <a:ext cx="4572000" cy="2308324"/>
          </a:xfrm>
          <a:prstGeom prst="rect">
            <a:avLst/>
          </a:prstGeom>
          <a:ln w="28575">
            <a:solidFill>
              <a:schemeClr val="bg1"/>
            </a:solidFill>
            <a:prstDash val="dash"/>
          </a:ln>
        </p:spPr>
        <p:txBody>
          <a:bodyPr>
            <a:spAutoFit/>
          </a:bodyPr>
          <a:lstStyle/>
          <a:p>
            <a:r>
              <a:rPr lang="ru-RU" sz="2400" dirty="0">
                <a:solidFill>
                  <a:schemeClr val="bg1"/>
                </a:solidFill>
              </a:rPr>
              <a:t>В математике она</a:t>
            </a:r>
          </a:p>
          <a:p>
            <a:r>
              <a:rPr lang="ru-RU" sz="2400" dirty="0">
                <a:solidFill>
                  <a:schemeClr val="bg1"/>
                </a:solidFill>
              </a:rPr>
              <a:t>Пригождается всегда:</a:t>
            </a:r>
          </a:p>
          <a:p>
            <a:r>
              <a:rPr lang="ru-RU" sz="2400" dirty="0">
                <a:solidFill>
                  <a:schemeClr val="bg1"/>
                </a:solidFill>
              </a:rPr>
              <a:t>Без хвоста от запятой</a:t>
            </a:r>
          </a:p>
          <a:p>
            <a:r>
              <a:rPr lang="ru-RU" sz="2400" dirty="0">
                <a:solidFill>
                  <a:schemeClr val="bg1"/>
                </a:solidFill>
              </a:rPr>
              <a:t>Всем нам кажется простой.</a:t>
            </a:r>
          </a:p>
          <a:p>
            <a:r>
              <a:rPr lang="ru-RU" sz="2400" dirty="0">
                <a:solidFill>
                  <a:schemeClr val="bg1"/>
                </a:solidFill>
              </a:rPr>
              <a:t>И в конце, закончив строчку,</a:t>
            </a:r>
          </a:p>
          <a:p>
            <a:r>
              <a:rPr lang="ru-RU" sz="2400" dirty="0">
                <a:solidFill>
                  <a:schemeClr val="bg1"/>
                </a:solidFill>
              </a:rPr>
              <a:t>Мы поставим, братцы, …. 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051720" y="0"/>
            <a:ext cx="565411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 smtClean="0">
                <a:solidFill>
                  <a:schemeClr val="bg1"/>
                </a:solidFill>
              </a:rPr>
              <a:t>Начинаем с простого…</a:t>
            </a:r>
            <a:endParaRPr lang="ru-RU" sz="4400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347864" y="2492896"/>
            <a:ext cx="114807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i="1" dirty="0" smtClean="0">
                <a:solidFill>
                  <a:srgbClr val="FFFF00"/>
                </a:solidFill>
              </a:rPr>
              <a:t>точку</a:t>
            </a:r>
            <a:endParaRPr lang="ru-RU" sz="2800" i="1" dirty="0">
              <a:solidFill>
                <a:srgbClr val="FFFF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228184" y="4077072"/>
            <a:ext cx="131478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i="1" dirty="0" smtClean="0">
                <a:solidFill>
                  <a:srgbClr val="FFFF00"/>
                </a:solidFill>
              </a:rPr>
              <a:t>прямая</a:t>
            </a:r>
            <a:endParaRPr lang="ru-RU" sz="2800" i="1" dirty="0">
              <a:solidFill>
                <a:srgbClr val="FFFF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051720" y="5661248"/>
            <a:ext cx="152888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i="1" dirty="0" smtClean="0">
                <a:solidFill>
                  <a:srgbClr val="FFFF00"/>
                </a:solidFill>
              </a:rPr>
              <a:t>отрезком</a:t>
            </a:r>
            <a:endParaRPr lang="ru-RU" sz="2400" i="1" dirty="0">
              <a:solidFill>
                <a:srgbClr val="FFFF00"/>
              </a:solidFill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5580112" y="1340768"/>
            <a:ext cx="216024" cy="288032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6948264" y="1844824"/>
            <a:ext cx="216024" cy="288032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2" name="Прямая соединительная линия 11"/>
          <p:cNvCxnSpPr/>
          <p:nvPr/>
        </p:nvCxnSpPr>
        <p:spPr>
          <a:xfrm flipV="1">
            <a:off x="971600" y="3573016"/>
            <a:ext cx="2592288" cy="504056"/>
          </a:xfrm>
          <a:prstGeom prst="line">
            <a:avLst/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flipV="1">
            <a:off x="5724128" y="5301208"/>
            <a:ext cx="2592288" cy="504056"/>
          </a:xfrm>
          <a:prstGeom prst="line">
            <a:avLst/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5580112" y="5661248"/>
            <a:ext cx="216024" cy="288032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Овал 14"/>
          <p:cNvSpPr/>
          <p:nvPr/>
        </p:nvSpPr>
        <p:spPr>
          <a:xfrm>
            <a:off x="8172400" y="5157192"/>
            <a:ext cx="216024" cy="288032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 animBg="1"/>
      <p:bldP spid="10" grpId="0" animBg="1"/>
      <p:bldP spid="14" grpId="0" animBg="1"/>
      <p:bldP spid="1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836712"/>
            <a:ext cx="8784976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solidFill>
                  <a:schemeClr val="bg1"/>
                </a:solidFill>
              </a:rPr>
              <a:t>Точка − это самая простая геометрическая фигура.</a:t>
            </a:r>
          </a:p>
          <a:p>
            <a:endParaRPr lang="ru-RU" sz="2800" dirty="0" smtClean="0">
              <a:solidFill>
                <a:schemeClr val="bg1"/>
              </a:solidFill>
            </a:endParaRPr>
          </a:p>
          <a:p>
            <a:r>
              <a:rPr lang="ru-RU" sz="2800" dirty="0" smtClean="0">
                <a:solidFill>
                  <a:schemeClr val="bg1"/>
                </a:solidFill>
              </a:rPr>
              <a:t>Точка </a:t>
            </a:r>
            <a:r>
              <a:rPr lang="ru-RU" sz="2800" dirty="0">
                <a:solidFill>
                  <a:schemeClr val="bg1"/>
                </a:solidFill>
              </a:rPr>
              <a:t>− единственная фигура, которую нельзя разбить на части.</a:t>
            </a:r>
          </a:p>
          <a:p>
            <a:endParaRPr lang="ru-RU" sz="2800" dirty="0" smtClean="0">
              <a:solidFill>
                <a:schemeClr val="bg1"/>
              </a:solidFill>
            </a:endParaRPr>
          </a:p>
          <a:p>
            <a:r>
              <a:rPr lang="ru-RU" sz="2800" dirty="0" smtClean="0">
                <a:solidFill>
                  <a:schemeClr val="bg1"/>
                </a:solidFill>
              </a:rPr>
              <a:t>Точки </a:t>
            </a:r>
            <a:r>
              <a:rPr lang="ru-RU" sz="2800" dirty="0">
                <a:solidFill>
                  <a:schemeClr val="bg1"/>
                </a:solidFill>
              </a:rPr>
              <a:t>обозначают прописными латинскими буквами: </a:t>
            </a:r>
            <a:r>
              <a:rPr lang="ru-RU" sz="2800" i="1" dirty="0">
                <a:solidFill>
                  <a:schemeClr val="bg1"/>
                </a:solidFill>
              </a:rPr>
              <a:t>A, B, C, ...</a:t>
            </a:r>
            <a:r>
              <a:rPr lang="ru-RU" sz="2800" dirty="0">
                <a:solidFill>
                  <a:schemeClr val="bg1"/>
                </a:solidFill>
              </a:rPr>
              <a:t> 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067944" y="0"/>
            <a:ext cx="149573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 smtClean="0">
                <a:solidFill>
                  <a:schemeClr val="bg1"/>
                </a:solidFill>
              </a:rPr>
              <a:t>Точка</a:t>
            </a:r>
            <a:endParaRPr lang="ru-RU" sz="4400" dirty="0">
              <a:solidFill>
                <a:schemeClr val="bg1"/>
              </a:solidFill>
            </a:endParaRPr>
          </a:p>
        </p:txBody>
      </p:sp>
      <p:grpSp>
        <p:nvGrpSpPr>
          <p:cNvPr id="16" name="Группа 15"/>
          <p:cNvGrpSpPr/>
          <p:nvPr/>
        </p:nvGrpSpPr>
        <p:grpSpPr>
          <a:xfrm>
            <a:off x="1835696" y="4005064"/>
            <a:ext cx="5543970" cy="1728192"/>
            <a:chOff x="1835696" y="4005064"/>
            <a:chExt cx="5543970" cy="1728192"/>
          </a:xfrm>
        </p:grpSpPr>
        <p:sp>
          <p:nvSpPr>
            <p:cNvPr id="6" name="Овал 5"/>
            <p:cNvSpPr/>
            <p:nvPr/>
          </p:nvSpPr>
          <p:spPr>
            <a:xfrm>
              <a:off x="4644008" y="4509120"/>
              <a:ext cx="216024" cy="21602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schemeClr val="bg1"/>
                </a:solidFill>
              </a:endParaRPr>
            </a:p>
          </p:txBody>
        </p:sp>
        <p:sp>
          <p:nvSpPr>
            <p:cNvPr id="7" name="Овал 6"/>
            <p:cNvSpPr/>
            <p:nvPr/>
          </p:nvSpPr>
          <p:spPr>
            <a:xfrm>
              <a:off x="5796136" y="5517232"/>
              <a:ext cx="216024" cy="21602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schemeClr val="bg1"/>
                </a:solidFill>
              </a:endParaRPr>
            </a:p>
          </p:txBody>
        </p:sp>
        <p:sp>
          <p:nvSpPr>
            <p:cNvPr id="8" name="Овал 7"/>
            <p:cNvSpPr/>
            <p:nvPr/>
          </p:nvSpPr>
          <p:spPr>
            <a:xfrm>
              <a:off x="7092280" y="4509120"/>
              <a:ext cx="216024" cy="21602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schemeClr val="bg1"/>
                </a:solidFill>
              </a:endParaRPr>
            </a:p>
          </p:txBody>
        </p:sp>
        <p:grpSp>
          <p:nvGrpSpPr>
            <p:cNvPr id="14" name="Группа 13"/>
            <p:cNvGrpSpPr/>
            <p:nvPr/>
          </p:nvGrpSpPr>
          <p:grpSpPr>
            <a:xfrm>
              <a:off x="1835696" y="4005064"/>
              <a:ext cx="421910" cy="720080"/>
              <a:chOff x="1835696" y="4005064"/>
              <a:chExt cx="421910" cy="720080"/>
            </a:xfrm>
          </p:grpSpPr>
          <p:sp>
            <p:nvSpPr>
              <p:cNvPr id="4" name="Овал 3"/>
              <p:cNvSpPr/>
              <p:nvPr/>
            </p:nvSpPr>
            <p:spPr>
              <a:xfrm>
                <a:off x="1907704" y="4509120"/>
                <a:ext cx="216024" cy="21602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9" name="TextBox 8"/>
              <p:cNvSpPr txBox="1"/>
              <p:nvPr/>
            </p:nvSpPr>
            <p:spPr>
              <a:xfrm>
                <a:off x="1835696" y="4005064"/>
                <a:ext cx="421910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3200" dirty="0" smtClean="0">
                    <a:solidFill>
                      <a:schemeClr val="bg1"/>
                    </a:solidFill>
                  </a:rPr>
                  <a:t>А</a:t>
                </a:r>
                <a:endParaRPr lang="ru-RU" sz="3200" dirty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15" name="Группа 14"/>
            <p:cNvGrpSpPr/>
            <p:nvPr/>
          </p:nvGrpSpPr>
          <p:grpSpPr>
            <a:xfrm>
              <a:off x="3131840" y="4941168"/>
              <a:ext cx="407484" cy="792088"/>
              <a:chOff x="3131840" y="4941168"/>
              <a:chExt cx="407484" cy="792088"/>
            </a:xfrm>
          </p:grpSpPr>
          <p:sp>
            <p:nvSpPr>
              <p:cNvPr id="5" name="Овал 4"/>
              <p:cNvSpPr/>
              <p:nvPr/>
            </p:nvSpPr>
            <p:spPr>
              <a:xfrm>
                <a:off x="3203848" y="5517232"/>
                <a:ext cx="216024" cy="21602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0" name="TextBox 9"/>
              <p:cNvSpPr txBox="1"/>
              <p:nvPr/>
            </p:nvSpPr>
            <p:spPr>
              <a:xfrm>
                <a:off x="3131840" y="4941168"/>
                <a:ext cx="407484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3200" dirty="0" smtClean="0">
                    <a:solidFill>
                      <a:schemeClr val="bg1"/>
                    </a:solidFill>
                  </a:rPr>
                  <a:t>В</a:t>
                </a:r>
                <a:endParaRPr lang="ru-RU" sz="3200" dirty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11" name="TextBox 10"/>
            <p:cNvSpPr txBox="1"/>
            <p:nvPr/>
          </p:nvSpPr>
          <p:spPr>
            <a:xfrm>
              <a:off x="4572000" y="4005064"/>
              <a:ext cx="404278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3200" dirty="0" smtClean="0">
                  <a:solidFill>
                    <a:schemeClr val="bg1"/>
                  </a:solidFill>
                </a:rPr>
                <a:t>С</a:t>
              </a:r>
              <a:endParaRPr lang="ru-RU" sz="3200" dirty="0">
                <a:solidFill>
                  <a:schemeClr val="bg1"/>
                </a:solidFill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5724128" y="5013176"/>
              <a:ext cx="437940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200" dirty="0" smtClean="0">
                  <a:solidFill>
                    <a:schemeClr val="bg1"/>
                  </a:solidFill>
                </a:rPr>
                <a:t>D</a:t>
              </a:r>
              <a:endParaRPr lang="ru-RU" sz="3200" dirty="0">
                <a:solidFill>
                  <a:schemeClr val="bg1"/>
                </a:solidFill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7020272" y="4077072"/>
              <a:ext cx="359394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 dirty="0" smtClean="0">
                  <a:solidFill>
                    <a:schemeClr val="bg1"/>
                  </a:solidFill>
                </a:rPr>
                <a:t>E</a:t>
              </a:r>
              <a:endParaRPr lang="ru-RU" sz="2800" dirty="0">
                <a:solidFill>
                  <a:schemeClr val="bg1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286</TotalTime>
  <Words>533</Words>
  <Application>Microsoft Office PowerPoint</Application>
  <PresentationFormat>Экран (4:3)</PresentationFormat>
  <Paragraphs>109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Первый урок геометрии  в 7 классе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Первый урок геометрии  в 7 классе</dc:title>
  <dc:creator>пользователь</dc:creator>
  <cp:lastModifiedBy>пользователь</cp:lastModifiedBy>
  <cp:revision>30</cp:revision>
  <dcterms:created xsi:type="dcterms:W3CDTF">2023-07-12T01:11:34Z</dcterms:created>
  <dcterms:modified xsi:type="dcterms:W3CDTF">2023-07-12T12:17:22Z</dcterms:modified>
</cp:coreProperties>
</file>