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7" r:id="rId2"/>
    <p:sldId id="267" r:id="rId3"/>
    <p:sldId id="272" r:id="rId4"/>
    <p:sldId id="279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81" r:id="rId14"/>
    <p:sldId id="283" r:id="rId15"/>
    <p:sldId id="273" r:id="rId16"/>
    <p:sldId id="271" r:id="rId17"/>
    <p:sldId id="285" r:id="rId18"/>
    <p:sldId id="286" r:id="rId19"/>
    <p:sldId id="287" r:id="rId20"/>
    <p:sldId id="269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545" autoAdjust="0"/>
  </p:normalViewPr>
  <p:slideViewPr>
    <p:cSldViewPr snapToGrid="0">
      <p:cViewPr varScale="1">
        <p:scale>
          <a:sx n="99" d="100"/>
          <a:sy n="99" d="100"/>
        </p:scale>
        <p:origin x="22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F531FE-DC54-46E4-8400-1CE2F3B64FB8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5746B2-0D18-4787-94A1-D5722587B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26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1E7C-93CF-47F6-9803-A804C6EA1E04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BA2C3-609D-4FED-B857-6A9963270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618908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1E7C-93CF-47F6-9803-A804C6EA1E04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BA2C3-609D-4FED-B857-6A9963270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385001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1E7C-93CF-47F6-9803-A804C6EA1E04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BA2C3-609D-4FED-B857-6A9963270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680991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1E7C-93CF-47F6-9803-A804C6EA1E04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BA2C3-609D-4FED-B857-6A9963270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076138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1E7C-93CF-47F6-9803-A804C6EA1E04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BA2C3-609D-4FED-B857-6A9963270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67074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1E7C-93CF-47F6-9803-A804C6EA1E04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BA2C3-609D-4FED-B857-6A9963270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049571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1E7C-93CF-47F6-9803-A804C6EA1E04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BA2C3-609D-4FED-B857-6A9963270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47741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1E7C-93CF-47F6-9803-A804C6EA1E04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BA2C3-609D-4FED-B857-6A9963270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762491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1E7C-93CF-47F6-9803-A804C6EA1E04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BA2C3-609D-4FED-B857-6A9963270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67433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1E7C-93CF-47F6-9803-A804C6EA1E04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BA2C3-609D-4FED-B857-6A9963270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206099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1E7C-93CF-47F6-9803-A804C6EA1E04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BA2C3-609D-4FED-B857-6A9963270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938445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51E7C-93CF-47F6-9803-A804C6EA1E04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BA2C3-609D-4FED-B857-6A9963270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962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hyperlink" Target="https://edupres.ru/prezentatsii-po-literature/5-klass/file/34662-tema-rozhdestva-v-literature-na-primere-skazochnoj-povesti-ernsta-teodora-amadeya-gofmana-shchelkunchik-i-myshinyj-korol" TargetMode="External"/><Relationship Id="rId7" Type="http://schemas.openxmlformats.org/officeDocument/2006/relationships/image" Target="../media/image37.png"/><Relationship Id="rId2" Type="http://schemas.openxmlformats.org/officeDocument/2006/relationships/hyperlink" Target="https://infourok.ru/proekt-po-literature-tema-rozhdestva-v-literature-na-primere-skazochnoj-povesti-ernsta-teodora-amadeya-gofmana-shelkunchik-i-mys-4323243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hyperlink" Target="https://www.youtube.com/watch?v=iBD4Q8mEvp0" TargetMode="External"/><Relationship Id="rId4" Type="http://schemas.openxmlformats.org/officeDocument/2006/relationships/hyperlink" Target="https://detskoevremya.org/?m1=30&amp;m2=12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" y="-3575"/>
            <a:ext cx="9124949" cy="685084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34138" y="3436203"/>
            <a:ext cx="4211217" cy="1661993"/>
          </a:xfrm>
          <a:prstGeom prst="rect">
            <a:avLst/>
          </a:prstGeom>
          <a:gradFill>
            <a:gsLst>
              <a:gs pos="12000">
                <a:schemeClr val="lt1">
                  <a:tint val="93000"/>
                  <a:satMod val="150000"/>
                  <a:shade val="98000"/>
                  <a:lumMod val="102000"/>
                </a:schemeClr>
              </a:gs>
              <a:gs pos="94000">
                <a:srgbClr val="E0E0E0"/>
              </a:gs>
              <a:gs pos="29000">
                <a:schemeClr val="lt1">
                  <a:tint val="98000"/>
                  <a:satMod val="130000"/>
                  <a:shade val="90000"/>
                  <a:lumMod val="103000"/>
                </a:schemeClr>
              </a:gs>
              <a:gs pos="100000">
                <a:schemeClr val="lt1">
                  <a:shade val="63000"/>
                  <a:satMod val="120000"/>
                </a:schemeClr>
              </a:gs>
            </a:gsLst>
          </a:gradFill>
          <a:ln cap="rnd" cmpd="thickThin">
            <a:solidFill>
              <a:schemeClr val="bg1"/>
            </a:solidFill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ученицы </a:t>
            </a: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«А» класса </a:t>
            </a:r>
          </a:p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Екатерины Вареновой</a:t>
            </a:r>
          </a:p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Руководитель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</a:t>
            </a:r>
          </a:p>
          <a:p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Варенова Елена Андреевна,</a:t>
            </a:r>
          </a:p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русского языка и литературы.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43350" y="108851"/>
            <a:ext cx="5124450" cy="2246769"/>
          </a:xfrm>
          <a:prstGeom prst="rect">
            <a:avLst/>
          </a:prstGeom>
          <a:gradFill>
            <a:gsLst>
              <a:gs pos="50000">
                <a:schemeClr val="lt1">
                  <a:tint val="98000"/>
                  <a:satMod val="130000"/>
                  <a:shade val="90000"/>
                  <a:lumMod val="103000"/>
                </a:schemeClr>
              </a:gs>
              <a:gs pos="97000">
                <a:srgbClr val="DEDEDE"/>
              </a:gs>
              <a:gs pos="24060">
                <a:schemeClr val="lt1">
                  <a:tint val="98000"/>
                  <a:satMod val="130000"/>
                  <a:shade val="90000"/>
                  <a:lumMod val="103000"/>
                </a:schemeClr>
              </a:gs>
              <a:gs pos="100000">
                <a:schemeClr val="lt1">
                  <a:shade val="63000"/>
                  <a:satMod val="120000"/>
                </a:schemeClr>
              </a:gs>
            </a:gsLst>
          </a:gradFill>
          <a:ln>
            <a:solidFill>
              <a:schemeClr val="bg1"/>
            </a:solidFill>
            <a:bevel/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Рождества в литературе на примере сказочной повести 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Эрнста Теодора Амадея Гофмана «Щелкунчик и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Мышиный 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король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87482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625" y="5141506"/>
            <a:ext cx="89482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 </a:t>
            </a:r>
            <a:r>
              <a:rPr lang="ru-RU" sz="2400" b="1" dirty="0"/>
              <a:t>Что же новогоднего мы можем отыскать в этом произведении: волшебство и чудеса, сражение со злом, рассказ о всепобеждающей любви и веры и возвращение в </a:t>
            </a:r>
            <a:r>
              <a:rPr lang="ru-RU" sz="2400" b="1" dirty="0" smtClean="0"/>
              <a:t>детств</a:t>
            </a:r>
            <a:r>
              <a:rPr lang="en-US" sz="2400" b="1" smtClean="0"/>
              <a:t>о</a:t>
            </a:r>
            <a:r>
              <a:rPr lang="ru-RU" sz="2400" b="1" smtClean="0"/>
              <a:t>.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350" y="0"/>
            <a:ext cx="3910594" cy="51415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5118"/>
            <a:ext cx="3389045" cy="14861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1821" y="461545"/>
            <a:ext cx="3569152" cy="14669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625" y="3345560"/>
            <a:ext cx="3472403" cy="14523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91068" y="3310973"/>
            <a:ext cx="3388601" cy="141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8725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97808" cy="47296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4666595"/>
            <a:ext cx="9097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ru-RU" sz="2400" b="1" dirty="0" smtClean="0"/>
              <a:t>Неудивительно, </a:t>
            </a:r>
            <a:r>
              <a:rPr lang="ru-RU" sz="2400" b="1" dirty="0"/>
              <a:t>что эта история стала любимой Рождественской книгой для целых поколений </a:t>
            </a:r>
            <a:r>
              <a:rPr lang="ru-RU" sz="2400" b="1" dirty="0" smtClean="0"/>
              <a:t>людей. Пётр </a:t>
            </a:r>
            <a:r>
              <a:rPr lang="ru-RU" sz="2400" b="1" dirty="0"/>
              <a:t>Ильич Чайковский написал по мотивам сказочной повести Гофмана </a:t>
            </a:r>
            <a:r>
              <a:rPr lang="ru-RU" sz="2400" b="1" dirty="0" smtClean="0"/>
              <a:t>балет </a:t>
            </a:r>
            <a:r>
              <a:rPr lang="ru-RU" sz="2400" b="1" dirty="0"/>
              <a:t>и образы Гофмана получили второе рождение в волшебной </a:t>
            </a:r>
            <a:r>
              <a:rPr lang="ru-RU" sz="2400" b="1" dirty="0" smtClean="0"/>
              <a:t>музыке Чайковского. Музыку </a:t>
            </a:r>
            <a:r>
              <a:rPr lang="ru-RU" sz="2400" b="1" dirty="0"/>
              <a:t>из Щелкунчика невозможно не </a:t>
            </a:r>
            <a:r>
              <a:rPr lang="ru-RU" sz="2400" b="1" dirty="0" smtClean="0"/>
              <a:t>узнать.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898713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helkyn1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9953" y="6019800"/>
            <a:ext cx="609600" cy="609600"/>
          </a:xfrm>
          <a:prstGeom prst="rect">
            <a:avLst/>
          </a:prstGeom>
        </p:spPr>
      </p:pic>
      <p:pic>
        <p:nvPicPr>
          <p:cNvPr id="7" name="Picture 2" descr="Картинки по запросу чайковский щелкунчик скачать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2" y="31533"/>
            <a:ext cx="4054591" cy="54196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6987" y="10513"/>
            <a:ext cx="4987013" cy="6837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577" y="5707115"/>
            <a:ext cx="3964734" cy="73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9565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179"/>
            <a:ext cx="9106649" cy="52972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43" y="46953"/>
            <a:ext cx="9117157" cy="56410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07238"/>
            <a:ext cx="9106649" cy="55186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4903"/>
            <a:ext cx="9117157" cy="56410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43" y="5716541"/>
            <a:ext cx="9090314" cy="110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9842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25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25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" y="30361"/>
            <a:ext cx="9039224" cy="5370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43" y="5716541"/>
            <a:ext cx="9090314" cy="110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4702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стер фильм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58" y="761334"/>
            <a:ext cx="2013259" cy="296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47365" y="718177"/>
            <a:ext cx="636494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«Щелкунчик </a:t>
            </a:r>
            <a:r>
              <a:rPr lang="ru-RU" sz="2400" b="1" dirty="0"/>
              <a:t>и </a:t>
            </a:r>
            <a:r>
              <a:rPr lang="ru-RU" sz="2400" b="1" dirty="0" smtClean="0"/>
              <a:t>четыре королевства</a:t>
            </a:r>
            <a:r>
              <a:rPr lang="ru-RU" sz="2400" b="1" dirty="0"/>
              <a:t>» (англ. </a:t>
            </a:r>
            <a:r>
              <a:rPr lang="en-US" sz="2400" b="1" dirty="0"/>
              <a:t>The Nutcracker and the Four Realms) — </a:t>
            </a:r>
            <a:r>
              <a:rPr lang="ru-RU" sz="2400" b="1" dirty="0"/>
              <a:t>фильм в жанре </a:t>
            </a:r>
            <a:r>
              <a:rPr lang="ru-RU" sz="2400" b="1" dirty="0" err="1"/>
              <a:t>фэнтези</a:t>
            </a:r>
            <a:r>
              <a:rPr lang="ru-RU" sz="2400" b="1" dirty="0"/>
              <a:t> режиссёров </a:t>
            </a:r>
            <a:r>
              <a:rPr lang="ru-RU" sz="2400" b="1" dirty="0" err="1"/>
              <a:t>Лассе</a:t>
            </a:r>
            <a:r>
              <a:rPr lang="ru-RU" sz="2400" b="1" dirty="0"/>
              <a:t> </a:t>
            </a:r>
            <a:r>
              <a:rPr lang="ru-RU" sz="2400" b="1" dirty="0" err="1"/>
              <a:t>Халльстрёма</a:t>
            </a:r>
            <a:r>
              <a:rPr lang="ru-RU" sz="2400" b="1" dirty="0"/>
              <a:t> и Джо </a:t>
            </a:r>
            <a:r>
              <a:rPr lang="ru-RU" sz="2400" b="1" dirty="0" err="1"/>
              <a:t>Джонстона</a:t>
            </a:r>
            <a:r>
              <a:rPr lang="ru-RU" sz="2400" b="1" dirty="0"/>
              <a:t>, основанный на сказке Э. Т. А. Гофмана «Щелкунчик и Мышиный король» В главных ролях: Маккензи </a:t>
            </a:r>
            <a:r>
              <a:rPr lang="ru-RU" sz="2400" b="1" dirty="0" err="1"/>
              <a:t>Фой</a:t>
            </a:r>
            <a:r>
              <a:rPr lang="ru-RU" sz="2400" b="1" dirty="0"/>
              <a:t>, Кира </a:t>
            </a:r>
            <a:r>
              <a:rPr lang="ru-RU" sz="2400" b="1" dirty="0" err="1"/>
              <a:t>Найтли</a:t>
            </a:r>
            <a:r>
              <a:rPr lang="ru-RU" sz="2400" b="1" dirty="0"/>
              <a:t>, Хелен </a:t>
            </a:r>
            <a:r>
              <a:rPr lang="ru-RU" sz="2400" b="1" dirty="0" err="1"/>
              <a:t>Миррен</a:t>
            </a:r>
            <a:r>
              <a:rPr lang="ru-RU" sz="2400" b="1" dirty="0"/>
              <a:t> и Морган </a:t>
            </a:r>
            <a:r>
              <a:rPr lang="ru-RU" sz="2400" b="1" dirty="0" err="1" smtClean="0"/>
              <a:t>Фримен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pic>
        <p:nvPicPr>
          <p:cNvPr id="1028" name="Picture 4" descr="Гофманиада (кадр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58" y="4007224"/>
            <a:ext cx="2013259" cy="2850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47365" y="3970575"/>
            <a:ext cx="652630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/>
              <a:t>Гофманиада</a:t>
            </a:r>
            <a:r>
              <a:rPr lang="ru-RU" sz="2400" b="1" dirty="0"/>
              <a:t>» — российский полнометражный кукольный мультфильм студии «</a:t>
            </a:r>
            <a:r>
              <a:rPr lang="ru-RU" sz="2400" b="1" dirty="0" err="1"/>
              <a:t>Союзмультфильм</a:t>
            </a:r>
            <a:r>
              <a:rPr lang="ru-RU" sz="2400" b="1" dirty="0"/>
              <a:t>», снятый по мотивам четырёх сказок Эрнста Теодора Гофмана — «Золотой горшок» (1814), «Песочный человек» (1817), «Щелкунчик и Мышиный король» (1816) и «Крошка Цахес» (1819).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04682" y="143435"/>
            <a:ext cx="7207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Есть бесчисленное множество экранизаций.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470647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6225" y="457200"/>
            <a:ext cx="8620125" cy="6355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Заключение.</a:t>
            </a:r>
          </a:p>
          <a:p>
            <a:pPr>
              <a:lnSpc>
                <a:spcPct val="114000"/>
              </a:lnSpc>
            </a:pPr>
            <a:endParaRPr lang="ru-RU" sz="2400" b="1" dirty="0" smtClean="0"/>
          </a:p>
          <a:p>
            <a:pPr>
              <a:lnSpc>
                <a:spcPct val="114000"/>
              </a:lnSpc>
            </a:pPr>
            <a:r>
              <a:rPr lang="ru-RU" sz="2400" b="1" dirty="0" smtClean="0"/>
              <a:t>Сказочная повесть </a:t>
            </a:r>
            <a:r>
              <a:rPr lang="ru-RU" sz="2400" b="1" dirty="0"/>
              <a:t>Гофмана </a:t>
            </a:r>
            <a:r>
              <a:rPr lang="ru-RU" sz="2400" b="1" dirty="0" smtClean="0"/>
              <a:t>«Щелкунчик  и Мышиный король» имеет </a:t>
            </a:r>
            <a:r>
              <a:rPr lang="ru-RU" sz="2400" b="1" dirty="0"/>
              <a:t>характерные </a:t>
            </a:r>
            <a:r>
              <a:rPr lang="ru-RU" sz="2400" b="1" dirty="0" smtClean="0"/>
              <a:t>черты рождественского рассказа, </a:t>
            </a:r>
            <a:r>
              <a:rPr lang="ru-RU" sz="2400" b="1" dirty="0"/>
              <a:t>такие </a:t>
            </a:r>
            <a:r>
              <a:rPr lang="ru-RU" sz="2400" b="1" dirty="0" smtClean="0"/>
              <a:t>как:  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/>
              <a:t>привязанность </a:t>
            </a:r>
            <a:r>
              <a:rPr lang="ru-RU" sz="2400" b="1" dirty="0"/>
              <a:t>сюжета к Рождественской </a:t>
            </a:r>
            <a:r>
              <a:rPr lang="ru-RU" sz="2400" b="1" dirty="0" smtClean="0"/>
              <a:t>ночи; </a:t>
            </a:r>
            <a:endParaRPr lang="ru-RU" sz="2400" b="1" dirty="0"/>
          </a:p>
          <a:p>
            <a:pPr marL="342900" lvl="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2400" b="1" dirty="0"/>
              <a:t>описание чудесных </a:t>
            </a:r>
            <a:r>
              <a:rPr lang="ru-RU" sz="2400" b="1" dirty="0" smtClean="0"/>
              <a:t>событий; </a:t>
            </a:r>
            <a:endParaRPr lang="ru-RU" sz="2400" b="1" dirty="0"/>
          </a:p>
          <a:p>
            <a:pPr marL="342900" lvl="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2400" b="1" dirty="0"/>
              <a:t>в сюжете всегда присутствует счастливая развязка; </a:t>
            </a:r>
          </a:p>
          <a:p>
            <a:pPr marL="342900" lvl="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2400" b="1" dirty="0"/>
              <a:t>основным мотивом всегда является милосердие и сострадание; </a:t>
            </a:r>
            <a:r>
              <a:rPr lang="ru-RU" sz="2400" b="1" dirty="0" smtClean="0"/>
              <a:t> </a:t>
            </a:r>
            <a:endParaRPr lang="ru-RU" sz="2400" b="1" dirty="0"/>
          </a:p>
          <a:p>
            <a:pPr marL="342900" lvl="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2400" b="1" dirty="0"/>
              <a:t>в </a:t>
            </a:r>
            <a:r>
              <a:rPr lang="ru-RU" sz="2400" b="1" dirty="0" smtClean="0"/>
              <a:t>рождественских </a:t>
            </a:r>
            <a:r>
              <a:rPr lang="ru-RU" sz="2400" b="1" dirty="0"/>
              <a:t>рассказах для детей создается правильная и понятная им картина мира, в которой строго разграничивается понятие добра и </a:t>
            </a:r>
            <a:r>
              <a:rPr lang="ru-RU" sz="2400" b="1" dirty="0" smtClean="0"/>
              <a:t>зла.</a:t>
            </a:r>
            <a:endParaRPr lang="ru-RU" sz="2400" b="1" dirty="0"/>
          </a:p>
          <a:p>
            <a:pPr>
              <a:lnSpc>
                <a:spcPct val="114000"/>
              </a:lnSpc>
            </a:pPr>
            <a:r>
              <a:rPr lang="ru-RU" sz="2400" b="1" dirty="0" smtClean="0"/>
              <a:t>Итогом моей </a:t>
            </a:r>
            <a:r>
              <a:rPr lang="ru-RU" sz="2400" b="1" dirty="0"/>
              <a:t>работы стало создание буклета «Рождество в </a:t>
            </a:r>
            <a:r>
              <a:rPr lang="ru-RU" sz="2400" b="1" dirty="0" smtClean="0"/>
              <a:t>литературе».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4775" y="0"/>
            <a:ext cx="1419225" cy="138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9311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82075" cy="6732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1309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"/>
            <a:ext cx="9032566" cy="620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193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3094" y="130194"/>
            <a:ext cx="172380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Литература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52401" y="652440"/>
            <a:ext cx="8791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infourok.ru/proekt-po-literature-tema-rozhdestva-v-literature-na-primere-skazochnoj-povesti-ernsta-teodora-amadeya-gofmana-shelkunchik-i-mys-4323243.html</a:t>
            </a:r>
            <a:endParaRPr lang="en-US" dirty="0" smtClean="0"/>
          </a:p>
          <a:p>
            <a:pPr marL="342900" indent="-342900">
              <a:buAutoNum type="arabicPeriod"/>
            </a:pP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edupres.ru/prezentatsii-po-literature/5-klass/file/34662-tema-rozhdestva-v-literature-na-primere-skazochnoj-povesti-ernsta-teodora-amadeya-gofmana-shchelkunchik-i-myshinyj-korol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>
                <a:hlinkClick r:id="rId4"/>
              </a:rPr>
              <a:t>https://detskoevremya.org/?</a:t>
            </a:r>
            <a:r>
              <a:rPr lang="en-US" dirty="0" smtClean="0">
                <a:hlinkClick r:id="rId4"/>
              </a:rPr>
              <a:t>m1=30&amp;m2=120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www.youtube.com/watch?v=iBD4Q8mEvp0</a:t>
            </a: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8" y="3135007"/>
            <a:ext cx="2215944" cy="22050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8523" y="4230682"/>
            <a:ext cx="2171700" cy="22187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24531" y="4591006"/>
            <a:ext cx="2120724" cy="208883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24531" y="3607095"/>
            <a:ext cx="2219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Чайковский. Щелкунчик </a:t>
            </a:r>
            <a:r>
              <a:rPr lang="ru-RU" b="1" dirty="0" smtClean="0"/>
              <a:t>(Опера)</a:t>
            </a:r>
          </a:p>
          <a:p>
            <a:r>
              <a:rPr lang="ru-RU" b="1" dirty="0" smtClean="0"/>
              <a:t>ссылка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458523" y="3299109"/>
            <a:ext cx="23996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Музыка из Щелкунчика (балет Чайковского</a:t>
            </a:r>
            <a:r>
              <a:rPr lang="ru-RU" dirty="0" smtClean="0"/>
              <a:t>) </a:t>
            </a:r>
            <a:r>
              <a:rPr lang="ru-RU" b="1" dirty="0" smtClean="0"/>
              <a:t>ссылка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20878" y="5424040"/>
            <a:ext cx="21108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Посмотреть презентацию в интернете (ссылка)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15031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0926" y="100242"/>
            <a:ext cx="811305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/>
              <a:t>Оглавление.</a:t>
            </a:r>
            <a:endParaRPr lang="ru-RU" sz="2400" dirty="0"/>
          </a:p>
          <a:p>
            <a:pPr>
              <a:lnSpc>
                <a:spcPct val="150000"/>
              </a:lnSpc>
            </a:pPr>
            <a:r>
              <a:rPr lang="ru-RU" sz="2400" b="1" dirty="0"/>
              <a:t>1. </a:t>
            </a:r>
            <a:r>
              <a:rPr lang="ru-RU" sz="2400" b="1" dirty="0" smtClean="0"/>
              <a:t> Вступление. </a:t>
            </a:r>
            <a:endParaRPr lang="ru-RU" sz="2400" dirty="0"/>
          </a:p>
          <a:p>
            <a:pPr>
              <a:lnSpc>
                <a:spcPct val="150000"/>
              </a:lnSpc>
            </a:pPr>
            <a:r>
              <a:rPr lang="ru-RU" sz="2400" b="1" dirty="0"/>
              <a:t>2. </a:t>
            </a:r>
            <a:r>
              <a:rPr lang="ru-RU" sz="2400" b="1" dirty="0" smtClean="0"/>
              <a:t> Цель </a:t>
            </a:r>
            <a:r>
              <a:rPr lang="ru-RU" sz="2400" b="1" dirty="0"/>
              <a:t>и задачи проекта.</a:t>
            </a:r>
            <a:endParaRPr lang="ru-RU" sz="2400" dirty="0"/>
          </a:p>
          <a:p>
            <a:pPr>
              <a:lnSpc>
                <a:spcPct val="150000"/>
              </a:lnSpc>
            </a:pPr>
            <a:r>
              <a:rPr lang="ru-RU" sz="2400" b="1" dirty="0"/>
              <a:t>3. </a:t>
            </a:r>
            <a:r>
              <a:rPr lang="ru-RU" sz="2400" b="1" dirty="0" smtClean="0"/>
              <a:t> Анализ рождественской сказки «Щелкунчик и Мышиный король».</a:t>
            </a:r>
            <a:endParaRPr lang="ru-RU" sz="2400" dirty="0"/>
          </a:p>
          <a:p>
            <a:pPr>
              <a:lnSpc>
                <a:spcPct val="150000"/>
              </a:lnSpc>
            </a:pPr>
            <a:r>
              <a:rPr lang="ru-RU" sz="2400" b="1" dirty="0"/>
              <a:t>4. </a:t>
            </a:r>
            <a:r>
              <a:rPr lang="ru-RU" sz="2400" b="1" dirty="0" smtClean="0"/>
              <a:t> Практическая </a:t>
            </a:r>
            <a:r>
              <a:rPr lang="ru-RU" sz="2400" b="1" dirty="0"/>
              <a:t>часть. </a:t>
            </a:r>
            <a:endParaRPr lang="ru-RU" sz="2400" dirty="0"/>
          </a:p>
          <a:p>
            <a:pPr>
              <a:lnSpc>
                <a:spcPct val="150000"/>
              </a:lnSpc>
            </a:pPr>
            <a:r>
              <a:rPr lang="ru-RU" sz="2400" b="1" dirty="0"/>
              <a:t>5. </a:t>
            </a:r>
            <a:r>
              <a:rPr lang="ru-RU" sz="2400" b="1" dirty="0" smtClean="0"/>
              <a:t> Заключение. </a:t>
            </a:r>
            <a:endParaRPr lang="ru-RU" sz="24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2325" y="0"/>
            <a:ext cx="1971675" cy="19245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39" y="3733801"/>
            <a:ext cx="4153461" cy="3098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27158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709" y="2787445"/>
            <a:ext cx="8480323" cy="110799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Спасибо за внимание</a:t>
            </a:r>
            <a:endParaRPr lang="ru-RU" sz="6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604" y="148536"/>
            <a:ext cx="2510913" cy="2152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4430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7650" y="514350"/>
            <a:ext cx="8639175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Цель работы: </a:t>
            </a:r>
            <a:endParaRPr lang="ru-RU" sz="1600" b="1" dirty="0" smtClean="0"/>
          </a:p>
          <a:p>
            <a:endParaRPr lang="ru-RU" sz="2400" b="1" dirty="0"/>
          </a:p>
          <a:p>
            <a:r>
              <a:rPr lang="ru-RU" sz="2400" b="1" dirty="0"/>
              <a:t> </a:t>
            </a:r>
            <a:r>
              <a:rPr lang="ru-RU" sz="2400" b="1" dirty="0" smtClean="0"/>
              <a:t>Проанализировать </a:t>
            </a:r>
            <a:r>
              <a:rPr lang="ru-RU" sz="2400" b="1" dirty="0"/>
              <a:t>рождественскую сказку Эрнста Теодора Амадея Гофмана «Щелкунчик </a:t>
            </a:r>
            <a:r>
              <a:rPr lang="ru-RU" sz="2400" b="1" dirty="0" smtClean="0"/>
              <a:t>и </a:t>
            </a:r>
            <a:r>
              <a:rPr lang="ru-RU" sz="2400" b="1" dirty="0"/>
              <a:t>Мышиный король», обобщить полученные результаты и создать буклет.</a:t>
            </a:r>
          </a:p>
          <a:p>
            <a:r>
              <a:rPr lang="ru-RU" sz="2400" b="1" dirty="0"/>
              <a:t> </a:t>
            </a:r>
          </a:p>
          <a:p>
            <a:r>
              <a:rPr lang="ru-RU" sz="2400" b="1" dirty="0"/>
              <a:t>Задачи работы:  </a:t>
            </a:r>
          </a:p>
          <a:p>
            <a:r>
              <a:rPr lang="ru-RU" sz="2400" b="1" dirty="0"/>
              <a:t> </a:t>
            </a:r>
          </a:p>
          <a:p>
            <a:pPr>
              <a:lnSpc>
                <a:spcPct val="150000"/>
              </a:lnSpc>
            </a:pPr>
            <a:r>
              <a:rPr lang="ru-RU" sz="2400" b="1" dirty="0"/>
              <a:t>1. Изучить литературу, посвященную теме Рождества.</a:t>
            </a:r>
          </a:p>
          <a:p>
            <a:pPr>
              <a:lnSpc>
                <a:spcPct val="150000"/>
              </a:lnSpc>
            </a:pPr>
            <a:r>
              <a:rPr lang="ru-RU" sz="2400" b="1" dirty="0"/>
              <a:t>2. Проанализировать сказку с точки зрения соблюдения </a:t>
            </a:r>
            <a:r>
              <a:rPr lang="ru-RU" sz="2400" b="1" dirty="0" smtClean="0"/>
              <a:t> 	традиций </a:t>
            </a:r>
            <a:r>
              <a:rPr lang="ru-RU" sz="2400" b="1" dirty="0"/>
              <a:t>рождественского рассказа и раскрытия в них </a:t>
            </a:r>
            <a:r>
              <a:rPr lang="ru-RU" sz="2400" b="1" dirty="0" smtClean="0"/>
              <a:t>	понятия </a:t>
            </a:r>
            <a:r>
              <a:rPr lang="ru-RU" sz="2400" b="1" dirty="0"/>
              <a:t>«Рождество» и «рождественское чудо».</a:t>
            </a:r>
          </a:p>
          <a:p>
            <a:pPr>
              <a:lnSpc>
                <a:spcPct val="150000"/>
              </a:lnSpc>
            </a:pPr>
            <a:r>
              <a:rPr lang="ru-RU" sz="2400" b="1" dirty="0"/>
              <a:t>3. Создать буклет на тему Рождества.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4775" y="0"/>
            <a:ext cx="1419225" cy="138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0009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1" y="485775"/>
            <a:ext cx="8810624" cy="621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400" b="1" dirty="0" smtClean="0"/>
              <a:t>Вступление.</a:t>
            </a:r>
            <a:endParaRPr lang="ru-RU" sz="2400" dirty="0"/>
          </a:p>
          <a:p>
            <a:pPr indent="542925" algn="just" fontAlgn="base">
              <a:lnSpc>
                <a:spcPct val="114000"/>
              </a:lnSpc>
            </a:pPr>
            <a:endParaRPr lang="ru-RU" sz="2400" b="1" dirty="0" smtClean="0"/>
          </a:p>
          <a:p>
            <a:pPr indent="542925" algn="just" fontAlgn="base">
              <a:lnSpc>
                <a:spcPct val="114000"/>
              </a:lnSpc>
            </a:pPr>
            <a:r>
              <a:rPr lang="ru-RU" sz="2400" b="1" dirty="0" smtClean="0"/>
              <a:t>Рождество </a:t>
            </a:r>
            <a:r>
              <a:rPr lang="ru-RU" sz="2400" b="1" dirty="0"/>
              <a:t>Христово – один из самых светлых и прекрасных дней в году. Праздник этот наполнен особым смыслом, имеет нравственное начало: рождение Спасителя, принесшего миру проповедь Любви и Добра, научившего спасению от </a:t>
            </a:r>
            <a:r>
              <a:rPr lang="ru-RU" sz="2400" b="1" dirty="0" smtClean="0"/>
              <a:t>ненависти </a:t>
            </a:r>
            <a:r>
              <a:rPr lang="ru-RU" sz="2400" b="1" dirty="0"/>
              <a:t>и </a:t>
            </a:r>
            <a:r>
              <a:rPr lang="ru-RU" sz="2400" b="1" dirty="0" smtClean="0"/>
              <a:t>лжи</a:t>
            </a:r>
            <a:r>
              <a:rPr lang="ru-RU" sz="2400" b="1" dirty="0"/>
              <a:t>. Пожалуй, такой богатой и загадочной истории нет ни у одного другого праздника.</a:t>
            </a:r>
          </a:p>
          <a:p>
            <a:pPr indent="542925" algn="just" fontAlgn="base">
              <a:lnSpc>
                <a:spcPct val="114000"/>
              </a:lnSpc>
            </a:pPr>
            <a:r>
              <a:rPr lang="ru-RU" sz="2400" b="1" dirty="0"/>
              <a:t>В литературе достаточно часто возникает обращение к библейским сюжетам и в первую очередь к Рождеству. Сложился определенный жанр рождественского рассказа. Рождественские сюжеты в этом рассказе наполнены ожиданием чуда, способного изменить человеческую жизнь, чуда, совершаемого человеком для человека. 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4775" y="0"/>
            <a:ext cx="1419225" cy="138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760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60385"/>
            <a:ext cx="3163614" cy="4034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463" y="60385"/>
            <a:ext cx="3123526" cy="4007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57656" y="4180344"/>
            <a:ext cx="88181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ru-RU" sz="2400" b="1" dirty="0"/>
              <a:t>Новый год и </a:t>
            </a:r>
            <a:r>
              <a:rPr lang="ru-RU" sz="2400" b="1" dirty="0" smtClean="0"/>
              <a:t>Рождество – это, конечно, сказка. </a:t>
            </a:r>
            <a:r>
              <a:rPr lang="ru-RU" sz="2400" b="1" dirty="0"/>
              <a:t>Не потому ли первым делом приходит на ум Эрнст Теодор Амадей Гофман </a:t>
            </a:r>
            <a:r>
              <a:rPr lang="ru-RU" sz="2400" b="1" dirty="0" smtClean="0"/>
              <a:t>со своей сказочной </a:t>
            </a:r>
            <a:r>
              <a:rPr lang="ru-RU" sz="2400" b="1" dirty="0"/>
              <a:t>повестью </a:t>
            </a:r>
            <a:r>
              <a:rPr lang="ru-RU" sz="2400" b="1" dirty="0" smtClean="0"/>
              <a:t>«Щелкунчик </a:t>
            </a:r>
            <a:r>
              <a:rPr lang="ru-RU" sz="2400" b="1" dirty="0"/>
              <a:t>и </a:t>
            </a:r>
            <a:r>
              <a:rPr lang="ru-RU" sz="2400" b="1" dirty="0" smtClean="0"/>
              <a:t>Мышиный король». </a:t>
            </a:r>
            <a:r>
              <a:rPr lang="ru-RU" sz="2400" b="1" dirty="0"/>
              <a:t>Н</a:t>
            </a:r>
            <a:r>
              <a:rPr lang="ru-RU" sz="2400" b="1" dirty="0" smtClean="0"/>
              <a:t>аписал </a:t>
            </a:r>
            <a:r>
              <a:rPr lang="ru-RU" sz="2400" b="1" dirty="0"/>
              <a:t>это произведение </a:t>
            </a:r>
            <a:r>
              <a:rPr lang="ru-RU" sz="2400" b="1" dirty="0" smtClean="0"/>
              <a:t>Гофман </a:t>
            </a:r>
            <a:r>
              <a:rPr lang="ru-RU" sz="2400" b="1" dirty="0"/>
              <a:t>в</a:t>
            </a:r>
            <a:r>
              <a:rPr lang="ru-RU" sz="2400" b="1" dirty="0" smtClean="0"/>
              <a:t> </a:t>
            </a:r>
            <a:r>
              <a:rPr lang="ru-RU" sz="2400" b="1" dirty="0"/>
              <a:t>1816 </a:t>
            </a:r>
            <a:r>
              <a:rPr lang="ru-RU" sz="2400" b="1" dirty="0" smtClean="0"/>
              <a:t>году, вдохновили </a:t>
            </a:r>
            <a:r>
              <a:rPr lang="ru-RU" sz="2400" b="1" dirty="0"/>
              <a:t>его дети </a:t>
            </a:r>
            <a:r>
              <a:rPr lang="ru-RU" sz="2400" b="1" dirty="0" smtClean="0"/>
              <a:t>друга </a:t>
            </a:r>
            <a:r>
              <a:rPr lang="ru-RU" sz="2400" b="1" dirty="0"/>
              <a:t>Франц и </a:t>
            </a:r>
            <a:r>
              <a:rPr lang="ru-RU" sz="2400" b="1" dirty="0" smtClean="0"/>
              <a:t>Морей, </a:t>
            </a:r>
            <a:r>
              <a:rPr lang="ru-RU" sz="2400" b="1" dirty="0"/>
              <a:t>и их имена и получили главные герои </a:t>
            </a:r>
            <a:r>
              <a:rPr lang="ru-RU" sz="2400" b="1" dirty="0" smtClean="0"/>
              <a:t>повести.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60384"/>
            <a:ext cx="2263530" cy="4021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173544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40" y="127226"/>
            <a:ext cx="5052077" cy="6730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837" y="2628901"/>
            <a:ext cx="3100388" cy="4133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t="41208"/>
          <a:stretch/>
        </p:blipFill>
        <p:spPr>
          <a:xfrm>
            <a:off x="4968040" y="255136"/>
            <a:ext cx="4109284" cy="23737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436574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3572"/>
            <a:ext cx="4867787" cy="67844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47000" y="94597"/>
            <a:ext cx="386036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  История начинается с того, что девочка Мари получает от </a:t>
            </a:r>
            <a:r>
              <a:rPr lang="ru-RU" sz="2400" b="1" dirty="0" smtClean="0"/>
              <a:t>крёстного </a:t>
            </a:r>
            <a:r>
              <a:rPr lang="ru-RU" sz="2400" b="1" dirty="0"/>
              <a:t>в подарок неказистую куклу Щелкунчика. И вот уже перед нами прекрасная </a:t>
            </a:r>
            <a:r>
              <a:rPr lang="ru-RU" sz="2400" b="1" dirty="0" smtClean="0"/>
              <a:t>сказка о  детской вере </a:t>
            </a:r>
            <a:r>
              <a:rPr lang="ru-RU" sz="2400" b="1" dirty="0"/>
              <a:t>и детской </a:t>
            </a:r>
            <a:r>
              <a:rPr lang="ru-RU" sz="2400" b="1" dirty="0" smtClean="0"/>
              <a:t>фантазии, </a:t>
            </a:r>
            <a:r>
              <a:rPr lang="ru-RU" sz="2400" b="1" dirty="0"/>
              <a:t>об </a:t>
            </a:r>
            <a:r>
              <a:rPr lang="ru-RU" sz="2400" b="1" dirty="0" smtClean="0"/>
              <a:t>умении </a:t>
            </a:r>
            <a:r>
              <a:rPr lang="ru-RU" sz="2400" b="1" dirty="0"/>
              <a:t>любить и </a:t>
            </a:r>
            <a:r>
              <a:rPr lang="ru-RU" sz="2400" b="1" dirty="0" smtClean="0"/>
              <a:t>преображаться любовью. Волшебство </a:t>
            </a:r>
            <a:r>
              <a:rPr lang="ru-RU" sz="2400" b="1" dirty="0"/>
              <a:t>и реальность в сказке смешиваются и </a:t>
            </a:r>
            <a:r>
              <a:rPr lang="ru-RU" sz="2400" b="1" dirty="0" smtClean="0"/>
              <a:t>переплетаются. 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147000" cy="6779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700898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484565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81" y="0"/>
            <a:ext cx="5939654" cy="4415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6535" y="0"/>
            <a:ext cx="3023381" cy="44888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210174" y="4667163"/>
            <a:ext cx="36020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В сказочной повести есть дополнительная </a:t>
            </a:r>
            <a:r>
              <a:rPr lang="ru-RU" sz="2400" b="1" dirty="0"/>
              <a:t>история о </a:t>
            </a:r>
            <a:r>
              <a:rPr lang="ru-RU" sz="2400" b="1" dirty="0" smtClean="0"/>
              <a:t>том, </a:t>
            </a:r>
            <a:r>
              <a:rPr lang="ru-RU" sz="2400" b="1" dirty="0"/>
              <a:t>как красивый юноша превратился в безобразную куклу. </a:t>
            </a:r>
          </a:p>
        </p:txBody>
      </p:sp>
    </p:spTree>
    <p:extLst>
      <p:ext uri="{BB962C8B-B14F-4D97-AF65-F5344CB8AC3E}">
        <p14:creationId xmlns:p14="http://schemas.microsoft.com/office/powerpoint/2010/main" val="22673915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0964" cy="5034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0" y="5265683"/>
            <a:ext cx="90599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А ещё кровавые поединки и </a:t>
            </a:r>
            <a:r>
              <a:rPr lang="ru-RU" sz="2400" b="1" dirty="0" smtClean="0"/>
              <a:t>путешествия </a:t>
            </a:r>
            <a:r>
              <a:rPr lang="ru-RU" sz="2400" b="1" dirty="0"/>
              <a:t>в сказочную </a:t>
            </a:r>
            <a:r>
              <a:rPr lang="ru-RU" sz="2400" b="1" dirty="0" smtClean="0"/>
              <a:t>страну, </a:t>
            </a:r>
            <a:r>
              <a:rPr lang="ru-RU" sz="2400" b="1" dirty="0"/>
              <a:t>з</a:t>
            </a:r>
            <a:r>
              <a:rPr lang="ru-RU" sz="2400" b="1" dirty="0" smtClean="0"/>
              <a:t>аколдованный </a:t>
            </a:r>
            <a:r>
              <a:rPr lang="ru-RU" sz="2400" b="1" dirty="0"/>
              <a:t>юноша, которого должна полюбить прекрасная </a:t>
            </a:r>
            <a:r>
              <a:rPr lang="ru-RU" sz="2400" b="1" dirty="0" smtClean="0"/>
              <a:t>дама.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669519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734</TotalTime>
  <Words>539</Words>
  <Application>Microsoft Office PowerPoint</Application>
  <PresentationFormat>Экран (4:3)</PresentationFormat>
  <Paragraphs>57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Администратор</cp:lastModifiedBy>
  <cp:revision>62</cp:revision>
  <dcterms:created xsi:type="dcterms:W3CDTF">2020-01-25T13:17:58Z</dcterms:created>
  <dcterms:modified xsi:type="dcterms:W3CDTF">2021-03-02T06:16:08Z</dcterms:modified>
</cp:coreProperties>
</file>