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6" r:id="rId2"/>
    <p:sldId id="307" r:id="rId3"/>
    <p:sldId id="309" r:id="rId4"/>
    <p:sldId id="316" r:id="rId5"/>
    <p:sldId id="317" r:id="rId6"/>
    <p:sldId id="311" r:id="rId7"/>
    <p:sldId id="318" r:id="rId8"/>
    <p:sldId id="319" r:id="rId9"/>
    <p:sldId id="320" r:id="rId10"/>
    <p:sldId id="321" r:id="rId11"/>
    <p:sldId id="322" r:id="rId12"/>
    <p:sldId id="323" r:id="rId13"/>
    <p:sldId id="324" r:id="rId14"/>
  </p:sldIdLst>
  <p:sldSz cx="12192000" cy="6858000"/>
  <p:notesSz cx="9872663" cy="67976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B5F0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92" d="100"/>
          <a:sy n="92" d="100"/>
        </p:scale>
        <p:origin x="49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4278313" cy="341313"/>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5592763" y="0"/>
            <a:ext cx="4278312" cy="341313"/>
          </a:xfrm>
          <a:prstGeom prst="rect">
            <a:avLst/>
          </a:prstGeom>
        </p:spPr>
        <p:txBody>
          <a:bodyPr vert="horz" lIns="91440" tIns="45720" rIns="91440" bIns="45720" rtlCol="0"/>
          <a:lstStyle>
            <a:lvl1pPr algn="r">
              <a:defRPr sz="1200"/>
            </a:lvl1pPr>
          </a:lstStyle>
          <a:p>
            <a:fld id="{49C62662-D4AC-4CE1-AFDA-FDD2E16E6CCF}" type="datetimeFigureOut">
              <a:rPr lang="ru-RU" smtClean="0"/>
              <a:t>12.07.2023</a:t>
            </a:fld>
            <a:endParaRPr lang="ru-RU"/>
          </a:p>
        </p:txBody>
      </p:sp>
      <p:sp>
        <p:nvSpPr>
          <p:cNvPr id="4" name="Образ слайда 3"/>
          <p:cNvSpPr>
            <a:spLocks noGrp="1" noRot="1" noChangeAspect="1"/>
          </p:cNvSpPr>
          <p:nvPr>
            <p:ph type="sldImg" idx="2"/>
          </p:nvPr>
        </p:nvSpPr>
        <p:spPr>
          <a:xfrm>
            <a:off x="2897188" y="849313"/>
            <a:ext cx="4078287" cy="2293937"/>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987425" y="3271838"/>
            <a:ext cx="7897813" cy="2676525"/>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6456363"/>
            <a:ext cx="4278313" cy="341312"/>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5592763" y="6456363"/>
            <a:ext cx="4278312" cy="341312"/>
          </a:xfrm>
          <a:prstGeom prst="rect">
            <a:avLst/>
          </a:prstGeom>
        </p:spPr>
        <p:txBody>
          <a:bodyPr vert="horz" lIns="91440" tIns="45720" rIns="91440" bIns="45720" rtlCol="0" anchor="b"/>
          <a:lstStyle>
            <a:lvl1pPr algn="r">
              <a:defRPr sz="1200"/>
            </a:lvl1pPr>
          </a:lstStyle>
          <a:p>
            <a:fld id="{E8924A64-C257-479D-9B29-0FBB36A3A7EF}" type="slidenum">
              <a:rPr lang="ru-RU" smtClean="0"/>
              <a:t>‹#›</a:t>
            </a:fld>
            <a:endParaRPr lang="ru-RU"/>
          </a:p>
        </p:txBody>
      </p:sp>
    </p:spTree>
    <p:extLst>
      <p:ext uri="{BB962C8B-B14F-4D97-AF65-F5344CB8AC3E}">
        <p14:creationId xmlns:p14="http://schemas.microsoft.com/office/powerpoint/2010/main" val="28444788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1C3E001-39E4-4A89-AD24-D69340A63C5C}" type="datetimeFigureOut">
              <a:rPr lang="ru-RU" smtClean="0"/>
              <a:t>12.07.2023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71DA931-B62B-43F7-BC62-03CF8F1CDD01}" type="slidenum">
              <a:rPr lang="ru-RU" smtClean="0"/>
              <a:t>‹#›</a:t>
            </a:fld>
            <a:endParaRPr lang="ru-RU"/>
          </a:p>
        </p:txBody>
      </p:sp>
    </p:spTree>
    <p:extLst>
      <p:ext uri="{BB962C8B-B14F-4D97-AF65-F5344CB8AC3E}">
        <p14:creationId xmlns:p14="http://schemas.microsoft.com/office/powerpoint/2010/main" val="18571188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1C3E001-39E4-4A89-AD24-D69340A63C5C}" type="datetimeFigureOut">
              <a:rPr lang="ru-RU" smtClean="0"/>
              <a:t>12.07.2023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71DA931-B62B-43F7-BC62-03CF8F1CDD01}" type="slidenum">
              <a:rPr lang="ru-RU" smtClean="0"/>
              <a:t>‹#›</a:t>
            </a:fld>
            <a:endParaRPr lang="ru-RU"/>
          </a:p>
        </p:txBody>
      </p:sp>
    </p:spTree>
    <p:extLst>
      <p:ext uri="{BB962C8B-B14F-4D97-AF65-F5344CB8AC3E}">
        <p14:creationId xmlns:p14="http://schemas.microsoft.com/office/powerpoint/2010/main" val="7546085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1C3E001-39E4-4A89-AD24-D69340A63C5C}" type="datetimeFigureOut">
              <a:rPr lang="ru-RU" smtClean="0"/>
              <a:t>12.07.2023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71DA931-B62B-43F7-BC62-03CF8F1CDD01}" type="slidenum">
              <a:rPr lang="ru-RU" smtClean="0"/>
              <a:t>‹#›</a:t>
            </a:fld>
            <a:endParaRPr lang="ru-RU"/>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691373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1C3E001-39E4-4A89-AD24-D69340A63C5C}" type="datetimeFigureOut">
              <a:rPr lang="ru-RU" smtClean="0"/>
              <a:t>12.07.2023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71DA931-B62B-43F7-BC62-03CF8F1CDD01}" type="slidenum">
              <a:rPr lang="ru-RU" smtClean="0"/>
              <a:t>‹#›</a:t>
            </a:fld>
            <a:endParaRPr lang="ru-RU"/>
          </a:p>
        </p:txBody>
      </p:sp>
    </p:spTree>
    <p:extLst>
      <p:ext uri="{BB962C8B-B14F-4D97-AF65-F5344CB8AC3E}">
        <p14:creationId xmlns:p14="http://schemas.microsoft.com/office/powerpoint/2010/main" val="15153935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1C3E001-39E4-4A89-AD24-D69340A63C5C}" type="datetimeFigureOut">
              <a:rPr lang="ru-RU" smtClean="0"/>
              <a:t>12.07.2023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71DA931-B62B-43F7-BC62-03CF8F1CDD01}"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8050211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1C3E001-39E4-4A89-AD24-D69340A63C5C}" type="datetimeFigureOut">
              <a:rPr lang="ru-RU" smtClean="0"/>
              <a:t>12.07.2023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71DA931-B62B-43F7-BC62-03CF8F1CDD01}" type="slidenum">
              <a:rPr lang="ru-RU" smtClean="0"/>
              <a:t>‹#›</a:t>
            </a:fld>
            <a:endParaRPr lang="ru-RU"/>
          </a:p>
        </p:txBody>
      </p:sp>
    </p:spTree>
    <p:extLst>
      <p:ext uri="{BB962C8B-B14F-4D97-AF65-F5344CB8AC3E}">
        <p14:creationId xmlns:p14="http://schemas.microsoft.com/office/powerpoint/2010/main" val="12973973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1C3E001-39E4-4A89-AD24-D69340A63C5C}" type="datetimeFigureOut">
              <a:rPr lang="ru-RU" smtClean="0"/>
              <a:t>12.07.2023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71DA931-B62B-43F7-BC62-03CF8F1CDD01}" type="slidenum">
              <a:rPr lang="ru-RU" smtClean="0"/>
              <a:t>‹#›</a:t>
            </a:fld>
            <a:endParaRPr lang="ru-RU"/>
          </a:p>
        </p:txBody>
      </p:sp>
    </p:spTree>
    <p:extLst>
      <p:ext uri="{BB962C8B-B14F-4D97-AF65-F5344CB8AC3E}">
        <p14:creationId xmlns:p14="http://schemas.microsoft.com/office/powerpoint/2010/main" val="41195746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1C3E001-39E4-4A89-AD24-D69340A63C5C}" type="datetimeFigureOut">
              <a:rPr lang="ru-RU" smtClean="0"/>
              <a:t>12.07.2023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71DA931-B62B-43F7-BC62-03CF8F1CDD01}" type="slidenum">
              <a:rPr lang="ru-RU" smtClean="0"/>
              <a:t>‹#›</a:t>
            </a:fld>
            <a:endParaRPr lang="ru-RU"/>
          </a:p>
        </p:txBody>
      </p:sp>
    </p:spTree>
    <p:extLst>
      <p:ext uri="{BB962C8B-B14F-4D97-AF65-F5344CB8AC3E}">
        <p14:creationId xmlns:p14="http://schemas.microsoft.com/office/powerpoint/2010/main" val="3106924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1C3E001-39E4-4A89-AD24-D69340A63C5C}" type="datetimeFigureOut">
              <a:rPr lang="ru-RU" smtClean="0"/>
              <a:t>12.07.2023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71DA931-B62B-43F7-BC62-03CF8F1CDD01}" type="slidenum">
              <a:rPr lang="ru-RU" smtClean="0"/>
              <a:t>‹#›</a:t>
            </a:fld>
            <a:endParaRPr lang="ru-RU"/>
          </a:p>
        </p:txBody>
      </p:sp>
    </p:spTree>
    <p:extLst>
      <p:ext uri="{BB962C8B-B14F-4D97-AF65-F5344CB8AC3E}">
        <p14:creationId xmlns:p14="http://schemas.microsoft.com/office/powerpoint/2010/main" val="13302641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1C3E001-39E4-4A89-AD24-D69340A63C5C}" type="datetimeFigureOut">
              <a:rPr lang="ru-RU" smtClean="0"/>
              <a:t>12.07.2023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71DA931-B62B-43F7-BC62-03CF8F1CDD01}" type="slidenum">
              <a:rPr lang="ru-RU" smtClean="0"/>
              <a:t>‹#›</a:t>
            </a:fld>
            <a:endParaRPr lang="ru-RU"/>
          </a:p>
        </p:txBody>
      </p:sp>
    </p:spTree>
    <p:extLst>
      <p:ext uri="{BB962C8B-B14F-4D97-AF65-F5344CB8AC3E}">
        <p14:creationId xmlns:p14="http://schemas.microsoft.com/office/powerpoint/2010/main" val="41214472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1C3E001-39E4-4A89-AD24-D69340A63C5C}" type="datetimeFigureOut">
              <a:rPr lang="ru-RU" smtClean="0"/>
              <a:t>12.07.2023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71DA931-B62B-43F7-BC62-03CF8F1CDD01}" type="slidenum">
              <a:rPr lang="ru-RU" smtClean="0"/>
              <a:t>‹#›</a:t>
            </a:fld>
            <a:endParaRPr lang="ru-RU"/>
          </a:p>
        </p:txBody>
      </p:sp>
    </p:spTree>
    <p:extLst>
      <p:ext uri="{BB962C8B-B14F-4D97-AF65-F5344CB8AC3E}">
        <p14:creationId xmlns:p14="http://schemas.microsoft.com/office/powerpoint/2010/main" val="37026603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1C3E001-39E4-4A89-AD24-D69340A63C5C}" type="datetimeFigureOut">
              <a:rPr lang="ru-RU" smtClean="0"/>
              <a:t>12.07.2023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E71DA931-B62B-43F7-BC62-03CF8F1CDD01}" type="slidenum">
              <a:rPr lang="ru-RU" smtClean="0"/>
              <a:t>‹#›</a:t>
            </a:fld>
            <a:endParaRPr lang="ru-RU"/>
          </a:p>
        </p:txBody>
      </p:sp>
    </p:spTree>
    <p:extLst>
      <p:ext uri="{BB962C8B-B14F-4D97-AF65-F5344CB8AC3E}">
        <p14:creationId xmlns:p14="http://schemas.microsoft.com/office/powerpoint/2010/main" val="33028975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B1C3E001-39E4-4A89-AD24-D69340A63C5C}" type="datetimeFigureOut">
              <a:rPr lang="ru-RU" smtClean="0"/>
              <a:t>12.07.2023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E71DA931-B62B-43F7-BC62-03CF8F1CDD01}" type="slidenum">
              <a:rPr lang="ru-RU" smtClean="0"/>
              <a:t>‹#›</a:t>
            </a:fld>
            <a:endParaRPr lang="ru-RU"/>
          </a:p>
        </p:txBody>
      </p:sp>
    </p:spTree>
    <p:extLst>
      <p:ext uri="{BB962C8B-B14F-4D97-AF65-F5344CB8AC3E}">
        <p14:creationId xmlns:p14="http://schemas.microsoft.com/office/powerpoint/2010/main" val="12060809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C3E001-39E4-4A89-AD24-D69340A63C5C}" type="datetimeFigureOut">
              <a:rPr lang="ru-RU" smtClean="0"/>
              <a:t>12.07.2023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E71DA931-B62B-43F7-BC62-03CF8F1CDD01}" type="slidenum">
              <a:rPr lang="ru-RU" smtClean="0"/>
              <a:t>‹#›</a:t>
            </a:fld>
            <a:endParaRPr lang="ru-RU"/>
          </a:p>
        </p:txBody>
      </p:sp>
    </p:spTree>
    <p:extLst>
      <p:ext uri="{BB962C8B-B14F-4D97-AF65-F5344CB8AC3E}">
        <p14:creationId xmlns:p14="http://schemas.microsoft.com/office/powerpoint/2010/main" val="19109808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B1C3E001-39E4-4A89-AD24-D69340A63C5C}" type="datetimeFigureOut">
              <a:rPr lang="ru-RU" smtClean="0"/>
              <a:t>12.07.2023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71DA931-B62B-43F7-BC62-03CF8F1CDD01}" type="slidenum">
              <a:rPr lang="ru-RU" smtClean="0"/>
              <a:t>‹#›</a:t>
            </a:fld>
            <a:endParaRPr lang="ru-RU"/>
          </a:p>
        </p:txBody>
      </p:sp>
    </p:spTree>
    <p:extLst>
      <p:ext uri="{BB962C8B-B14F-4D97-AF65-F5344CB8AC3E}">
        <p14:creationId xmlns:p14="http://schemas.microsoft.com/office/powerpoint/2010/main" val="30434173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1C3E001-39E4-4A89-AD24-D69340A63C5C}" type="datetimeFigureOut">
              <a:rPr lang="ru-RU" smtClean="0"/>
              <a:t>12.07.2023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71DA931-B62B-43F7-BC62-03CF8F1CDD01}" type="slidenum">
              <a:rPr lang="ru-RU" smtClean="0"/>
              <a:t>‹#›</a:t>
            </a:fld>
            <a:endParaRPr lang="ru-RU"/>
          </a:p>
        </p:txBody>
      </p:sp>
    </p:spTree>
    <p:extLst>
      <p:ext uri="{BB962C8B-B14F-4D97-AF65-F5344CB8AC3E}">
        <p14:creationId xmlns:p14="http://schemas.microsoft.com/office/powerpoint/2010/main" val="38849252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1C3E001-39E4-4A89-AD24-D69340A63C5C}" type="datetimeFigureOut">
              <a:rPr lang="ru-RU" smtClean="0"/>
              <a:t>12.07.2023</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E71DA931-B62B-43F7-BC62-03CF8F1CDD01}" type="slidenum">
              <a:rPr lang="ru-RU" smtClean="0"/>
              <a:t>‹#›</a:t>
            </a:fld>
            <a:endParaRPr lang="ru-RU"/>
          </a:p>
        </p:txBody>
      </p:sp>
    </p:spTree>
    <p:extLst>
      <p:ext uri="{BB962C8B-B14F-4D97-AF65-F5344CB8AC3E}">
        <p14:creationId xmlns:p14="http://schemas.microsoft.com/office/powerpoint/2010/main" val="40877940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94E2A9B-A651-4D17-9E52-759081C47EEB}"/>
              </a:ext>
            </a:extLst>
          </p:cNvPr>
          <p:cNvSpPr>
            <a:spLocks noGrp="1"/>
          </p:cNvSpPr>
          <p:nvPr>
            <p:ph type="ctrTitle"/>
          </p:nvPr>
        </p:nvSpPr>
        <p:spPr>
          <a:xfrm>
            <a:off x="460031" y="780440"/>
            <a:ext cx="9577587" cy="2940058"/>
          </a:xfrm>
          <a:noFill/>
        </p:spPr>
        <p:txBody>
          <a:bodyPr anchor="ctr">
            <a:noAutofit/>
          </a:bodyPr>
          <a:lstStyle/>
          <a:p>
            <a:pPr algn="ctr"/>
            <a:r>
              <a:rPr lang="ru-RU" sz="6600" b="1" dirty="0">
                <a:solidFill>
                  <a:srgbClr val="FF0000"/>
                </a:solidFill>
              </a:rPr>
              <a:t>Практикум «Текстовые задачи на движение по воде.</a:t>
            </a:r>
          </a:p>
        </p:txBody>
      </p:sp>
      <p:sp>
        <p:nvSpPr>
          <p:cNvPr id="3" name="Подзаголовок 2">
            <a:extLst>
              <a:ext uri="{FF2B5EF4-FFF2-40B4-BE49-F238E27FC236}">
                <a16:creationId xmlns:a16="http://schemas.microsoft.com/office/drawing/2014/main" id="{1F0379E8-17C2-4A86-8AB6-51BC8A1DA27F}"/>
              </a:ext>
            </a:extLst>
          </p:cNvPr>
          <p:cNvSpPr>
            <a:spLocks noGrp="1"/>
          </p:cNvSpPr>
          <p:nvPr>
            <p:ph type="subTitle" idx="1"/>
          </p:nvPr>
        </p:nvSpPr>
        <p:spPr>
          <a:xfrm>
            <a:off x="2330277" y="5339805"/>
            <a:ext cx="7312485" cy="1141851"/>
          </a:xfrm>
          <a:noFill/>
        </p:spPr>
        <p:txBody>
          <a:bodyPr>
            <a:normAutofit/>
          </a:bodyPr>
          <a:lstStyle/>
          <a:p>
            <a:r>
              <a:rPr lang="ru-RU" sz="2000" dirty="0">
                <a:solidFill>
                  <a:srgbClr val="080808"/>
                </a:solidFill>
              </a:rPr>
              <a:t>Разработала: Петровичева Александра Александровна,</a:t>
            </a:r>
          </a:p>
          <a:p>
            <a:r>
              <a:rPr lang="ru-RU" sz="2000" dirty="0">
                <a:solidFill>
                  <a:srgbClr val="080808"/>
                </a:solidFill>
              </a:rPr>
              <a:t>учитель математики</a:t>
            </a:r>
          </a:p>
        </p:txBody>
      </p:sp>
    </p:spTree>
    <p:extLst>
      <p:ext uri="{BB962C8B-B14F-4D97-AF65-F5344CB8AC3E}">
        <p14:creationId xmlns:p14="http://schemas.microsoft.com/office/powerpoint/2010/main" val="39698154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CCD45F0-E60F-4B35-B9E6-20213F72C9D9}"/>
              </a:ext>
            </a:extLst>
          </p:cNvPr>
          <p:cNvSpPr>
            <a:spLocks noGrp="1"/>
          </p:cNvSpPr>
          <p:nvPr>
            <p:ph type="title"/>
          </p:nvPr>
        </p:nvSpPr>
        <p:spPr/>
        <p:txBody>
          <a:bodyPr/>
          <a:lstStyle/>
          <a:p>
            <a:r>
              <a:rPr lang="ru-RU" b="1" dirty="0">
                <a:solidFill>
                  <a:srgbClr val="FF0000"/>
                </a:solidFill>
              </a:rPr>
              <a:t>Задачи (решаем письменно):</a:t>
            </a:r>
          </a:p>
        </p:txBody>
      </p:sp>
      <p:sp>
        <p:nvSpPr>
          <p:cNvPr id="3" name="Объект 2">
            <a:extLst>
              <a:ext uri="{FF2B5EF4-FFF2-40B4-BE49-F238E27FC236}">
                <a16:creationId xmlns:a16="http://schemas.microsoft.com/office/drawing/2014/main" id="{FADDDF74-6318-42AB-85E8-2FD839FCD3D0}"/>
              </a:ext>
            </a:extLst>
          </p:cNvPr>
          <p:cNvSpPr>
            <a:spLocks noGrp="1"/>
          </p:cNvSpPr>
          <p:nvPr>
            <p:ph idx="1"/>
          </p:nvPr>
        </p:nvSpPr>
        <p:spPr>
          <a:xfrm>
            <a:off x="262806" y="1365504"/>
            <a:ext cx="9295722" cy="4675859"/>
          </a:xfrm>
        </p:spPr>
        <p:txBody>
          <a:bodyPr>
            <a:normAutofit/>
          </a:bodyPr>
          <a:lstStyle/>
          <a:p>
            <a:pPr marL="0" indent="0" algn="just">
              <a:buNone/>
            </a:pPr>
            <a:r>
              <a:rPr lang="ru-RU" sz="3200" b="1" dirty="0">
                <a:solidFill>
                  <a:srgbClr val="FF0000"/>
                </a:solidFill>
              </a:rPr>
              <a:t>2. </a:t>
            </a:r>
            <a:r>
              <a:rPr lang="ru-RU" sz="3200" b="1" dirty="0">
                <a:solidFill>
                  <a:schemeClr val="tx1"/>
                </a:solidFill>
              </a:rPr>
              <a:t>За какое время при движении против течения реки теплоход пройдёт 204 км, если его собственная скорость 15 км/ч, а скорость течения в 5 раз меньше собственной скорости теплохода??</a:t>
            </a:r>
          </a:p>
          <a:p>
            <a:pPr marL="0" indent="0" algn="just">
              <a:buNone/>
            </a:pPr>
            <a:endParaRPr lang="ru-RU" sz="2400" b="1" dirty="0">
              <a:solidFill>
                <a:schemeClr val="tx1"/>
              </a:solidFill>
            </a:endParaRPr>
          </a:p>
        </p:txBody>
      </p:sp>
      <p:pic>
        <p:nvPicPr>
          <p:cNvPr id="5" name="Рисунок 4">
            <a:extLst>
              <a:ext uri="{FF2B5EF4-FFF2-40B4-BE49-F238E27FC236}">
                <a16:creationId xmlns:a16="http://schemas.microsoft.com/office/drawing/2014/main" id="{C299A0F8-4F5D-46FC-A159-74B82101A255}"/>
              </a:ext>
            </a:extLst>
          </p:cNvPr>
          <p:cNvPicPr>
            <a:picLocks noChangeAspect="1"/>
          </p:cNvPicPr>
          <p:nvPr/>
        </p:nvPicPr>
        <p:blipFill>
          <a:blip r:embed="rId2"/>
          <a:stretch>
            <a:fillRect/>
          </a:stretch>
        </p:blipFill>
        <p:spPr>
          <a:xfrm>
            <a:off x="3424618" y="4120895"/>
            <a:ext cx="2768918" cy="2556129"/>
          </a:xfrm>
          <a:prstGeom prst="rect">
            <a:avLst/>
          </a:prstGeom>
        </p:spPr>
      </p:pic>
    </p:spTree>
    <p:extLst>
      <p:ext uri="{BB962C8B-B14F-4D97-AF65-F5344CB8AC3E}">
        <p14:creationId xmlns:p14="http://schemas.microsoft.com/office/powerpoint/2010/main" val="33141452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CCD45F0-E60F-4B35-B9E6-20213F72C9D9}"/>
              </a:ext>
            </a:extLst>
          </p:cNvPr>
          <p:cNvSpPr>
            <a:spLocks noGrp="1"/>
          </p:cNvSpPr>
          <p:nvPr>
            <p:ph type="title"/>
          </p:nvPr>
        </p:nvSpPr>
        <p:spPr/>
        <p:txBody>
          <a:bodyPr/>
          <a:lstStyle/>
          <a:p>
            <a:r>
              <a:rPr lang="ru-RU" b="1" dirty="0">
                <a:solidFill>
                  <a:srgbClr val="FF0000"/>
                </a:solidFill>
              </a:rPr>
              <a:t>Задачи (решаем письменно):</a:t>
            </a:r>
          </a:p>
        </p:txBody>
      </p:sp>
      <p:sp>
        <p:nvSpPr>
          <p:cNvPr id="3" name="Объект 2">
            <a:extLst>
              <a:ext uri="{FF2B5EF4-FFF2-40B4-BE49-F238E27FC236}">
                <a16:creationId xmlns:a16="http://schemas.microsoft.com/office/drawing/2014/main" id="{FADDDF74-6318-42AB-85E8-2FD839FCD3D0}"/>
              </a:ext>
            </a:extLst>
          </p:cNvPr>
          <p:cNvSpPr>
            <a:spLocks noGrp="1"/>
          </p:cNvSpPr>
          <p:nvPr>
            <p:ph idx="1"/>
          </p:nvPr>
        </p:nvSpPr>
        <p:spPr>
          <a:xfrm>
            <a:off x="262806" y="1365504"/>
            <a:ext cx="9295722" cy="4675859"/>
          </a:xfrm>
        </p:spPr>
        <p:txBody>
          <a:bodyPr>
            <a:normAutofit/>
          </a:bodyPr>
          <a:lstStyle/>
          <a:p>
            <a:pPr marL="0" indent="0" algn="just">
              <a:buNone/>
            </a:pPr>
            <a:r>
              <a:rPr lang="ru-RU" sz="3200" b="1" dirty="0">
                <a:solidFill>
                  <a:srgbClr val="FF0000"/>
                </a:solidFill>
              </a:rPr>
              <a:t>3. </a:t>
            </a:r>
            <a:r>
              <a:rPr lang="ru-RU" sz="3200" b="1" dirty="0">
                <a:solidFill>
                  <a:schemeClr val="tx1"/>
                </a:solidFill>
              </a:rPr>
              <a:t>Расстояние между двумя пристанями равно 476 км. Двигаясь по течению реки, катер проходит это расстояние за 14 ч. За сколько часов он пройдёт это расстояние против течения реки, если скорость течения реки равна 3 км/ч.</a:t>
            </a:r>
          </a:p>
          <a:p>
            <a:pPr marL="0" indent="0" algn="just">
              <a:buNone/>
            </a:pPr>
            <a:endParaRPr lang="ru-RU" sz="2400" b="1" dirty="0">
              <a:solidFill>
                <a:schemeClr val="tx1"/>
              </a:solidFill>
            </a:endParaRPr>
          </a:p>
        </p:txBody>
      </p:sp>
      <p:pic>
        <p:nvPicPr>
          <p:cNvPr id="1026" name="Picture 2">
            <a:extLst>
              <a:ext uri="{FF2B5EF4-FFF2-40B4-BE49-F238E27FC236}">
                <a16:creationId xmlns:a16="http://schemas.microsoft.com/office/drawing/2014/main" id="{DA185609-4F16-4C57-B8DD-87A97879DB8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09326" y="4015740"/>
            <a:ext cx="4124325" cy="2476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19819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CCD45F0-E60F-4B35-B9E6-20213F72C9D9}"/>
              </a:ext>
            </a:extLst>
          </p:cNvPr>
          <p:cNvSpPr>
            <a:spLocks noGrp="1"/>
          </p:cNvSpPr>
          <p:nvPr>
            <p:ph type="title"/>
          </p:nvPr>
        </p:nvSpPr>
        <p:spPr/>
        <p:txBody>
          <a:bodyPr/>
          <a:lstStyle/>
          <a:p>
            <a:r>
              <a:rPr lang="ru-RU" b="1" dirty="0">
                <a:solidFill>
                  <a:srgbClr val="FF0000"/>
                </a:solidFill>
              </a:rPr>
              <a:t>Задачи (решаем письменно):</a:t>
            </a:r>
          </a:p>
        </p:txBody>
      </p:sp>
      <p:sp>
        <p:nvSpPr>
          <p:cNvPr id="3" name="Объект 2">
            <a:extLst>
              <a:ext uri="{FF2B5EF4-FFF2-40B4-BE49-F238E27FC236}">
                <a16:creationId xmlns:a16="http://schemas.microsoft.com/office/drawing/2014/main" id="{FADDDF74-6318-42AB-85E8-2FD839FCD3D0}"/>
              </a:ext>
            </a:extLst>
          </p:cNvPr>
          <p:cNvSpPr>
            <a:spLocks noGrp="1"/>
          </p:cNvSpPr>
          <p:nvPr>
            <p:ph idx="1"/>
          </p:nvPr>
        </p:nvSpPr>
        <p:spPr>
          <a:xfrm>
            <a:off x="262806" y="1365504"/>
            <a:ext cx="9295722" cy="4675859"/>
          </a:xfrm>
        </p:spPr>
        <p:txBody>
          <a:bodyPr>
            <a:normAutofit/>
          </a:bodyPr>
          <a:lstStyle/>
          <a:p>
            <a:pPr marL="0" indent="0" algn="just">
              <a:buNone/>
            </a:pPr>
            <a:r>
              <a:rPr lang="ru-RU" sz="3200" b="1" dirty="0">
                <a:solidFill>
                  <a:srgbClr val="FF0000"/>
                </a:solidFill>
              </a:rPr>
              <a:t>4. </a:t>
            </a:r>
            <a:r>
              <a:rPr lang="ru-RU" sz="3200" b="1" dirty="0">
                <a:solidFill>
                  <a:schemeClr val="tx1"/>
                </a:solidFill>
              </a:rPr>
              <a:t>Путешественник плыл на моторной лодке 5 ч по реке со скоростью 27 км/ч и 7 ч по озеру со скоростью 21 км/ч. Какой путь, по реке или по озеру, был длиннее и на сколько километров?</a:t>
            </a:r>
          </a:p>
          <a:p>
            <a:pPr marL="0" indent="0" algn="just">
              <a:buNone/>
            </a:pPr>
            <a:endParaRPr lang="ru-RU" sz="2400" b="1" dirty="0">
              <a:solidFill>
                <a:schemeClr val="tx1"/>
              </a:solidFill>
            </a:endParaRPr>
          </a:p>
        </p:txBody>
      </p:sp>
      <p:pic>
        <p:nvPicPr>
          <p:cNvPr id="5" name="Рисунок 4">
            <a:extLst>
              <a:ext uri="{FF2B5EF4-FFF2-40B4-BE49-F238E27FC236}">
                <a16:creationId xmlns:a16="http://schemas.microsoft.com/office/drawing/2014/main" id="{C4647FED-89F9-413E-AE51-3447FAD8082E}"/>
              </a:ext>
            </a:extLst>
          </p:cNvPr>
          <p:cNvPicPr>
            <a:picLocks noChangeAspect="1"/>
          </p:cNvPicPr>
          <p:nvPr/>
        </p:nvPicPr>
        <p:blipFill>
          <a:blip r:embed="rId2"/>
          <a:stretch>
            <a:fillRect/>
          </a:stretch>
        </p:blipFill>
        <p:spPr>
          <a:xfrm>
            <a:off x="5145596" y="3703433"/>
            <a:ext cx="4223348" cy="2723896"/>
          </a:xfrm>
          <a:prstGeom prst="rect">
            <a:avLst/>
          </a:prstGeom>
        </p:spPr>
      </p:pic>
    </p:spTree>
    <p:extLst>
      <p:ext uri="{BB962C8B-B14F-4D97-AF65-F5344CB8AC3E}">
        <p14:creationId xmlns:p14="http://schemas.microsoft.com/office/powerpoint/2010/main" val="34380099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CCD45F0-E60F-4B35-B9E6-20213F72C9D9}"/>
              </a:ext>
            </a:extLst>
          </p:cNvPr>
          <p:cNvSpPr>
            <a:spLocks noGrp="1"/>
          </p:cNvSpPr>
          <p:nvPr>
            <p:ph type="title"/>
          </p:nvPr>
        </p:nvSpPr>
        <p:spPr/>
        <p:txBody>
          <a:bodyPr/>
          <a:lstStyle/>
          <a:p>
            <a:r>
              <a:rPr lang="ru-RU" b="1" dirty="0">
                <a:solidFill>
                  <a:srgbClr val="FF0000"/>
                </a:solidFill>
              </a:rPr>
              <a:t>Задачи (решаем письменно):</a:t>
            </a:r>
          </a:p>
        </p:txBody>
      </p:sp>
      <p:sp>
        <p:nvSpPr>
          <p:cNvPr id="3" name="Объект 2">
            <a:extLst>
              <a:ext uri="{FF2B5EF4-FFF2-40B4-BE49-F238E27FC236}">
                <a16:creationId xmlns:a16="http://schemas.microsoft.com/office/drawing/2014/main" id="{FADDDF74-6318-42AB-85E8-2FD839FCD3D0}"/>
              </a:ext>
            </a:extLst>
          </p:cNvPr>
          <p:cNvSpPr>
            <a:spLocks noGrp="1"/>
          </p:cNvSpPr>
          <p:nvPr>
            <p:ph idx="1"/>
          </p:nvPr>
        </p:nvSpPr>
        <p:spPr>
          <a:xfrm>
            <a:off x="262806" y="1365504"/>
            <a:ext cx="9295722" cy="4675859"/>
          </a:xfrm>
        </p:spPr>
        <p:txBody>
          <a:bodyPr>
            <a:normAutofit/>
          </a:bodyPr>
          <a:lstStyle/>
          <a:p>
            <a:pPr marL="0" indent="0" algn="just">
              <a:buNone/>
            </a:pPr>
            <a:r>
              <a:rPr lang="ru-RU" sz="3200" b="1" dirty="0">
                <a:solidFill>
                  <a:srgbClr val="FF0000"/>
                </a:solidFill>
              </a:rPr>
              <a:t>5. </a:t>
            </a:r>
            <a:r>
              <a:rPr lang="ru-RU" sz="3200" b="1" dirty="0">
                <a:solidFill>
                  <a:schemeClr val="tx1"/>
                </a:solidFill>
              </a:rPr>
              <a:t>Двигаясь против течения реки, за 5 часов лодка прошла 110 км. Определите собственную скорость лодки, если скорость течения реки – 4 км/ч.</a:t>
            </a:r>
          </a:p>
          <a:p>
            <a:pPr marL="0" indent="0" algn="just">
              <a:buNone/>
            </a:pPr>
            <a:endParaRPr lang="ru-RU" sz="2400" b="1" dirty="0">
              <a:solidFill>
                <a:schemeClr val="tx1"/>
              </a:solidFill>
            </a:endParaRPr>
          </a:p>
        </p:txBody>
      </p:sp>
      <p:pic>
        <p:nvPicPr>
          <p:cNvPr id="6" name="Рисунок 5">
            <a:extLst>
              <a:ext uri="{FF2B5EF4-FFF2-40B4-BE49-F238E27FC236}">
                <a16:creationId xmlns:a16="http://schemas.microsoft.com/office/drawing/2014/main" id="{E063450E-4479-4B51-9E7B-A3A2AE8990B3}"/>
              </a:ext>
            </a:extLst>
          </p:cNvPr>
          <p:cNvPicPr>
            <a:picLocks noChangeAspect="1"/>
          </p:cNvPicPr>
          <p:nvPr/>
        </p:nvPicPr>
        <p:blipFill>
          <a:blip r:embed="rId2"/>
          <a:stretch>
            <a:fillRect/>
          </a:stretch>
        </p:blipFill>
        <p:spPr>
          <a:xfrm>
            <a:off x="3139352" y="3703433"/>
            <a:ext cx="4562475" cy="2619375"/>
          </a:xfrm>
          <a:prstGeom prst="rect">
            <a:avLst/>
          </a:prstGeom>
        </p:spPr>
      </p:pic>
    </p:spTree>
    <p:extLst>
      <p:ext uri="{BB962C8B-B14F-4D97-AF65-F5344CB8AC3E}">
        <p14:creationId xmlns:p14="http://schemas.microsoft.com/office/powerpoint/2010/main" val="30448895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220492F-B238-45F7-8BCF-D81BA92D78F5}"/>
              </a:ext>
            </a:extLst>
          </p:cNvPr>
          <p:cNvSpPr>
            <a:spLocks noGrp="1"/>
          </p:cNvSpPr>
          <p:nvPr>
            <p:ph type="title"/>
          </p:nvPr>
        </p:nvSpPr>
        <p:spPr>
          <a:xfrm>
            <a:off x="1132455" y="134805"/>
            <a:ext cx="8596668" cy="816171"/>
          </a:xfrm>
        </p:spPr>
        <p:txBody>
          <a:bodyPr>
            <a:normAutofit fontScale="90000"/>
          </a:bodyPr>
          <a:lstStyle/>
          <a:p>
            <a:pPr algn="ctr"/>
            <a:r>
              <a:rPr lang="ru-RU" sz="5400" b="1" dirty="0">
                <a:solidFill>
                  <a:srgbClr val="FF0000"/>
                </a:solidFill>
              </a:rPr>
              <a:t>Движение по воде. </a:t>
            </a:r>
            <a:r>
              <a:rPr lang="ru-RU" sz="5400" b="1" u="sng" dirty="0">
                <a:solidFill>
                  <a:srgbClr val="0070C0"/>
                </a:solidFill>
              </a:rPr>
              <a:t>Основные обозначения:</a:t>
            </a:r>
          </a:p>
        </p:txBody>
      </p:sp>
      <mc:AlternateContent xmlns:mc="http://schemas.openxmlformats.org/markup-compatibility/2006" xmlns:a14="http://schemas.microsoft.com/office/drawing/2010/main">
        <mc:Choice Requires="a14">
          <p:sp>
            <p:nvSpPr>
              <p:cNvPr id="3" name="Объект 2">
                <a:extLst>
                  <a:ext uri="{FF2B5EF4-FFF2-40B4-BE49-F238E27FC236}">
                    <a16:creationId xmlns:a16="http://schemas.microsoft.com/office/drawing/2014/main" id="{AB1FF704-85FD-417F-AB04-88471931926F}"/>
                  </a:ext>
                </a:extLst>
              </p:cNvPr>
              <p:cNvSpPr>
                <a:spLocks noGrp="1"/>
              </p:cNvSpPr>
              <p:nvPr>
                <p:ph idx="1"/>
              </p:nvPr>
            </p:nvSpPr>
            <p:spPr>
              <a:xfrm>
                <a:off x="304138" y="2243328"/>
                <a:ext cx="9424985" cy="4320213"/>
              </a:xfrm>
              <a:noFill/>
            </p:spPr>
            <p:txBody>
              <a:bodyPr>
                <a:noAutofit/>
              </a:bodyPr>
              <a:lstStyle/>
              <a:p>
                <a:pPr algn="just">
                  <a:buFont typeface="Wingdings" panose="05000000000000000000" pitchFamily="2" charset="2"/>
                  <a:buChar char="Ø"/>
                </a:pPr>
                <a14:m>
                  <m:oMath xmlns:m="http://schemas.openxmlformats.org/officeDocument/2006/math">
                    <m:sSub>
                      <m:sSubPr>
                        <m:ctrlPr>
                          <a:rPr lang="ru-RU" sz="3600" b="1" i="1" smtClean="0">
                            <a:solidFill>
                              <a:srgbClr val="0070C0"/>
                            </a:solidFill>
                            <a:latin typeface="Cambria Math" panose="02040503050406030204" pitchFamily="18" charset="0"/>
                          </a:rPr>
                        </m:ctrlPr>
                      </m:sSubPr>
                      <m:e>
                        <m:r>
                          <a:rPr lang="en-US" sz="3600" b="1" i="1" smtClean="0">
                            <a:solidFill>
                              <a:srgbClr val="0070C0"/>
                            </a:solidFill>
                            <a:latin typeface="Cambria Math" panose="02040503050406030204" pitchFamily="18" charset="0"/>
                          </a:rPr>
                          <m:t>𝑽</m:t>
                        </m:r>
                      </m:e>
                      <m:sub>
                        <m:r>
                          <a:rPr lang="ru-RU" sz="3600" b="1" i="1" smtClean="0">
                            <a:solidFill>
                              <a:srgbClr val="0070C0"/>
                            </a:solidFill>
                            <a:latin typeface="Cambria Math" panose="02040503050406030204" pitchFamily="18" charset="0"/>
                          </a:rPr>
                          <m:t>собств.</m:t>
                        </m:r>
                      </m:sub>
                    </m:sSub>
                  </m:oMath>
                </a14:m>
                <a:r>
                  <a:rPr lang="ru-RU" sz="3600" b="1" dirty="0">
                    <a:solidFill>
                      <a:schemeClr val="tx1"/>
                    </a:solidFill>
                  </a:rPr>
                  <a:t> - собственная скорость объекта.</a:t>
                </a:r>
              </a:p>
              <a:p>
                <a:pPr algn="just">
                  <a:buFont typeface="Wingdings" panose="05000000000000000000" pitchFamily="2" charset="2"/>
                  <a:buChar char="Ø"/>
                </a:pPr>
                <a14:m>
                  <m:oMath xmlns:m="http://schemas.openxmlformats.org/officeDocument/2006/math">
                    <m:sSub>
                      <m:sSubPr>
                        <m:ctrlPr>
                          <a:rPr lang="ru-RU" sz="3600" b="1" i="1" smtClean="0">
                            <a:solidFill>
                              <a:srgbClr val="0070C0"/>
                            </a:solidFill>
                            <a:latin typeface="Cambria Math" panose="02040503050406030204" pitchFamily="18" charset="0"/>
                          </a:rPr>
                        </m:ctrlPr>
                      </m:sSubPr>
                      <m:e>
                        <m:r>
                          <a:rPr lang="en-US" sz="3600" b="1" i="1" smtClean="0">
                            <a:solidFill>
                              <a:srgbClr val="0070C0"/>
                            </a:solidFill>
                            <a:latin typeface="Cambria Math" panose="02040503050406030204" pitchFamily="18" charset="0"/>
                          </a:rPr>
                          <m:t>𝑽</m:t>
                        </m:r>
                      </m:e>
                      <m:sub>
                        <m:r>
                          <a:rPr lang="ru-RU" sz="3600" b="1" i="1" smtClean="0">
                            <a:solidFill>
                              <a:srgbClr val="0070C0"/>
                            </a:solidFill>
                            <a:latin typeface="Cambria Math" panose="02040503050406030204" pitchFamily="18" charset="0"/>
                          </a:rPr>
                          <m:t>теч.</m:t>
                        </m:r>
                      </m:sub>
                    </m:sSub>
                  </m:oMath>
                </a14:m>
                <a:r>
                  <a:rPr lang="ru-RU" sz="3600" b="1" dirty="0">
                    <a:solidFill>
                      <a:schemeClr val="tx1"/>
                    </a:solidFill>
                  </a:rPr>
                  <a:t> - скорость течения реки.</a:t>
                </a:r>
              </a:p>
              <a:p>
                <a:pPr algn="just">
                  <a:buFont typeface="Wingdings" panose="05000000000000000000" pitchFamily="2" charset="2"/>
                  <a:buChar char="Ø"/>
                </a:pPr>
                <a14:m>
                  <m:oMath xmlns:m="http://schemas.openxmlformats.org/officeDocument/2006/math">
                    <m:sSub>
                      <m:sSubPr>
                        <m:ctrlPr>
                          <a:rPr lang="ru-RU" sz="3600" b="1" i="1" smtClean="0">
                            <a:solidFill>
                              <a:srgbClr val="0070C0"/>
                            </a:solidFill>
                            <a:latin typeface="Cambria Math" panose="02040503050406030204" pitchFamily="18" charset="0"/>
                          </a:rPr>
                        </m:ctrlPr>
                      </m:sSubPr>
                      <m:e>
                        <m:r>
                          <a:rPr lang="en-US" sz="3600" b="1" i="1" smtClean="0">
                            <a:solidFill>
                              <a:srgbClr val="0070C0"/>
                            </a:solidFill>
                            <a:latin typeface="Cambria Math" panose="02040503050406030204" pitchFamily="18" charset="0"/>
                          </a:rPr>
                          <m:t>𝑽</m:t>
                        </m:r>
                      </m:e>
                      <m:sub>
                        <m:r>
                          <a:rPr lang="ru-RU" sz="3600" b="1" i="1" smtClean="0">
                            <a:solidFill>
                              <a:srgbClr val="0070C0"/>
                            </a:solidFill>
                            <a:latin typeface="Cambria Math" panose="02040503050406030204" pitchFamily="18" charset="0"/>
                          </a:rPr>
                          <m:t>по теч.</m:t>
                        </m:r>
                      </m:sub>
                    </m:sSub>
                  </m:oMath>
                </a14:m>
                <a:r>
                  <a:rPr lang="ru-RU" sz="3600" b="1" dirty="0">
                    <a:solidFill>
                      <a:schemeClr val="tx1"/>
                    </a:solidFill>
                  </a:rPr>
                  <a:t> - скорость объекта по течению.</a:t>
                </a:r>
              </a:p>
              <a:p>
                <a:pPr algn="just">
                  <a:buFont typeface="Wingdings" panose="05000000000000000000" pitchFamily="2" charset="2"/>
                  <a:buChar char="Ø"/>
                </a:pPr>
                <a14:m>
                  <m:oMath xmlns:m="http://schemas.openxmlformats.org/officeDocument/2006/math">
                    <m:sSub>
                      <m:sSubPr>
                        <m:ctrlPr>
                          <a:rPr lang="ru-RU" sz="3600" b="1" i="1" smtClean="0">
                            <a:solidFill>
                              <a:srgbClr val="0070C0"/>
                            </a:solidFill>
                            <a:latin typeface="Cambria Math" panose="02040503050406030204" pitchFamily="18" charset="0"/>
                          </a:rPr>
                        </m:ctrlPr>
                      </m:sSubPr>
                      <m:e>
                        <m:r>
                          <a:rPr lang="en-US" sz="3600" b="1" i="1" smtClean="0">
                            <a:solidFill>
                              <a:srgbClr val="0070C0"/>
                            </a:solidFill>
                            <a:latin typeface="Cambria Math" panose="02040503050406030204" pitchFamily="18" charset="0"/>
                          </a:rPr>
                          <m:t>𝑽</m:t>
                        </m:r>
                      </m:e>
                      <m:sub>
                        <m:r>
                          <a:rPr lang="ru-RU" sz="3600" b="1" i="1" smtClean="0">
                            <a:solidFill>
                              <a:srgbClr val="0070C0"/>
                            </a:solidFill>
                            <a:latin typeface="Cambria Math" panose="02040503050406030204" pitchFamily="18" charset="0"/>
                          </a:rPr>
                          <m:t>пр. теч.</m:t>
                        </m:r>
                      </m:sub>
                    </m:sSub>
                  </m:oMath>
                </a14:m>
                <a:r>
                  <a:rPr lang="ru-RU" sz="3600" b="1" dirty="0">
                    <a:solidFill>
                      <a:schemeClr val="tx1"/>
                    </a:solidFill>
                  </a:rPr>
                  <a:t>- скорость объекта против течения.</a:t>
                </a:r>
              </a:p>
              <a:p>
                <a:pPr algn="just">
                  <a:buFont typeface="Wingdings" panose="05000000000000000000" pitchFamily="2" charset="2"/>
                  <a:buChar char="Ø"/>
                </a:pPr>
                <a:endParaRPr lang="ru-RU" sz="3600" b="1" dirty="0">
                  <a:solidFill>
                    <a:schemeClr val="tx1"/>
                  </a:solidFill>
                </a:endParaRPr>
              </a:p>
              <a:p>
                <a:pPr algn="just">
                  <a:buFont typeface="Wingdings" panose="05000000000000000000" pitchFamily="2" charset="2"/>
                  <a:buChar char="Ø"/>
                </a:pPr>
                <a:endParaRPr lang="ru-RU" sz="3600" b="1" dirty="0">
                  <a:solidFill>
                    <a:schemeClr val="tx1"/>
                  </a:solidFill>
                </a:endParaRPr>
              </a:p>
              <a:p>
                <a:pPr algn="just">
                  <a:buFont typeface="Wingdings" panose="05000000000000000000" pitchFamily="2" charset="2"/>
                  <a:buChar char="Ø"/>
                </a:pPr>
                <a:endParaRPr lang="en-US" sz="3600" b="1" dirty="0">
                  <a:solidFill>
                    <a:schemeClr val="tx1"/>
                  </a:solidFill>
                </a:endParaRPr>
              </a:p>
              <a:p>
                <a:pPr marL="0" indent="0">
                  <a:buNone/>
                </a:pPr>
                <a:endParaRPr lang="en-US" sz="3400" b="1" dirty="0">
                  <a:solidFill>
                    <a:schemeClr val="tx1"/>
                  </a:solidFill>
                </a:endParaRPr>
              </a:p>
              <a:p>
                <a:pPr marL="0" indent="0">
                  <a:buNone/>
                </a:pPr>
                <a:endParaRPr lang="en-US" sz="3400" b="1" dirty="0">
                  <a:solidFill>
                    <a:schemeClr val="tx1"/>
                  </a:solidFill>
                </a:endParaRPr>
              </a:p>
              <a:p>
                <a:pPr marL="0" indent="0" algn="ctr">
                  <a:buNone/>
                </a:pPr>
                <a:endParaRPr lang="ru-RU" sz="5400" b="1" dirty="0">
                  <a:ln w="22225">
                    <a:solidFill>
                      <a:schemeClr val="accent2"/>
                    </a:solidFill>
                    <a:prstDash val="solid"/>
                  </a:ln>
                  <a:solidFill>
                    <a:schemeClr val="accent2">
                      <a:lumMod val="40000"/>
                      <a:lumOff val="60000"/>
                    </a:schemeClr>
                  </a:solidFill>
                </a:endParaRPr>
              </a:p>
            </p:txBody>
          </p:sp>
        </mc:Choice>
        <mc:Fallback xmlns="">
          <p:sp>
            <p:nvSpPr>
              <p:cNvPr id="3" name="Объект 2">
                <a:extLst>
                  <a:ext uri="{FF2B5EF4-FFF2-40B4-BE49-F238E27FC236}">
                    <a16:creationId xmlns:a16="http://schemas.microsoft.com/office/drawing/2014/main" id="{AB1FF704-85FD-417F-AB04-88471931926F}"/>
                  </a:ext>
                </a:extLst>
              </p:cNvPr>
              <p:cNvSpPr>
                <a:spLocks noGrp="1" noRot="1" noChangeAspect="1" noMove="1" noResize="1" noEditPoints="1" noAdjustHandles="1" noChangeArrowheads="1" noChangeShapeType="1" noTextEdit="1"/>
              </p:cNvSpPr>
              <p:nvPr>
                <p:ph idx="1"/>
              </p:nvPr>
            </p:nvSpPr>
            <p:spPr>
              <a:xfrm>
                <a:off x="304138" y="2243328"/>
                <a:ext cx="9424985" cy="4320213"/>
              </a:xfrm>
              <a:blipFill>
                <a:blip r:embed="rId2"/>
                <a:stretch>
                  <a:fillRect t="-1975" r="-1940"/>
                </a:stretch>
              </a:blipFill>
            </p:spPr>
            <p:txBody>
              <a:bodyPr/>
              <a:lstStyle/>
              <a:p>
                <a:r>
                  <a:rPr lang="ru-RU">
                    <a:noFill/>
                  </a:rPr>
                  <a:t> </a:t>
                </a:r>
              </a:p>
            </p:txBody>
          </p:sp>
        </mc:Fallback>
      </mc:AlternateContent>
    </p:spTree>
    <p:extLst>
      <p:ext uri="{BB962C8B-B14F-4D97-AF65-F5344CB8AC3E}">
        <p14:creationId xmlns:p14="http://schemas.microsoft.com/office/powerpoint/2010/main" val="20728927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220492F-B238-45F7-8BCF-D81BA92D78F5}"/>
              </a:ext>
            </a:extLst>
          </p:cNvPr>
          <p:cNvSpPr>
            <a:spLocks noGrp="1"/>
          </p:cNvSpPr>
          <p:nvPr>
            <p:ph type="title"/>
          </p:nvPr>
        </p:nvSpPr>
        <p:spPr>
          <a:xfrm>
            <a:off x="1059396" y="14389"/>
            <a:ext cx="8596668" cy="877131"/>
          </a:xfrm>
        </p:spPr>
        <p:txBody>
          <a:bodyPr>
            <a:normAutofit fontScale="90000"/>
          </a:bodyPr>
          <a:lstStyle/>
          <a:p>
            <a:pPr algn="ctr"/>
            <a:r>
              <a:rPr lang="ru-RU" sz="5400" b="1" dirty="0">
                <a:solidFill>
                  <a:srgbClr val="FF0000"/>
                </a:solidFill>
              </a:rPr>
              <a:t>Движение по течению.</a:t>
            </a:r>
          </a:p>
        </p:txBody>
      </p:sp>
      <p:sp>
        <p:nvSpPr>
          <p:cNvPr id="3" name="Объект 2">
            <a:extLst>
              <a:ext uri="{FF2B5EF4-FFF2-40B4-BE49-F238E27FC236}">
                <a16:creationId xmlns:a16="http://schemas.microsoft.com/office/drawing/2014/main" id="{AB1FF704-85FD-417F-AB04-88471931926F}"/>
              </a:ext>
            </a:extLst>
          </p:cNvPr>
          <p:cNvSpPr>
            <a:spLocks noGrp="1"/>
          </p:cNvSpPr>
          <p:nvPr>
            <p:ph idx="1"/>
          </p:nvPr>
        </p:nvSpPr>
        <p:spPr>
          <a:xfrm>
            <a:off x="438343" y="1207008"/>
            <a:ext cx="9424985" cy="5198037"/>
          </a:xfrm>
          <a:noFill/>
        </p:spPr>
        <p:txBody>
          <a:bodyPr>
            <a:noAutofit/>
          </a:bodyPr>
          <a:lstStyle/>
          <a:p>
            <a:pPr algn="just">
              <a:buFont typeface="Wingdings" panose="05000000000000000000" pitchFamily="2" charset="2"/>
              <a:buChar char="Ø"/>
            </a:pPr>
            <a:r>
              <a:rPr lang="ru-RU" sz="3200" b="1" dirty="0">
                <a:solidFill>
                  <a:schemeClr val="tx1"/>
                </a:solidFill>
              </a:rPr>
              <a:t>При движении по течению к собственной скорости объекта прибавляется скорость течения реки, так как скорость реки помогает двигаться объекту.</a:t>
            </a:r>
            <a:endParaRPr lang="en-US" sz="3200" b="1" dirty="0">
              <a:solidFill>
                <a:schemeClr val="tx1"/>
              </a:solidFill>
            </a:endParaRPr>
          </a:p>
          <a:p>
            <a:pPr marL="0" indent="0">
              <a:buNone/>
            </a:pPr>
            <a:endParaRPr lang="en-US" sz="3400" b="1" dirty="0">
              <a:solidFill>
                <a:schemeClr val="tx1"/>
              </a:solidFill>
            </a:endParaRPr>
          </a:p>
          <a:p>
            <a:pPr marL="0" indent="0">
              <a:buNone/>
            </a:pPr>
            <a:endParaRPr lang="en-US" sz="3400" b="1" dirty="0">
              <a:solidFill>
                <a:schemeClr val="tx1"/>
              </a:solidFill>
            </a:endParaRPr>
          </a:p>
          <a:p>
            <a:pPr marL="0" indent="0" algn="ctr">
              <a:buNone/>
            </a:pPr>
            <a:endParaRPr lang="ru-RU" sz="5400" b="1" dirty="0">
              <a:ln w="22225">
                <a:solidFill>
                  <a:schemeClr val="accent2"/>
                </a:solidFill>
                <a:prstDash val="solid"/>
              </a:ln>
              <a:solidFill>
                <a:schemeClr val="accent2">
                  <a:lumMod val="40000"/>
                  <a:lumOff val="60000"/>
                </a:schemeClr>
              </a:solidFill>
            </a:endParaRP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B4634F24-6CCD-458A-BE09-AB8420C3856C}"/>
                  </a:ext>
                </a:extLst>
              </p:cNvPr>
              <p:cNvSpPr txBox="1"/>
              <p:nvPr/>
            </p:nvSpPr>
            <p:spPr>
              <a:xfrm>
                <a:off x="438343" y="3334523"/>
                <a:ext cx="9741977" cy="1200329"/>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sz="7200" b="1" i="1" smtClean="0">
                              <a:ln w="22225">
                                <a:solidFill>
                                  <a:schemeClr val="tx1"/>
                                </a:solidFill>
                                <a:prstDash val="solid"/>
                              </a:ln>
                              <a:solidFill>
                                <a:srgbClr val="FF0000"/>
                              </a:solidFill>
                              <a:latin typeface="Cambria Math" panose="02040503050406030204" pitchFamily="18" charset="0"/>
                            </a:rPr>
                          </m:ctrlPr>
                        </m:sSubPr>
                        <m:e>
                          <m:r>
                            <a:rPr lang="en-US" sz="7200" b="1" i="1" smtClean="0">
                              <a:ln w="22225">
                                <a:solidFill>
                                  <a:schemeClr val="tx1"/>
                                </a:solidFill>
                                <a:prstDash val="solid"/>
                              </a:ln>
                              <a:solidFill>
                                <a:srgbClr val="FF0000"/>
                              </a:solidFill>
                              <a:latin typeface="Cambria Math" panose="02040503050406030204" pitchFamily="18" charset="0"/>
                            </a:rPr>
                            <m:t>𝑽</m:t>
                          </m:r>
                        </m:e>
                        <m:sub>
                          <m:r>
                            <a:rPr lang="ru-RU" sz="7200" b="1" i="1" smtClean="0">
                              <a:ln w="22225">
                                <a:solidFill>
                                  <a:schemeClr val="tx1"/>
                                </a:solidFill>
                                <a:prstDash val="solid"/>
                              </a:ln>
                              <a:solidFill>
                                <a:srgbClr val="FF0000"/>
                              </a:solidFill>
                              <a:latin typeface="Cambria Math" panose="02040503050406030204" pitchFamily="18" charset="0"/>
                            </a:rPr>
                            <m:t>по теч.</m:t>
                          </m:r>
                        </m:sub>
                      </m:sSub>
                      <m:r>
                        <a:rPr lang="ru-RU" sz="7200" b="1" i="1" smtClean="0">
                          <a:ln w="22225">
                            <a:solidFill>
                              <a:schemeClr val="tx1"/>
                            </a:solidFill>
                            <a:prstDash val="solid"/>
                          </a:ln>
                          <a:solidFill>
                            <a:srgbClr val="FF0000"/>
                          </a:solidFill>
                          <a:latin typeface="Cambria Math" panose="02040503050406030204" pitchFamily="18" charset="0"/>
                        </a:rPr>
                        <m:t>=</m:t>
                      </m:r>
                      <m:sSub>
                        <m:sSubPr>
                          <m:ctrlPr>
                            <a:rPr lang="ru-RU" sz="7200" b="1" i="1" smtClean="0">
                              <a:ln w="22225">
                                <a:solidFill>
                                  <a:schemeClr val="tx1"/>
                                </a:solidFill>
                                <a:prstDash val="solid"/>
                              </a:ln>
                              <a:solidFill>
                                <a:srgbClr val="FF0000"/>
                              </a:solidFill>
                              <a:latin typeface="Cambria Math" panose="02040503050406030204" pitchFamily="18" charset="0"/>
                            </a:rPr>
                          </m:ctrlPr>
                        </m:sSubPr>
                        <m:e>
                          <m:r>
                            <a:rPr lang="en-US" sz="7200" b="1" i="1" smtClean="0">
                              <a:ln w="22225">
                                <a:solidFill>
                                  <a:schemeClr val="tx1"/>
                                </a:solidFill>
                                <a:prstDash val="solid"/>
                              </a:ln>
                              <a:solidFill>
                                <a:srgbClr val="FF0000"/>
                              </a:solidFill>
                              <a:latin typeface="Cambria Math" panose="02040503050406030204" pitchFamily="18" charset="0"/>
                            </a:rPr>
                            <m:t>𝑽</m:t>
                          </m:r>
                        </m:e>
                        <m:sub>
                          <m:r>
                            <a:rPr lang="ru-RU" sz="7200" b="1" i="1" smtClean="0">
                              <a:ln w="22225">
                                <a:solidFill>
                                  <a:schemeClr val="tx1"/>
                                </a:solidFill>
                                <a:prstDash val="solid"/>
                              </a:ln>
                              <a:solidFill>
                                <a:srgbClr val="FF0000"/>
                              </a:solidFill>
                              <a:latin typeface="Cambria Math" panose="02040503050406030204" pitchFamily="18" charset="0"/>
                            </a:rPr>
                            <m:t>собств.</m:t>
                          </m:r>
                        </m:sub>
                      </m:sSub>
                      <m:r>
                        <a:rPr lang="ru-RU" sz="7200" b="1" i="1" smtClean="0">
                          <a:ln w="22225">
                            <a:solidFill>
                              <a:schemeClr val="tx1"/>
                            </a:solidFill>
                            <a:prstDash val="solid"/>
                          </a:ln>
                          <a:solidFill>
                            <a:srgbClr val="FF0000"/>
                          </a:solidFill>
                          <a:latin typeface="Cambria Math" panose="02040503050406030204" pitchFamily="18" charset="0"/>
                        </a:rPr>
                        <m:t>+</m:t>
                      </m:r>
                      <m:sSub>
                        <m:sSubPr>
                          <m:ctrlPr>
                            <a:rPr lang="ru-RU" sz="7200" b="1" i="1">
                              <a:ln w="22225">
                                <a:solidFill>
                                  <a:schemeClr val="tx1"/>
                                </a:solidFill>
                                <a:prstDash val="solid"/>
                              </a:ln>
                              <a:solidFill>
                                <a:srgbClr val="FF0000"/>
                              </a:solidFill>
                              <a:latin typeface="Cambria Math" panose="02040503050406030204" pitchFamily="18" charset="0"/>
                            </a:rPr>
                          </m:ctrlPr>
                        </m:sSubPr>
                        <m:e>
                          <m:r>
                            <a:rPr lang="en-US" sz="7200" b="1" i="1">
                              <a:ln w="22225">
                                <a:solidFill>
                                  <a:schemeClr val="tx1"/>
                                </a:solidFill>
                                <a:prstDash val="solid"/>
                              </a:ln>
                              <a:solidFill>
                                <a:srgbClr val="FF0000"/>
                              </a:solidFill>
                              <a:latin typeface="Cambria Math" panose="02040503050406030204" pitchFamily="18" charset="0"/>
                            </a:rPr>
                            <m:t>𝑽</m:t>
                          </m:r>
                        </m:e>
                        <m:sub>
                          <m:r>
                            <a:rPr lang="ru-RU" sz="7200" b="1" i="1" smtClean="0">
                              <a:ln w="22225">
                                <a:solidFill>
                                  <a:schemeClr val="tx1"/>
                                </a:solidFill>
                                <a:prstDash val="solid"/>
                              </a:ln>
                              <a:solidFill>
                                <a:srgbClr val="FF0000"/>
                              </a:solidFill>
                              <a:latin typeface="Cambria Math" panose="02040503050406030204" pitchFamily="18" charset="0"/>
                            </a:rPr>
                            <m:t>теч</m:t>
                          </m:r>
                          <m:r>
                            <a:rPr lang="ru-RU" sz="7200" b="1" i="1">
                              <a:ln w="22225">
                                <a:solidFill>
                                  <a:schemeClr val="tx1"/>
                                </a:solidFill>
                                <a:prstDash val="solid"/>
                              </a:ln>
                              <a:solidFill>
                                <a:srgbClr val="FF0000"/>
                              </a:solidFill>
                              <a:latin typeface="Cambria Math" panose="02040503050406030204" pitchFamily="18" charset="0"/>
                            </a:rPr>
                            <m:t>.</m:t>
                          </m:r>
                        </m:sub>
                      </m:sSub>
                    </m:oMath>
                  </m:oMathPara>
                </a14:m>
                <a:endParaRPr lang="ru-RU" sz="7200" b="1" dirty="0">
                  <a:ln w="22225">
                    <a:solidFill>
                      <a:schemeClr val="tx1"/>
                    </a:solidFill>
                    <a:prstDash val="solid"/>
                  </a:ln>
                  <a:solidFill>
                    <a:srgbClr val="FF0000"/>
                  </a:solidFill>
                </a:endParaRPr>
              </a:p>
            </p:txBody>
          </p:sp>
        </mc:Choice>
        <mc:Fallback xmlns="">
          <p:sp>
            <p:nvSpPr>
              <p:cNvPr id="5" name="TextBox 4">
                <a:extLst>
                  <a:ext uri="{FF2B5EF4-FFF2-40B4-BE49-F238E27FC236}">
                    <a16:creationId xmlns:a16="http://schemas.microsoft.com/office/drawing/2014/main" id="{B4634F24-6CCD-458A-BE09-AB8420C3856C}"/>
                  </a:ext>
                </a:extLst>
              </p:cNvPr>
              <p:cNvSpPr txBox="1">
                <a:spLocks noRot="1" noChangeAspect="1" noMove="1" noResize="1" noEditPoints="1" noAdjustHandles="1" noChangeArrowheads="1" noChangeShapeType="1" noTextEdit="1"/>
              </p:cNvSpPr>
              <p:nvPr/>
            </p:nvSpPr>
            <p:spPr>
              <a:xfrm>
                <a:off x="438343" y="3334523"/>
                <a:ext cx="9741977" cy="1200329"/>
              </a:xfrm>
              <a:prstGeom prst="rect">
                <a:avLst/>
              </a:prstGeom>
              <a:blipFill>
                <a:blip r:embed="rId2"/>
                <a:stretch>
                  <a:fillRect/>
                </a:stretch>
              </a:blipFill>
              <a:ln/>
            </p:spPr>
            <p:txBody>
              <a:bodyPr/>
              <a:lstStyle/>
              <a:p>
                <a:r>
                  <a:rPr lang="ru-RU">
                    <a:noFill/>
                  </a:rPr>
                  <a:t> </a:t>
                </a:r>
              </a:p>
            </p:txBody>
          </p:sp>
        </mc:Fallback>
      </mc:AlternateContent>
      <p:pic>
        <p:nvPicPr>
          <p:cNvPr id="6" name="Рисунок 5">
            <a:extLst>
              <a:ext uri="{FF2B5EF4-FFF2-40B4-BE49-F238E27FC236}">
                <a16:creationId xmlns:a16="http://schemas.microsoft.com/office/drawing/2014/main" id="{A796B61E-F7B8-4D9B-9D83-7EDFFB54CF0D}"/>
              </a:ext>
            </a:extLst>
          </p:cNvPr>
          <p:cNvPicPr>
            <a:picLocks noChangeAspect="1"/>
          </p:cNvPicPr>
          <p:nvPr/>
        </p:nvPicPr>
        <p:blipFill>
          <a:blip r:embed="rId3"/>
          <a:stretch>
            <a:fillRect/>
          </a:stretch>
        </p:blipFill>
        <p:spPr>
          <a:xfrm>
            <a:off x="4057567" y="4788979"/>
            <a:ext cx="2600325" cy="1724025"/>
          </a:xfrm>
          <a:prstGeom prst="rect">
            <a:avLst/>
          </a:prstGeom>
        </p:spPr>
      </p:pic>
    </p:spTree>
    <p:extLst>
      <p:ext uri="{BB962C8B-B14F-4D97-AF65-F5344CB8AC3E}">
        <p14:creationId xmlns:p14="http://schemas.microsoft.com/office/powerpoint/2010/main" val="556530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220492F-B238-45F7-8BCF-D81BA92D78F5}"/>
              </a:ext>
            </a:extLst>
          </p:cNvPr>
          <p:cNvSpPr>
            <a:spLocks noGrp="1"/>
          </p:cNvSpPr>
          <p:nvPr>
            <p:ph type="title"/>
          </p:nvPr>
        </p:nvSpPr>
        <p:spPr>
          <a:xfrm>
            <a:off x="1059396" y="14389"/>
            <a:ext cx="8596668" cy="877131"/>
          </a:xfrm>
        </p:spPr>
        <p:txBody>
          <a:bodyPr>
            <a:normAutofit fontScale="90000"/>
          </a:bodyPr>
          <a:lstStyle/>
          <a:p>
            <a:pPr algn="ctr"/>
            <a:r>
              <a:rPr lang="ru-RU" sz="5400" b="1" dirty="0">
                <a:solidFill>
                  <a:srgbClr val="FF0000"/>
                </a:solidFill>
              </a:rPr>
              <a:t>Движение против течения.</a:t>
            </a:r>
          </a:p>
        </p:txBody>
      </p:sp>
      <p:sp>
        <p:nvSpPr>
          <p:cNvPr id="3" name="Объект 2">
            <a:extLst>
              <a:ext uri="{FF2B5EF4-FFF2-40B4-BE49-F238E27FC236}">
                <a16:creationId xmlns:a16="http://schemas.microsoft.com/office/drawing/2014/main" id="{AB1FF704-85FD-417F-AB04-88471931926F}"/>
              </a:ext>
            </a:extLst>
          </p:cNvPr>
          <p:cNvSpPr>
            <a:spLocks noGrp="1"/>
          </p:cNvSpPr>
          <p:nvPr>
            <p:ph idx="1"/>
          </p:nvPr>
        </p:nvSpPr>
        <p:spPr>
          <a:xfrm>
            <a:off x="438343" y="1207008"/>
            <a:ext cx="9424985" cy="5198037"/>
          </a:xfrm>
          <a:noFill/>
        </p:spPr>
        <p:txBody>
          <a:bodyPr>
            <a:noAutofit/>
          </a:bodyPr>
          <a:lstStyle/>
          <a:p>
            <a:pPr algn="just">
              <a:buFont typeface="Wingdings" panose="05000000000000000000" pitchFamily="2" charset="2"/>
              <a:buChar char="Ø"/>
            </a:pPr>
            <a:r>
              <a:rPr lang="ru-RU" sz="3200" b="1" dirty="0">
                <a:solidFill>
                  <a:schemeClr val="tx1"/>
                </a:solidFill>
              </a:rPr>
              <a:t>При движении против течения из собственной скорости объекта вычитается скорость течения реки, так как скорость реки мешает движущемуся объекту.</a:t>
            </a:r>
            <a:endParaRPr lang="en-US" sz="3200" b="1" dirty="0">
              <a:solidFill>
                <a:schemeClr val="tx1"/>
              </a:solidFill>
            </a:endParaRPr>
          </a:p>
          <a:p>
            <a:pPr marL="0" indent="0">
              <a:buNone/>
            </a:pPr>
            <a:endParaRPr lang="en-US" sz="3400" b="1" dirty="0">
              <a:solidFill>
                <a:schemeClr val="tx1"/>
              </a:solidFill>
            </a:endParaRPr>
          </a:p>
          <a:p>
            <a:pPr marL="0" indent="0">
              <a:buNone/>
            </a:pPr>
            <a:endParaRPr lang="en-US" sz="3400" b="1" dirty="0">
              <a:solidFill>
                <a:schemeClr val="tx1"/>
              </a:solidFill>
            </a:endParaRPr>
          </a:p>
          <a:p>
            <a:pPr marL="0" indent="0" algn="ctr">
              <a:buNone/>
            </a:pPr>
            <a:endParaRPr lang="ru-RU" sz="5400" b="1" dirty="0">
              <a:ln w="22225">
                <a:solidFill>
                  <a:schemeClr val="accent2"/>
                </a:solidFill>
                <a:prstDash val="solid"/>
              </a:ln>
              <a:solidFill>
                <a:schemeClr val="accent2">
                  <a:lumMod val="40000"/>
                  <a:lumOff val="60000"/>
                </a:schemeClr>
              </a:solidFill>
            </a:endParaRP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B4634F24-6CCD-458A-BE09-AB8420C3856C}"/>
                  </a:ext>
                </a:extLst>
              </p:cNvPr>
              <p:cNvSpPr txBox="1"/>
              <p:nvPr/>
            </p:nvSpPr>
            <p:spPr>
              <a:xfrm>
                <a:off x="487111" y="3407664"/>
                <a:ext cx="9741977" cy="1299651"/>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sz="7200" b="1" i="1" smtClean="0">
                              <a:ln w="22225">
                                <a:solidFill>
                                  <a:schemeClr val="tx1"/>
                                </a:solidFill>
                                <a:prstDash val="solid"/>
                              </a:ln>
                              <a:solidFill>
                                <a:srgbClr val="FF0000"/>
                              </a:solidFill>
                              <a:latin typeface="Cambria Math" panose="02040503050406030204" pitchFamily="18" charset="0"/>
                            </a:rPr>
                          </m:ctrlPr>
                        </m:sSubPr>
                        <m:e>
                          <m:r>
                            <a:rPr lang="en-US" sz="7200" b="1" i="1" smtClean="0">
                              <a:ln w="22225">
                                <a:solidFill>
                                  <a:schemeClr val="tx1"/>
                                </a:solidFill>
                                <a:prstDash val="solid"/>
                              </a:ln>
                              <a:solidFill>
                                <a:srgbClr val="FF0000"/>
                              </a:solidFill>
                              <a:latin typeface="Cambria Math" panose="02040503050406030204" pitchFamily="18" charset="0"/>
                            </a:rPr>
                            <m:t>𝑽</m:t>
                          </m:r>
                        </m:e>
                        <m:sub>
                          <m:r>
                            <a:rPr lang="ru-RU" sz="7200" b="1" i="1" smtClean="0">
                              <a:ln w="22225">
                                <a:solidFill>
                                  <a:schemeClr val="tx1"/>
                                </a:solidFill>
                                <a:prstDash val="solid"/>
                              </a:ln>
                              <a:solidFill>
                                <a:srgbClr val="FF0000"/>
                              </a:solidFill>
                              <a:latin typeface="Cambria Math" panose="02040503050406030204" pitchFamily="18" charset="0"/>
                            </a:rPr>
                            <m:t>пр. теч.</m:t>
                          </m:r>
                        </m:sub>
                      </m:sSub>
                      <m:r>
                        <a:rPr lang="ru-RU" sz="7200" b="1" i="1" smtClean="0">
                          <a:ln w="22225">
                            <a:solidFill>
                              <a:schemeClr val="tx1"/>
                            </a:solidFill>
                            <a:prstDash val="solid"/>
                          </a:ln>
                          <a:solidFill>
                            <a:srgbClr val="FF0000"/>
                          </a:solidFill>
                          <a:latin typeface="Cambria Math" panose="02040503050406030204" pitchFamily="18" charset="0"/>
                        </a:rPr>
                        <m:t>=</m:t>
                      </m:r>
                      <m:sSub>
                        <m:sSubPr>
                          <m:ctrlPr>
                            <a:rPr lang="ru-RU" sz="7200" b="1" i="1" smtClean="0">
                              <a:ln w="22225">
                                <a:solidFill>
                                  <a:schemeClr val="tx1"/>
                                </a:solidFill>
                                <a:prstDash val="solid"/>
                              </a:ln>
                              <a:solidFill>
                                <a:srgbClr val="FF0000"/>
                              </a:solidFill>
                              <a:latin typeface="Cambria Math" panose="02040503050406030204" pitchFamily="18" charset="0"/>
                            </a:rPr>
                          </m:ctrlPr>
                        </m:sSubPr>
                        <m:e>
                          <m:r>
                            <a:rPr lang="en-US" sz="7200" b="1" i="1" smtClean="0">
                              <a:ln w="22225">
                                <a:solidFill>
                                  <a:schemeClr val="tx1"/>
                                </a:solidFill>
                                <a:prstDash val="solid"/>
                              </a:ln>
                              <a:solidFill>
                                <a:srgbClr val="FF0000"/>
                              </a:solidFill>
                              <a:latin typeface="Cambria Math" panose="02040503050406030204" pitchFamily="18" charset="0"/>
                            </a:rPr>
                            <m:t>𝑽</m:t>
                          </m:r>
                        </m:e>
                        <m:sub>
                          <m:r>
                            <a:rPr lang="ru-RU" sz="7200" b="1" i="1" smtClean="0">
                              <a:ln w="22225">
                                <a:solidFill>
                                  <a:schemeClr val="tx1"/>
                                </a:solidFill>
                                <a:prstDash val="solid"/>
                              </a:ln>
                              <a:solidFill>
                                <a:srgbClr val="FF0000"/>
                              </a:solidFill>
                              <a:latin typeface="Cambria Math" panose="02040503050406030204" pitchFamily="18" charset="0"/>
                            </a:rPr>
                            <m:t>собств.</m:t>
                          </m:r>
                        </m:sub>
                      </m:sSub>
                      <m:r>
                        <a:rPr lang="ru-RU" sz="7200" b="1" i="1" smtClean="0">
                          <a:ln w="22225">
                            <a:solidFill>
                              <a:schemeClr val="tx1"/>
                            </a:solidFill>
                            <a:prstDash val="solid"/>
                          </a:ln>
                          <a:solidFill>
                            <a:srgbClr val="FF0000"/>
                          </a:solidFill>
                          <a:latin typeface="Cambria Math" panose="02040503050406030204" pitchFamily="18" charset="0"/>
                        </a:rPr>
                        <m:t>−</m:t>
                      </m:r>
                      <m:sSub>
                        <m:sSubPr>
                          <m:ctrlPr>
                            <a:rPr lang="ru-RU" sz="7200" b="1" i="1">
                              <a:ln w="22225">
                                <a:solidFill>
                                  <a:schemeClr val="tx1"/>
                                </a:solidFill>
                                <a:prstDash val="solid"/>
                              </a:ln>
                              <a:solidFill>
                                <a:srgbClr val="FF0000"/>
                              </a:solidFill>
                              <a:latin typeface="Cambria Math" panose="02040503050406030204" pitchFamily="18" charset="0"/>
                            </a:rPr>
                          </m:ctrlPr>
                        </m:sSubPr>
                        <m:e>
                          <m:r>
                            <a:rPr lang="en-US" sz="7200" b="1" i="1">
                              <a:ln w="22225">
                                <a:solidFill>
                                  <a:schemeClr val="tx1"/>
                                </a:solidFill>
                                <a:prstDash val="solid"/>
                              </a:ln>
                              <a:solidFill>
                                <a:srgbClr val="FF0000"/>
                              </a:solidFill>
                              <a:latin typeface="Cambria Math" panose="02040503050406030204" pitchFamily="18" charset="0"/>
                            </a:rPr>
                            <m:t>𝑽</m:t>
                          </m:r>
                        </m:e>
                        <m:sub>
                          <m:r>
                            <a:rPr lang="ru-RU" sz="7200" b="1" i="1" smtClean="0">
                              <a:ln w="22225">
                                <a:solidFill>
                                  <a:schemeClr val="tx1"/>
                                </a:solidFill>
                                <a:prstDash val="solid"/>
                              </a:ln>
                              <a:solidFill>
                                <a:srgbClr val="FF0000"/>
                              </a:solidFill>
                              <a:latin typeface="Cambria Math" panose="02040503050406030204" pitchFamily="18" charset="0"/>
                            </a:rPr>
                            <m:t>теч</m:t>
                          </m:r>
                          <m:r>
                            <a:rPr lang="ru-RU" sz="7200" b="1" i="1">
                              <a:ln w="22225">
                                <a:solidFill>
                                  <a:schemeClr val="tx1"/>
                                </a:solidFill>
                                <a:prstDash val="solid"/>
                              </a:ln>
                              <a:solidFill>
                                <a:srgbClr val="FF0000"/>
                              </a:solidFill>
                              <a:latin typeface="Cambria Math" panose="02040503050406030204" pitchFamily="18" charset="0"/>
                            </a:rPr>
                            <m:t>.</m:t>
                          </m:r>
                        </m:sub>
                      </m:sSub>
                    </m:oMath>
                  </m:oMathPara>
                </a14:m>
                <a:endParaRPr lang="ru-RU" sz="7200" b="1" dirty="0">
                  <a:ln w="22225">
                    <a:solidFill>
                      <a:schemeClr val="tx1"/>
                    </a:solidFill>
                    <a:prstDash val="solid"/>
                  </a:ln>
                  <a:solidFill>
                    <a:srgbClr val="FF0000"/>
                  </a:solidFill>
                </a:endParaRPr>
              </a:p>
            </p:txBody>
          </p:sp>
        </mc:Choice>
        <mc:Fallback xmlns="">
          <p:sp>
            <p:nvSpPr>
              <p:cNvPr id="5" name="TextBox 4">
                <a:extLst>
                  <a:ext uri="{FF2B5EF4-FFF2-40B4-BE49-F238E27FC236}">
                    <a16:creationId xmlns:a16="http://schemas.microsoft.com/office/drawing/2014/main" id="{B4634F24-6CCD-458A-BE09-AB8420C3856C}"/>
                  </a:ext>
                </a:extLst>
              </p:cNvPr>
              <p:cNvSpPr txBox="1">
                <a:spLocks noRot="1" noChangeAspect="1" noMove="1" noResize="1" noEditPoints="1" noAdjustHandles="1" noChangeArrowheads="1" noChangeShapeType="1" noTextEdit="1"/>
              </p:cNvSpPr>
              <p:nvPr/>
            </p:nvSpPr>
            <p:spPr>
              <a:xfrm>
                <a:off x="487111" y="3407664"/>
                <a:ext cx="9741977" cy="1299651"/>
              </a:xfrm>
              <a:prstGeom prst="rect">
                <a:avLst/>
              </a:prstGeom>
              <a:blipFill>
                <a:blip r:embed="rId2"/>
                <a:stretch>
                  <a:fillRect/>
                </a:stretch>
              </a:blipFill>
              <a:ln/>
            </p:spPr>
            <p:txBody>
              <a:bodyPr/>
              <a:lstStyle/>
              <a:p>
                <a:r>
                  <a:rPr lang="ru-RU">
                    <a:noFill/>
                  </a:rPr>
                  <a:t> </a:t>
                </a:r>
              </a:p>
            </p:txBody>
          </p:sp>
        </mc:Fallback>
      </mc:AlternateContent>
      <p:pic>
        <p:nvPicPr>
          <p:cNvPr id="6" name="Рисунок 5">
            <a:extLst>
              <a:ext uri="{FF2B5EF4-FFF2-40B4-BE49-F238E27FC236}">
                <a16:creationId xmlns:a16="http://schemas.microsoft.com/office/drawing/2014/main" id="{B7A5CA9D-EABA-4262-8656-200D43BC567F}"/>
              </a:ext>
            </a:extLst>
          </p:cNvPr>
          <p:cNvPicPr>
            <a:picLocks noChangeAspect="1"/>
          </p:cNvPicPr>
          <p:nvPr/>
        </p:nvPicPr>
        <p:blipFill>
          <a:blip r:embed="rId3"/>
          <a:stretch>
            <a:fillRect/>
          </a:stretch>
        </p:blipFill>
        <p:spPr>
          <a:xfrm>
            <a:off x="4181392" y="4983554"/>
            <a:ext cx="2352675" cy="1590675"/>
          </a:xfrm>
          <a:prstGeom prst="rect">
            <a:avLst/>
          </a:prstGeom>
        </p:spPr>
      </p:pic>
    </p:spTree>
    <p:extLst>
      <p:ext uri="{BB962C8B-B14F-4D97-AF65-F5344CB8AC3E}">
        <p14:creationId xmlns:p14="http://schemas.microsoft.com/office/powerpoint/2010/main" val="5571417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220492F-B238-45F7-8BCF-D81BA92D78F5}"/>
              </a:ext>
            </a:extLst>
          </p:cNvPr>
          <p:cNvSpPr>
            <a:spLocks noGrp="1"/>
          </p:cNvSpPr>
          <p:nvPr>
            <p:ph type="title"/>
          </p:nvPr>
        </p:nvSpPr>
        <p:spPr>
          <a:xfrm>
            <a:off x="127161" y="104927"/>
            <a:ext cx="9412793" cy="877131"/>
          </a:xfrm>
        </p:spPr>
        <p:txBody>
          <a:bodyPr>
            <a:noAutofit/>
          </a:bodyPr>
          <a:lstStyle/>
          <a:p>
            <a:pPr algn="ctr"/>
            <a:r>
              <a:rPr lang="ru-RU" sz="4000" b="1" dirty="0">
                <a:solidFill>
                  <a:srgbClr val="FF0000"/>
                </a:solidFill>
              </a:rPr>
              <a:t>Формулы нахождения собственной скорости и скорости течения реки. Скорость плота.</a:t>
            </a:r>
          </a:p>
        </p:txBody>
      </p:sp>
      <p:sp>
        <p:nvSpPr>
          <p:cNvPr id="3" name="Объект 2">
            <a:extLst>
              <a:ext uri="{FF2B5EF4-FFF2-40B4-BE49-F238E27FC236}">
                <a16:creationId xmlns:a16="http://schemas.microsoft.com/office/drawing/2014/main" id="{AB1FF704-85FD-417F-AB04-88471931926F}"/>
              </a:ext>
            </a:extLst>
          </p:cNvPr>
          <p:cNvSpPr>
            <a:spLocks noGrp="1"/>
          </p:cNvSpPr>
          <p:nvPr>
            <p:ph idx="1"/>
          </p:nvPr>
        </p:nvSpPr>
        <p:spPr>
          <a:xfrm>
            <a:off x="438343" y="1207008"/>
            <a:ext cx="10558841" cy="5198037"/>
          </a:xfrm>
          <a:noFill/>
        </p:spPr>
        <p:txBody>
          <a:bodyPr>
            <a:noAutofit/>
          </a:bodyPr>
          <a:lstStyle/>
          <a:p>
            <a:pPr>
              <a:buFont typeface="Wingdings" panose="05000000000000000000" pitchFamily="2" charset="2"/>
              <a:buChar char="Ø"/>
            </a:pPr>
            <a:endParaRPr lang="en-US" sz="3400" b="1" dirty="0">
              <a:solidFill>
                <a:schemeClr val="tx1"/>
              </a:solidFill>
            </a:endParaRPr>
          </a:p>
          <a:p>
            <a:pPr marL="0" indent="0">
              <a:buNone/>
            </a:pPr>
            <a:endParaRPr lang="ru-RU" sz="3400" b="1" dirty="0">
              <a:solidFill>
                <a:schemeClr val="tx1"/>
              </a:solidFill>
            </a:endParaRPr>
          </a:p>
          <a:p>
            <a:pPr marL="0" indent="0">
              <a:buNone/>
            </a:pPr>
            <a:endParaRPr lang="ru-RU" sz="3400" b="1" dirty="0">
              <a:solidFill>
                <a:schemeClr val="tx1"/>
              </a:solidFill>
            </a:endParaRPr>
          </a:p>
          <a:p>
            <a:pPr marL="0" indent="0">
              <a:buNone/>
            </a:pPr>
            <a:endParaRPr lang="ru-RU" sz="3400" b="1" dirty="0">
              <a:solidFill>
                <a:schemeClr val="tx1"/>
              </a:solidFill>
            </a:endParaRPr>
          </a:p>
          <a:p>
            <a:pPr marL="0" indent="0">
              <a:buNone/>
            </a:pPr>
            <a:endParaRPr lang="ru-RU" sz="3400" b="1" dirty="0">
              <a:solidFill>
                <a:schemeClr val="tx1"/>
              </a:solidFill>
            </a:endParaRPr>
          </a:p>
          <a:p>
            <a:pPr marL="0" indent="0">
              <a:buNone/>
            </a:pPr>
            <a:endParaRPr lang="ru-RU" sz="3400" b="1" dirty="0">
              <a:solidFill>
                <a:schemeClr val="tx1"/>
              </a:solidFill>
            </a:endParaRPr>
          </a:p>
          <a:p>
            <a:pPr>
              <a:buFont typeface="Wingdings" panose="05000000000000000000" pitchFamily="2" charset="2"/>
              <a:buChar char="Ø"/>
            </a:pPr>
            <a:r>
              <a:rPr lang="ru-RU" sz="4000" b="1" dirty="0">
                <a:solidFill>
                  <a:schemeClr val="tx1"/>
                </a:solidFill>
              </a:rPr>
              <a:t>Скорость плота </a:t>
            </a:r>
            <a:r>
              <a:rPr lang="ru-RU" sz="4000" b="1" dirty="0">
                <a:solidFill>
                  <a:srgbClr val="FF0000"/>
                </a:solidFill>
              </a:rPr>
              <a:t>равна</a:t>
            </a:r>
            <a:r>
              <a:rPr lang="ru-RU" sz="4000" b="1" dirty="0">
                <a:solidFill>
                  <a:schemeClr val="tx1"/>
                </a:solidFill>
              </a:rPr>
              <a:t> скорости течения реки!</a:t>
            </a:r>
            <a:endParaRPr lang="en-US" sz="4000" b="1" dirty="0">
              <a:solidFill>
                <a:schemeClr val="tx1"/>
              </a:solidFill>
            </a:endParaRPr>
          </a:p>
          <a:p>
            <a:pPr algn="ctr">
              <a:buFont typeface="Wingdings" panose="05000000000000000000" pitchFamily="2" charset="2"/>
              <a:buChar char="Ø"/>
            </a:pPr>
            <a:endParaRPr lang="ru-RU" sz="5400" b="1" dirty="0">
              <a:ln w="22225">
                <a:solidFill>
                  <a:schemeClr val="accent2"/>
                </a:solidFill>
                <a:prstDash val="solid"/>
              </a:ln>
              <a:solidFill>
                <a:schemeClr val="accent2">
                  <a:lumMod val="40000"/>
                  <a:lumOff val="60000"/>
                </a:schemeClr>
              </a:solidFill>
            </a:endParaRP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B4634F24-6CCD-458A-BE09-AB8420C3856C}"/>
                  </a:ext>
                </a:extLst>
              </p:cNvPr>
              <p:cNvSpPr txBox="1"/>
              <p:nvPr/>
            </p:nvSpPr>
            <p:spPr>
              <a:xfrm>
                <a:off x="127161" y="2210113"/>
                <a:ext cx="10741721" cy="1098378"/>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sz="6000" b="1" i="1" smtClean="0">
                              <a:ln w="22225">
                                <a:solidFill>
                                  <a:schemeClr val="tx1"/>
                                </a:solidFill>
                                <a:prstDash val="solid"/>
                              </a:ln>
                              <a:solidFill>
                                <a:srgbClr val="FF0000"/>
                              </a:solidFill>
                              <a:latin typeface="Cambria Math" panose="02040503050406030204" pitchFamily="18" charset="0"/>
                            </a:rPr>
                          </m:ctrlPr>
                        </m:sSubPr>
                        <m:e>
                          <m:r>
                            <a:rPr lang="en-US" sz="6000" b="1" i="1" smtClean="0">
                              <a:ln w="22225">
                                <a:solidFill>
                                  <a:schemeClr val="tx1"/>
                                </a:solidFill>
                                <a:prstDash val="solid"/>
                              </a:ln>
                              <a:solidFill>
                                <a:srgbClr val="FF0000"/>
                              </a:solidFill>
                              <a:latin typeface="Cambria Math" panose="02040503050406030204" pitchFamily="18" charset="0"/>
                            </a:rPr>
                            <m:t>𝑽</m:t>
                          </m:r>
                        </m:e>
                        <m:sub>
                          <m:r>
                            <a:rPr lang="ru-RU" sz="6000" b="1" i="1" smtClean="0">
                              <a:ln w="22225">
                                <a:solidFill>
                                  <a:schemeClr val="tx1"/>
                                </a:solidFill>
                                <a:prstDash val="solid"/>
                              </a:ln>
                              <a:solidFill>
                                <a:srgbClr val="FF0000"/>
                              </a:solidFill>
                              <a:latin typeface="Cambria Math" panose="02040503050406030204" pitchFamily="18" charset="0"/>
                            </a:rPr>
                            <m:t>собств.</m:t>
                          </m:r>
                        </m:sub>
                      </m:sSub>
                      <m:r>
                        <a:rPr lang="ru-RU" sz="6000" b="1" i="1" smtClean="0">
                          <a:ln w="22225">
                            <a:solidFill>
                              <a:schemeClr val="tx1"/>
                            </a:solidFill>
                            <a:prstDash val="solid"/>
                          </a:ln>
                          <a:solidFill>
                            <a:srgbClr val="FF0000"/>
                          </a:solidFill>
                          <a:latin typeface="Cambria Math" panose="02040503050406030204" pitchFamily="18" charset="0"/>
                        </a:rPr>
                        <m:t>=</m:t>
                      </m:r>
                      <m:sSub>
                        <m:sSubPr>
                          <m:ctrlPr>
                            <a:rPr lang="ru-RU" sz="6000" b="1" i="1" smtClean="0">
                              <a:ln w="22225">
                                <a:solidFill>
                                  <a:schemeClr val="tx1"/>
                                </a:solidFill>
                                <a:prstDash val="solid"/>
                              </a:ln>
                              <a:solidFill>
                                <a:srgbClr val="FF0000"/>
                              </a:solidFill>
                              <a:latin typeface="Cambria Math" panose="02040503050406030204" pitchFamily="18" charset="0"/>
                            </a:rPr>
                          </m:ctrlPr>
                        </m:sSubPr>
                        <m:e>
                          <m:r>
                            <a:rPr lang="ru-RU" sz="6000" b="1" i="1" smtClean="0">
                              <a:ln w="22225">
                                <a:solidFill>
                                  <a:schemeClr val="tx1"/>
                                </a:solidFill>
                                <a:prstDash val="solid"/>
                              </a:ln>
                              <a:solidFill>
                                <a:srgbClr val="FF0000"/>
                              </a:solidFill>
                              <a:latin typeface="Cambria Math" panose="02040503050406030204" pitchFamily="18" charset="0"/>
                            </a:rPr>
                            <m:t>(</m:t>
                          </m:r>
                          <m:r>
                            <a:rPr lang="en-US" sz="6000" b="1" i="1" smtClean="0">
                              <a:ln w="22225">
                                <a:solidFill>
                                  <a:schemeClr val="tx1"/>
                                </a:solidFill>
                                <a:prstDash val="solid"/>
                              </a:ln>
                              <a:solidFill>
                                <a:srgbClr val="FF0000"/>
                              </a:solidFill>
                              <a:latin typeface="Cambria Math" panose="02040503050406030204" pitchFamily="18" charset="0"/>
                            </a:rPr>
                            <m:t>𝑽</m:t>
                          </m:r>
                        </m:e>
                        <m:sub>
                          <m:r>
                            <a:rPr lang="ru-RU" sz="6000" b="1" i="1" smtClean="0">
                              <a:ln w="22225">
                                <a:solidFill>
                                  <a:schemeClr val="tx1"/>
                                </a:solidFill>
                                <a:prstDash val="solid"/>
                              </a:ln>
                              <a:solidFill>
                                <a:srgbClr val="FF0000"/>
                              </a:solidFill>
                              <a:latin typeface="Cambria Math" panose="02040503050406030204" pitchFamily="18" charset="0"/>
                            </a:rPr>
                            <m:t>по теч.</m:t>
                          </m:r>
                        </m:sub>
                      </m:sSub>
                      <m:r>
                        <a:rPr lang="ru-RU" sz="6000" b="1" i="1" smtClean="0">
                          <a:ln w="22225">
                            <a:solidFill>
                              <a:schemeClr val="tx1"/>
                            </a:solidFill>
                            <a:prstDash val="solid"/>
                          </a:ln>
                          <a:solidFill>
                            <a:srgbClr val="FF0000"/>
                          </a:solidFill>
                          <a:latin typeface="Cambria Math" panose="02040503050406030204" pitchFamily="18" charset="0"/>
                        </a:rPr>
                        <m:t>+ </m:t>
                      </m:r>
                      <m:sSub>
                        <m:sSubPr>
                          <m:ctrlPr>
                            <a:rPr lang="ru-RU" sz="6000" b="1" i="1">
                              <a:ln w="22225">
                                <a:solidFill>
                                  <a:schemeClr val="tx1"/>
                                </a:solidFill>
                                <a:prstDash val="solid"/>
                              </a:ln>
                              <a:solidFill>
                                <a:srgbClr val="FF0000"/>
                              </a:solidFill>
                              <a:latin typeface="Cambria Math" panose="02040503050406030204" pitchFamily="18" charset="0"/>
                            </a:rPr>
                          </m:ctrlPr>
                        </m:sSubPr>
                        <m:e>
                          <m:r>
                            <a:rPr lang="en-US" sz="6000" b="1" i="1">
                              <a:ln w="22225">
                                <a:solidFill>
                                  <a:schemeClr val="tx1"/>
                                </a:solidFill>
                                <a:prstDash val="solid"/>
                              </a:ln>
                              <a:solidFill>
                                <a:srgbClr val="FF0000"/>
                              </a:solidFill>
                              <a:latin typeface="Cambria Math" panose="02040503050406030204" pitchFamily="18" charset="0"/>
                            </a:rPr>
                            <m:t>𝑽</m:t>
                          </m:r>
                        </m:e>
                        <m:sub>
                          <m:r>
                            <a:rPr lang="ru-RU" sz="6000" b="1" i="1" smtClean="0">
                              <a:ln w="22225">
                                <a:solidFill>
                                  <a:schemeClr val="tx1"/>
                                </a:solidFill>
                                <a:prstDash val="solid"/>
                              </a:ln>
                              <a:solidFill>
                                <a:srgbClr val="FF0000"/>
                              </a:solidFill>
                              <a:latin typeface="Cambria Math" panose="02040503050406030204" pitchFamily="18" charset="0"/>
                            </a:rPr>
                            <m:t>пр.  теч</m:t>
                          </m:r>
                          <m:r>
                            <a:rPr lang="ru-RU" sz="6000" b="1" i="1">
                              <a:ln w="22225">
                                <a:solidFill>
                                  <a:schemeClr val="tx1"/>
                                </a:solidFill>
                                <a:prstDash val="solid"/>
                              </a:ln>
                              <a:solidFill>
                                <a:srgbClr val="FF0000"/>
                              </a:solidFill>
                              <a:latin typeface="Cambria Math" panose="02040503050406030204" pitchFamily="18" charset="0"/>
                            </a:rPr>
                            <m:t>.</m:t>
                          </m:r>
                        </m:sub>
                      </m:sSub>
                      <m:r>
                        <a:rPr lang="ru-RU" sz="6000" b="1" i="1" smtClean="0">
                          <a:ln w="22225">
                            <a:solidFill>
                              <a:schemeClr val="tx1"/>
                            </a:solidFill>
                            <a:prstDash val="solid"/>
                          </a:ln>
                          <a:solidFill>
                            <a:srgbClr val="FF0000"/>
                          </a:solidFill>
                          <a:latin typeface="Cambria Math" panose="02040503050406030204" pitchFamily="18" charset="0"/>
                        </a:rPr>
                        <m:t>) :</m:t>
                      </m:r>
                      <m:r>
                        <a:rPr lang="ru-RU" sz="6000" b="1" i="1" smtClean="0">
                          <a:ln w="22225">
                            <a:solidFill>
                              <a:schemeClr val="tx1"/>
                            </a:solidFill>
                            <a:prstDash val="solid"/>
                          </a:ln>
                          <a:solidFill>
                            <a:srgbClr val="FF0000"/>
                          </a:solidFill>
                          <a:latin typeface="Cambria Math" panose="02040503050406030204" pitchFamily="18" charset="0"/>
                        </a:rPr>
                        <m:t>𝟐</m:t>
                      </m:r>
                    </m:oMath>
                  </m:oMathPara>
                </a14:m>
                <a:endParaRPr lang="ru-RU" sz="7200" b="1" dirty="0">
                  <a:ln w="22225">
                    <a:solidFill>
                      <a:schemeClr val="tx1"/>
                    </a:solidFill>
                    <a:prstDash val="solid"/>
                  </a:ln>
                  <a:solidFill>
                    <a:srgbClr val="FF0000"/>
                  </a:solidFill>
                </a:endParaRPr>
              </a:p>
            </p:txBody>
          </p:sp>
        </mc:Choice>
        <mc:Fallback xmlns="">
          <p:sp>
            <p:nvSpPr>
              <p:cNvPr id="5" name="TextBox 4">
                <a:extLst>
                  <a:ext uri="{FF2B5EF4-FFF2-40B4-BE49-F238E27FC236}">
                    <a16:creationId xmlns:a16="http://schemas.microsoft.com/office/drawing/2014/main" id="{B4634F24-6CCD-458A-BE09-AB8420C3856C}"/>
                  </a:ext>
                </a:extLst>
              </p:cNvPr>
              <p:cNvSpPr txBox="1">
                <a:spLocks noRot="1" noChangeAspect="1" noMove="1" noResize="1" noEditPoints="1" noAdjustHandles="1" noChangeArrowheads="1" noChangeShapeType="1" noTextEdit="1"/>
              </p:cNvSpPr>
              <p:nvPr/>
            </p:nvSpPr>
            <p:spPr>
              <a:xfrm>
                <a:off x="127161" y="2210113"/>
                <a:ext cx="10741721" cy="1098378"/>
              </a:xfrm>
              <a:prstGeom prst="rect">
                <a:avLst/>
              </a:prstGeom>
              <a:blipFill>
                <a:blip r:embed="rId2"/>
                <a:stretch>
                  <a:fillRect/>
                </a:stretch>
              </a:blipFill>
              <a:ln/>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87D22F13-41BC-451C-8868-24B87E7FC2AB}"/>
                  </a:ext>
                </a:extLst>
              </p:cNvPr>
              <p:cNvSpPr txBox="1"/>
              <p:nvPr/>
            </p:nvSpPr>
            <p:spPr>
              <a:xfrm>
                <a:off x="127161" y="3758390"/>
                <a:ext cx="10741721" cy="1098378"/>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sz="6000" b="1" i="1" smtClean="0">
                              <a:ln w="22225">
                                <a:solidFill>
                                  <a:schemeClr val="tx1"/>
                                </a:solidFill>
                                <a:prstDash val="solid"/>
                              </a:ln>
                              <a:solidFill>
                                <a:srgbClr val="FF0000"/>
                              </a:solidFill>
                              <a:latin typeface="Cambria Math" panose="02040503050406030204" pitchFamily="18" charset="0"/>
                            </a:rPr>
                          </m:ctrlPr>
                        </m:sSubPr>
                        <m:e>
                          <m:r>
                            <a:rPr lang="en-US" sz="6000" b="1" i="1" smtClean="0">
                              <a:ln w="22225">
                                <a:solidFill>
                                  <a:schemeClr val="tx1"/>
                                </a:solidFill>
                                <a:prstDash val="solid"/>
                              </a:ln>
                              <a:solidFill>
                                <a:srgbClr val="FF0000"/>
                              </a:solidFill>
                              <a:latin typeface="Cambria Math" panose="02040503050406030204" pitchFamily="18" charset="0"/>
                            </a:rPr>
                            <m:t>𝑽</m:t>
                          </m:r>
                        </m:e>
                        <m:sub>
                          <m:r>
                            <a:rPr lang="ru-RU" sz="6000" b="1" i="1" smtClean="0">
                              <a:ln w="22225">
                                <a:solidFill>
                                  <a:schemeClr val="tx1"/>
                                </a:solidFill>
                                <a:prstDash val="solid"/>
                              </a:ln>
                              <a:solidFill>
                                <a:srgbClr val="FF0000"/>
                              </a:solidFill>
                              <a:latin typeface="Cambria Math" panose="02040503050406030204" pitchFamily="18" charset="0"/>
                            </a:rPr>
                            <m:t>теч.</m:t>
                          </m:r>
                        </m:sub>
                      </m:sSub>
                      <m:r>
                        <a:rPr lang="ru-RU" sz="6000" b="1" i="1" smtClean="0">
                          <a:ln w="22225">
                            <a:solidFill>
                              <a:schemeClr val="tx1"/>
                            </a:solidFill>
                            <a:prstDash val="solid"/>
                          </a:ln>
                          <a:solidFill>
                            <a:srgbClr val="FF0000"/>
                          </a:solidFill>
                          <a:latin typeface="Cambria Math" panose="02040503050406030204" pitchFamily="18" charset="0"/>
                        </a:rPr>
                        <m:t>=</m:t>
                      </m:r>
                      <m:sSub>
                        <m:sSubPr>
                          <m:ctrlPr>
                            <a:rPr lang="ru-RU" sz="6000" b="1" i="1" smtClean="0">
                              <a:ln w="22225">
                                <a:solidFill>
                                  <a:schemeClr val="tx1"/>
                                </a:solidFill>
                                <a:prstDash val="solid"/>
                              </a:ln>
                              <a:solidFill>
                                <a:srgbClr val="FF0000"/>
                              </a:solidFill>
                              <a:latin typeface="Cambria Math" panose="02040503050406030204" pitchFamily="18" charset="0"/>
                            </a:rPr>
                          </m:ctrlPr>
                        </m:sSubPr>
                        <m:e>
                          <m:r>
                            <a:rPr lang="ru-RU" sz="6000" b="1" i="1" smtClean="0">
                              <a:ln w="22225">
                                <a:solidFill>
                                  <a:schemeClr val="tx1"/>
                                </a:solidFill>
                                <a:prstDash val="solid"/>
                              </a:ln>
                              <a:solidFill>
                                <a:srgbClr val="FF0000"/>
                              </a:solidFill>
                              <a:latin typeface="Cambria Math" panose="02040503050406030204" pitchFamily="18" charset="0"/>
                            </a:rPr>
                            <m:t>(</m:t>
                          </m:r>
                          <m:r>
                            <a:rPr lang="en-US" sz="6000" b="1" i="1" smtClean="0">
                              <a:ln w="22225">
                                <a:solidFill>
                                  <a:schemeClr val="tx1"/>
                                </a:solidFill>
                                <a:prstDash val="solid"/>
                              </a:ln>
                              <a:solidFill>
                                <a:srgbClr val="FF0000"/>
                              </a:solidFill>
                              <a:latin typeface="Cambria Math" panose="02040503050406030204" pitchFamily="18" charset="0"/>
                            </a:rPr>
                            <m:t>𝑽</m:t>
                          </m:r>
                        </m:e>
                        <m:sub>
                          <m:r>
                            <a:rPr lang="ru-RU" sz="6000" b="1" i="1" smtClean="0">
                              <a:ln w="22225">
                                <a:solidFill>
                                  <a:schemeClr val="tx1"/>
                                </a:solidFill>
                                <a:prstDash val="solid"/>
                              </a:ln>
                              <a:solidFill>
                                <a:srgbClr val="FF0000"/>
                              </a:solidFill>
                              <a:latin typeface="Cambria Math" panose="02040503050406030204" pitchFamily="18" charset="0"/>
                            </a:rPr>
                            <m:t>по теч.</m:t>
                          </m:r>
                        </m:sub>
                      </m:sSub>
                      <m:r>
                        <a:rPr lang="ru-RU" sz="6000" b="1" i="1" smtClean="0">
                          <a:ln w="22225">
                            <a:solidFill>
                              <a:schemeClr val="tx1"/>
                            </a:solidFill>
                            <a:prstDash val="solid"/>
                          </a:ln>
                          <a:solidFill>
                            <a:srgbClr val="FF0000"/>
                          </a:solidFill>
                          <a:latin typeface="Cambria Math" panose="02040503050406030204" pitchFamily="18" charset="0"/>
                        </a:rPr>
                        <m:t>− </m:t>
                      </m:r>
                      <m:sSub>
                        <m:sSubPr>
                          <m:ctrlPr>
                            <a:rPr lang="ru-RU" sz="6000" b="1" i="1">
                              <a:ln w="22225">
                                <a:solidFill>
                                  <a:schemeClr val="tx1"/>
                                </a:solidFill>
                                <a:prstDash val="solid"/>
                              </a:ln>
                              <a:solidFill>
                                <a:srgbClr val="FF0000"/>
                              </a:solidFill>
                              <a:latin typeface="Cambria Math" panose="02040503050406030204" pitchFamily="18" charset="0"/>
                            </a:rPr>
                          </m:ctrlPr>
                        </m:sSubPr>
                        <m:e>
                          <m:r>
                            <a:rPr lang="en-US" sz="6000" b="1" i="1">
                              <a:ln w="22225">
                                <a:solidFill>
                                  <a:schemeClr val="tx1"/>
                                </a:solidFill>
                                <a:prstDash val="solid"/>
                              </a:ln>
                              <a:solidFill>
                                <a:srgbClr val="FF0000"/>
                              </a:solidFill>
                              <a:latin typeface="Cambria Math" panose="02040503050406030204" pitchFamily="18" charset="0"/>
                            </a:rPr>
                            <m:t>𝑽</m:t>
                          </m:r>
                        </m:e>
                        <m:sub>
                          <m:r>
                            <a:rPr lang="ru-RU" sz="6000" b="1" i="1" smtClean="0">
                              <a:ln w="22225">
                                <a:solidFill>
                                  <a:schemeClr val="tx1"/>
                                </a:solidFill>
                                <a:prstDash val="solid"/>
                              </a:ln>
                              <a:solidFill>
                                <a:srgbClr val="FF0000"/>
                              </a:solidFill>
                              <a:latin typeface="Cambria Math" panose="02040503050406030204" pitchFamily="18" charset="0"/>
                            </a:rPr>
                            <m:t>пр.  теч</m:t>
                          </m:r>
                          <m:r>
                            <a:rPr lang="ru-RU" sz="6000" b="1" i="1">
                              <a:ln w="22225">
                                <a:solidFill>
                                  <a:schemeClr val="tx1"/>
                                </a:solidFill>
                                <a:prstDash val="solid"/>
                              </a:ln>
                              <a:solidFill>
                                <a:srgbClr val="FF0000"/>
                              </a:solidFill>
                              <a:latin typeface="Cambria Math" panose="02040503050406030204" pitchFamily="18" charset="0"/>
                            </a:rPr>
                            <m:t>.</m:t>
                          </m:r>
                        </m:sub>
                      </m:sSub>
                      <m:r>
                        <a:rPr lang="ru-RU" sz="6000" b="1" i="1" smtClean="0">
                          <a:ln w="22225">
                            <a:solidFill>
                              <a:schemeClr val="tx1"/>
                            </a:solidFill>
                            <a:prstDash val="solid"/>
                          </a:ln>
                          <a:solidFill>
                            <a:srgbClr val="FF0000"/>
                          </a:solidFill>
                          <a:latin typeface="Cambria Math" panose="02040503050406030204" pitchFamily="18" charset="0"/>
                        </a:rPr>
                        <m:t>) :</m:t>
                      </m:r>
                      <m:r>
                        <a:rPr lang="ru-RU" sz="6000" b="1" i="1" smtClean="0">
                          <a:ln w="22225">
                            <a:solidFill>
                              <a:schemeClr val="tx1"/>
                            </a:solidFill>
                            <a:prstDash val="solid"/>
                          </a:ln>
                          <a:solidFill>
                            <a:srgbClr val="FF0000"/>
                          </a:solidFill>
                          <a:latin typeface="Cambria Math" panose="02040503050406030204" pitchFamily="18" charset="0"/>
                        </a:rPr>
                        <m:t>𝟐</m:t>
                      </m:r>
                    </m:oMath>
                  </m:oMathPara>
                </a14:m>
                <a:endParaRPr lang="ru-RU" sz="7200" b="1" dirty="0">
                  <a:ln w="22225">
                    <a:solidFill>
                      <a:schemeClr val="tx1"/>
                    </a:solidFill>
                    <a:prstDash val="solid"/>
                  </a:ln>
                  <a:solidFill>
                    <a:srgbClr val="FF0000"/>
                  </a:solidFill>
                </a:endParaRPr>
              </a:p>
            </p:txBody>
          </p:sp>
        </mc:Choice>
        <mc:Fallback xmlns="">
          <p:sp>
            <p:nvSpPr>
              <p:cNvPr id="7" name="TextBox 6">
                <a:extLst>
                  <a:ext uri="{FF2B5EF4-FFF2-40B4-BE49-F238E27FC236}">
                    <a16:creationId xmlns:a16="http://schemas.microsoft.com/office/drawing/2014/main" id="{87D22F13-41BC-451C-8868-24B87E7FC2AB}"/>
                  </a:ext>
                </a:extLst>
              </p:cNvPr>
              <p:cNvSpPr txBox="1">
                <a:spLocks noRot="1" noChangeAspect="1" noMove="1" noResize="1" noEditPoints="1" noAdjustHandles="1" noChangeArrowheads="1" noChangeShapeType="1" noTextEdit="1"/>
              </p:cNvSpPr>
              <p:nvPr/>
            </p:nvSpPr>
            <p:spPr>
              <a:xfrm>
                <a:off x="127161" y="3758390"/>
                <a:ext cx="10741721" cy="1098378"/>
              </a:xfrm>
              <a:prstGeom prst="rect">
                <a:avLst/>
              </a:prstGeom>
              <a:blipFill>
                <a:blip r:embed="rId3"/>
                <a:stretch>
                  <a:fillRect/>
                </a:stretch>
              </a:blipFill>
              <a:ln/>
            </p:spPr>
            <p:txBody>
              <a:bodyPr/>
              <a:lstStyle/>
              <a:p>
                <a:r>
                  <a:rPr lang="ru-RU">
                    <a:noFill/>
                  </a:rPr>
                  <a:t> </a:t>
                </a:r>
              </a:p>
            </p:txBody>
          </p:sp>
        </mc:Fallback>
      </mc:AlternateContent>
    </p:spTree>
    <p:extLst>
      <p:ext uri="{BB962C8B-B14F-4D97-AF65-F5344CB8AC3E}">
        <p14:creationId xmlns:p14="http://schemas.microsoft.com/office/powerpoint/2010/main" val="19289703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CCD45F0-E60F-4B35-B9E6-20213F72C9D9}"/>
              </a:ext>
            </a:extLst>
          </p:cNvPr>
          <p:cNvSpPr>
            <a:spLocks noGrp="1"/>
          </p:cNvSpPr>
          <p:nvPr>
            <p:ph type="title"/>
          </p:nvPr>
        </p:nvSpPr>
        <p:spPr/>
        <p:txBody>
          <a:bodyPr/>
          <a:lstStyle/>
          <a:p>
            <a:r>
              <a:rPr lang="ru-RU" b="1" dirty="0">
                <a:solidFill>
                  <a:srgbClr val="FF0000"/>
                </a:solidFill>
              </a:rPr>
              <a:t>Задачи (решаем устно):</a:t>
            </a:r>
          </a:p>
        </p:txBody>
      </p:sp>
      <p:sp>
        <p:nvSpPr>
          <p:cNvPr id="3" name="Объект 2">
            <a:extLst>
              <a:ext uri="{FF2B5EF4-FFF2-40B4-BE49-F238E27FC236}">
                <a16:creationId xmlns:a16="http://schemas.microsoft.com/office/drawing/2014/main" id="{FADDDF74-6318-42AB-85E8-2FD839FCD3D0}"/>
              </a:ext>
            </a:extLst>
          </p:cNvPr>
          <p:cNvSpPr>
            <a:spLocks noGrp="1"/>
          </p:cNvSpPr>
          <p:nvPr>
            <p:ph idx="1"/>
          </p:nvPr>
        </p:nvSpPr>
        <p:spPr>
          <a:xfrm>
            <a:off x="262806" y="1438656"/>
            <a:ext cx="9295722" cy="4602707"/>
          </a:xfrm>
        </p:spPr>
        <p:txBody>
          <a:bodyPr>
            <a:normAutofit/>
          </a:bodyPr>
          <a:lstStyle/>
          <a:p>
            <a:pPr marL="0" indent="0" algn="just">
              <a:buNone/>
            </a:pPr>
            <a:r>
              <a:rPr lang="ru-RU" sz="3200" b="1" dirty="0">
                <a:solidFill>
                  <a:srgbClr val="FF0000"/>
                </a:solidFill>
              </a:rPr>
              <a:t>1. </a:t>
            </a:r>
            <a:r>
              <a:rPr lang="ru-RU" sz="3200" b="1" dirty="0">
                <a:solidFill>
                  <a:schemeClr val="tx1"/>
                </a:solidFill>
              </a:rPr>
              <a:t>Собственная скорость лодки 12 км/ч. Скорость течения реки 4 км/ч. Чему равна скорость лодки по течению реки и  против течения реки?</a:t>
            </a:r>
          </a:p>
          <a:p>
            <a:pPr marL="0" indent="0" algn="just">
              <a:buNone/>
            </a:pPr>
            <a:endParaRPr lang="ru-RU" sz="2400" b="1" dirty="0">
              <a:solidFill>
                <a:schemeClr val="tx1"/>
              </a:solidFill>
            </a:endParaRPr>
          </a:p>
        </p:txBody>
      </p:sp>
      <p:pic>
        <p:nvPicPr>
          <p:cNvPr id="5" name="Рисунок 4">
            <a:extLst>
              <a:ext uri="{FF2B5EF4-FFF2-40B4-BE49-F238E27FC236}">
                <a16:creationId xmlns:a16="http://schemas.microsoft.com/office/drawing/2014/main" id="{CB426B4D-9FB2-4965-A806-D0AFBFE4A209}"/>
              </a:ext>
            </a:extLst>
          </p:cNvPr>
          <p:cNvPicPr>
            <a:picLocks noChangeAspect="1"/>
          </p:cNvPicPr>
          <p:nvPr/>
        </p:nvPicPr>
        <p:blipFill>
          <a:blip r:embed="rId2"/>
          <a:stretch>
            <a:fillRect/>
          </a:stretch>
        </p:blipFill>
        <p:spPr>
          <a:xfrm>
            <a:off x="3374420" y="3591079"/>
            <a:ext cx="4446080" cy="2450284"/>
          </a:xfrm>
          <a:prstGeom prst="rect">
            <a:avLst/>
          </a:prstGeom>
        </p:spPr>
      </p:pic>
    </p:spTree>
    <p:extLst>
      <p:ext uri="{BB962C8B-B14F-4D97-AF65-F5344CB8AC3E}">
        <p14:creationId xmlns:p14="http://schemas.microsoft.com/office/powerpoint/2010/main" val="20136249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CCD45F0-E60F-4B35-B9E6-20213F72C9D9}"/>
              </a:ext>
            </a:extLst>
          </p:cNvPr>
          <p:cNvSpPr>
            <a:spLocks noGrp="1"/>
          </p:cNvSpPr>
          <p:nvPr>
            <p:ph type="title"/>
          </p:nvPr>
        </p:nvSpPr>
        <p:spPr/>
        <p:txBody>
          <a:bodyPr/>
          <a:lstStyle/>
          <a:p>
            <a:r>
              <a:rPr lang="ru-RU" b="1" dirty="0">
                <a:solidFill>
                  <a:srgbClr val="FF0000"/>
                </a:solidFill>
              </a:rPr>
              <a:t>Задачи (решаем устно):</a:t>
            </a:r>
          </a:p>
        </p:txBody>
      </p:sp>
      <p:sp>
        <p:nvSpPr>
          <p:cNvPr id="3" name="Объект 2">
            <a:extLst>
              <a:ext uri="{FF2B5EF4-FFF2-40B4-BE49-F238E27FC236}">
                <a16:creationId xmlns:a16="http://schemas.microsoft.com/office/drawing/2014/main" id="{FADDDF74-6318-42AB-85E8-2FD839FCD3D0}"/>
              </a:ext>
            </a:extLst>
          </p:cNvPr>
          <p:cNvSpPr>
            <a:spLocks noGrp="1"/>
          </p:cNvSpPr>
          <p:nvPr>
            <p:ph idx="1"/>
          </p:nvPr>
        </p:nvSpPr>
        <p:spPr>
          <a:xfrm>
            <a:off x="262806" y="1438656"/>
            <a:ext cx="9295722" cy="4602707"/>
          </a:xfrm>
        </p:spPr>
        <p:txBody>
          <a:bodyPr>
            <a:normAutofit/>
          </a:bodyPr>
          <a:lstStyle/>
          <a:p>
            <a:pPr marL="0" indent="0" algn="just">
              <a:buNone/>
            </a:pPr>
            <a:r>
              <a:rPr lang="ru-RU" sz="3200" b="1" dirty="0">
                <a:solidFill>
                  <a:srgbClr val="FF0000"/>
                </a:solidFill>
              </a:rPr>
              <a:t>2. </a:t>
            </a:r>
            <a:r>
              <a:rPr lang="ru-RU" sz="3200" b="1" dirty="0">
                <a:solidFill>
                  <a:schemeClr val="tx1"/>
                </a:solidFill>
              </a:rPr>
              <a:t>Чему равна скорость плота, если скорость реки равна 4 км/ч? Плот плывёт по течению реки.</a:t>
            </a:r>
          </a:p>
          <a:p>
            <a:pPr marL="0" indent="0" algn="just">
              <a:buNone/>
            </a:pPr>
            <a:endParaRPr lang="ru-RU" sz="2400" b="1" dirty="0">
              <a:solidFill>
                <a:schemeClr val="tx1"/>
              </a:solidFill>
            </a:endParaRPr>
          </a:p>
        </p:txBody>
      </p:sp>
      <p:pic>
        <p:nvPicPr>
          <p:cNvPr id="8" name="Рисунок 7">
            <a:extLst>
              <a:ext uri="{FF2B5EF4-FFF2-40B4-BE49-F238E27FC236}">
                <a16:creationId xmlns:a16="http://schemas.microsoft.com/office/drawing/2014/main" id="{172A1014-9E3E-4FA9-84E6-6572CFA87F87}"/>
              </a:ext>
            </a:extLst>
          </p:cNvPr>
          <p:cNvPicPr>
            <a:picLocks noChangeAspect="1"/>
          </p:cNvPicPr>
          <p:nvPr/>
        </p:nvPicPr>
        <p:blipFill>
          <a:blip r:embed="rId2"/>
          <a:stretch>
            <a:fillRect/>
          </a:stretch>
        </p:blipFill>
        <p:spPr>
          <a:xfrm>
            <a:off x="3513391" y="2953505"/>
            <a:ext cx="3545777" cy="3087858"/>
          </a:xfrm>
          <a:prstGeom prst="rect">
            <a:avLst/>
          </a:prstGeom>
        </p:spPr>
      </p:pic>
    </p:spTree>
    <p:extLst>
      <p:ext uri="{BB962C8B-B14F-4D97-AF65-F5344CB8AC3E}">
        <p14:creationId xmlns:p14="http://schemas.microsoft.com/office/powerpoint/2010/main" val="4221624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CCD45F0-E60F-4B35-B9E6-20213F72C9D9}"/>
              </a:ext>
            </a:extLst>
          </p:cNvPr>
          <p:cNvSpPr>
            <a:spLocks noGrp="1"/>
          </p:cNvSpPr>
          <p:nvPr>
            <p:ph type="title"/>
          </p:nvPr>
        </p:nvSpPr>
        <p:spPr/>
        <p:txBody>
          <a:bodyPr/>
          <a:lstStyle/>
          <a:p>
            <a:r>
              <a:rPr lang="ru-RU" b="1" dirty="0">
                <a:solidFill>
                  <a:srgbClr val="FF0000"/>
                </a:solidFill>
              </a:rPr>
              <a:t>Задачи (решаем устно):</a:t>
            </a:r>
          </a:p>
        </p:txBody>
      </p:sp>
      <p:sp>
        <p:nvSpPr>
          <p:cNvPr id="3" name="Объект 2">
            <a:extLst>
              <a:ext uri="{FF2B5EF4-FFF2-40B4-BE49-F238E27FC236}">
                <a16:creationId xmlns:a16="http://schemas.microsoft.com/office/drawing/2014/main" id="{FADDDF74-6318-42AB-85E8-2FD839FCD3D0}"/>
              </a:ext>
            </a:extLst>
          </p:cNvPr>
          <p:cNvSpPr>
            <a:spLocks noGrp="1"/>
          </p:cNvSpPr>
          <p:nvPr>
            <p:ph idx="1"/>
          </p:nvPr>
        </p:nvSpPr>
        <p:spPr>
          <a:xfrm>
            <a:off x="262806" y="1438656"/>
            <a:ext cx="9295722" cy="4602707"/>
          </a:xfrm>
        </p:spPr>
        <p:txBody>
          <a:bodyPr>
            <a:normAutofit/>
          </a:bodyPr>
          <a:lstStyle/>
          <a:p>
            <a:pPr marL="0" indent="0" algn="just">
              <a:buNone/>
            </a:pPr>
            <a:r>
              <a:rPr lang="ru-RU" sz="3200" b="1" dirty="0">
                <a:solidFill>
                  <a:srgbClr val="FF0000"/>
                </a:solidFill>
              </a:rPr>
              <a:t>3. </a:t>
            </a:r>
            <a:r>
              <a:rPr lang="ru-RU" sz="3200" b="1" dirty="0">
                <a:solidFill>
                  <a:schemeClr val="tx1"/>
                </a:solidFill>
              </a:rPr>
              <a:t>Скорость течения реки 5 км/ч. Скорость катера 15 км/ч. Чему равна скорость катера плывущего против течения реки?</a:t>
            </a:r>
          </a:p>
          <a:p>
            <a:pPr marL="0" indent="0" algn="just">
              <a:buNone/>
            </a:pPr>
            <a:endParaRPr lang="ru-RU" sz="2400" b="1" dirty="0">
              <a:solidFill>
                <a:schemeClr val="tx1"/>
              </a:solidFill>
            </a:endParaRPr>
          </a:p>
        </p:txBody>
      </p:sp>
      <p:pic>
        <p:nvPicPr>
          <p:cNvPr id="5" name="Рисунок 4">
            <a:extLst>
              <a:ext uri="{FF2B5EF4-FFF2-40B4-BE49-F238E27FC236}">
                <a16:creationId xmlns:a16="http://schemas.microsoft.com/office/drawing/2014/main" id="{A960F005-AA3F-4086-9BB0-BB1AA49208EE}"/>
              </a:ext>
            </a:extLst>
          </p:cNvPr>
          <p:cNvPicPr>
            <a:picLocks noChangeAspect="1"/>
          </p:cNvPicPr>
          <p:nvPr/>
        </p:nvPicPr>
        <p:blipFill>
          <a:blip r:embed="rId2"/>
          <a:stretch>
            <a:fillRect/>
          </a:stretch>
        </p:blipFill>
        <p:spPr>
          <a:xfrm>
            <a:off x="2985135" y="3429000"/>
            <a:ext cx="5124450" cy="2305050"/>
          </a:xfrm>
          <a:prstGeom prst="rect">
            <a:avLst/>
          </a:prstGeom>
        </p:spPr>
      </p:pic>
    </p:spTree>
    <p:extLst>
      <p:ext uri="{BB962C8B-B14F-4D97-AF65-F5344CB8AC3E}">
        <p14:creationId xmlns:p14="http://schemas.microsoft.com/office/powerpoint/2010/main" val="4697116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CCD45F0-E60F-4B35-B9E6-20213F72C9D9}"/>
              </a:ext>
            </a:extLst>
          </p:cNvPr>
          <p:cNvSpPr>
            <a:spLocks noGrp="1"/>
          </p:cNvSpPr>
          <p:nvPr>
            <p:ph type="title"/>
          </p:nvPr>
        </p:nvSpPr>
        <p:spPr/>
        <p:txBody>
          <a:bodyPr/>
          <a:lstStyle/>
          <a:p>
            <a:r>
              <a:rPr lang="ru-RU" b="1" dirty="0">
                <a:solidFill>
                  <a:srgbClr val="FF0000"/>
                </a:solidFill>
              </a:rPr>
              <a:t>Задачи (решаем письменно):</a:t>
            </a:r>
          </a:p>
        </p:txBody>
      </p:sp>
      <p:sp>
        <p:nvSpPr>
          <p:cNvPr id="3" name="Объект 2">
            <a:extLst>
              <a:ext uri="{FF2B5EF4-FFF2-40B4-BE49-F238E27FC236}">
                <a16:creationId xmlns:a16="http://schemas.microsoft.com/office/drawing/2014/main" id="{FADDDF74-6318-42AB-85E8-2FD839FCD3D0}"/>
              </a:ext>
            </a:extLst>
          </p:cNvPr>
          <p:cNvSpPr>
            <a:spLocks noGrp="1"/>
          </p:cNvSpPr>
          <p:nvPr>
            <p:ph idx="1"/>
          </p:nvPr>
        </p:nvSpPr>
        <p:spPr>
          <a:xfrm>
            <a:off x="262806" y="1438656"/>
            <a:ext cx="9295722" cy="4602707"/>
          </a:xfrm>
        </p:spPr>
        <p:txBody>
          <a:bodyPr>
            <a:normAutofit/>
          </a:bodyPr>
          <a:lstStyle/>
          <a:p>
            <a:pPr marL="0" indent="0" algn="just">
              <a:buNone/>
            </a:pPr>
            <a:r>
              <a:rPr lang="ru-RU" sz="3200" b="1" dirty="0">
                <a:solidFill>
                  <a:srgbClr val="FF0000"/>
                </a:solidFill>
              </a:rPr>
              <a:t>1. </a:t>
            </a:r>
            <a:r>
              <a:rPr lang="ru-RU" sz="3200" b="1" dirty="0">
                <a:solidFill>
                  <a:schemeClr val="tx1"/>
                </a:solidFill>
              </a:rPr>
              <a:t>Скорость теплохода в стоячей воде 93 км/ч. Скорость течения реки 4 км/ч. Какой путь пройдёт теплоход за 3 ч по течению реки?</a:t>
            </a:r>
          </a:p>
          <a:p>
            <a:pPr marL="0" indent="0" algn="just">
              <a:buNone/>
            </a:pPr>
            <a:endParaRPr lang="ru-RU" sz="2400" b="1" dirty="0">
              <a:solidFill>
                <a:schemeClr val="tx1"/>
              </a:solidFill>
            </a:endParaRPr>
          </a:p>
        </p:txBody>
      </p:sp>
      <p:pic>
        <p:nvPicPr>
          <p:cNvPr id="6" name="Рисунок 5">
            <a:extLst>
              <a:ext uri="{FF2B5EF4-FFF2-40B4-BE49-F238E27FC236}">
                <a16:creationId xmlns:a16="http://schemas.microsoft.com/office/drawing/2014/main" id="{AB713FAF-C138-4672-9555-117F4F2C5E95}"/>
              </a:ext>
            </a:extLst>
          </p:cNvPr>
          <p:cNvPicPr>
            <a:picLocks noChangeAspect="1"/>
          </p:cNvPicPr>
          <p:nvPr/>
        </p:nvPicPr>
        <p:blipFill>
          <a:blip r:embed="rId2"/>
          <a:stretch>
            <a:fillRect/>
          </a:stretch>
        </p:blipFill>
        <p:spPr>
          <a:xfrm>
            <a:off x="3098672" y="3200528"/>
            <a:ext cx="4435983" cy="3454146"/>
          </a:xfrm>
          <a:prstGeom prst="rect">
            <a:avLst/>
          </a:prstGeom>
        </p:spPr>
      </p:pic>
    </p:spTree>
    <p:extLst>
      <p:ext uri="{BB962C8B-B14F-4D97-AF65-F5344CB8AC3E}">
        <p14:creationId xmlns:p14="http://schemas.microsoft.com/office/powerpoint/2010/main" val="1730355207"/>
      </p:ext>
    </p:extLst>
  </p:cSld>
  <p:clrMapOvr>
    <a:masterClrMapping/>
  </p:clrMapOvr>
</p:sld>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Аспект">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Аспект">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1849</TotalTime>
  <Words>448</Words>
  <Application>Microsoft Office PowerPoint</Application>
  <PresentationFormat>Широкоэкранный</PresentationFormat>
  <Paragraphs>46</Paragraphs>
  <Slides>13</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13</vt:i4>
      </vt:variant>
    </vt:vector>
  </HeadingPairs>
  <TitlesOfParts>
    <vt:vector size="20" baseType="lpstr">
      <vt:lpstr>Arial</vt:lpstr>
      <vt:lpstr>Calibri</vt:lpstr>
      <vt:lpstr>Cambria Math</vt:lpstr>
      <vt:lpstr>Trebuchet MS</vt:lpstr>
      <vt:lpstr>Wingdings</vt:lpstr>
      <vt:lpstr>Wingdings 3</vt:lpstr>
      <vt:lpstr>Аспект</vt:lpstr>
      <vt:lpstr>Практикум «Текстовые задачи на движение по воде.</vt:lpstr>
      <vt:lpstr>Движение по воде. Основные обозначения:</vt:lpstr>
      <vt:lpstr>Движение по течению.</vt:lpstr>
      <vt:lpstr>Движение против течения.</vt:lpstr>
      <vt:lpstr>Формулы нахождения собственной скорости и скорости течения реки. Скорость плота.</vt:lpstr>
      <vt:lpstr>Задачи (решаем устно):</vt:lpstr>
      <vt:lpstr>Задачи (решаем устно):</vt:lpstr>
      <vt:lpstr>Задачи (решаем устно):</vt:lpstr>
      <vt:lpstr>Задачи (решаем письменно):</vt:lpstr>
      <vt:lpstr>Задачи (решаем письменно):</vt:lpstr>
      <vt:lpstr>Задачи (решаем письменно):</vt:lpstr>
      <vt:lpstr>Задачи (решаем письменно):</vt:lpstr>
      <vt:lpstr>Задачи (решаем письменно):</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Делители и  кратные.</dc:title>
  <dc:creator>Петровичева Александра Александровна</dc:creator>
  <cp:lastModifiedBy>Петровичева Александра Александровна</cp:lastModifiedBy>
  <cp:revision>152</cp:revision>
  <cp:lastPrinted>2022-10-24T19:04:53Z</cp:lastPrinted>
  <dcterms:created xsi:type="dcterms:W3CDTF">2022-10-05T17:38:44Z</dcterms:created>
  <dcterms:modified xsi:type="dcterms:W3CDTF">2023-07-12T13:10:51Z</dcterms:modified>
</cp:coreProperties>
</file>