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74" r:id="rId17"/>
    <p:sldId id="275" r:id="rId18"/>
    <p:sldId id="276" r:id="rId19"/>
    <p:sldId id="277" r:id="rId20"/>
    <p:sldId id="278" r:id="rId21"/>
    <p:sldId id="271" r:id="rId22"/>
    <p:sldId id="269" r:id="rId23"/>
    <p:sldId id="270" r:id="rId24"/>
    <p:sldId id="272" r:id="rId25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DDDDDD"/>
    <a:srgbClr val="849505"/>
    <a:srgbClr val="FF3300"/>
    <a:srgbClr val="9817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7"/>
          <p:cNvGrpSpPr/>
          <p:nvPr/>
        </p:nvGrpSpPr>
        <p:grpSpPr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p"/>
              <a:defRPr/>
            </a:pP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Verdana" panose="020B0604030504040204" pitchFamily="34" charset="0"/>
              </a:rPr>
            </a:fld>
            <a:endParaRPr lang="ru-RU" dirty="0">
              <a:latin typeface="Verdana" panose="020B0604030504040204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9.emf"/><Relationship Id="rId1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2268538" y="404813"/>
            <a:ext cx="6723062" cy="3960812"/>
          </a:xfrm>
          <a:ln/>
        </p:spPr>
        <p:txBody>
          <a:bodyPr vert="horz" wrap="square" lIns="91440" tIns="45720" rIns="91440" bIns="45720" anchor="b" anchorCtr="0"/>
          <a:p>
            <a:pPr eaLnBrk="1" hangingPunct="1">
              <a:buClrTx/>
              <a:buSzTx/>
              <a:buFontTx/>
            </a:pPr>
            <a:r>
              <a:rPr sz="3300" dirty="0">
                <a:solidFill>
                  <a:srgbClr val="FF0000"/>
                </a:solidFill>
                <a:latin typeface="+mn-lt"/>
                <a:ea typeface="+mj-ea"/>
                <a:cs typeface="+mn-lt"/>
              </a:rPr>
              <a:t>Презентация по изобразительному искусству на тему:</a:t>
            </a:r>
            <a:r>
              <a:rPr sz="3300" dirty="0">
                <a:latin typeface="+mj-lt"/>
                <a:ea typeface="+mj-ea"/>
                <a:cs typeface="+mj-cs"/>
              </a:rPr>
              <a:t>                                                     «</a:t>
            </a:r>
            <a:r>
              <a:rPr sz="4500" dirty="0">
                <a:latin typeface="Verdana" panose="020B0604030504040204" pitchFamily="34" charset="0"/>
                <a:ea typeface="+mj-ea"/>
                <a:cs typeface="Verdana" panose="020B0604030504040204" pitchFamily="34" charset="0"/>
              </a:rPr>
              <a:t>Прямые линии и</a:t>
            </a:r>
            <a:br>
              <a:rPr sz="4500" dirty="0">
                <a:latin typeface="Verdana" panose="020B0604030504040204" pitchFamily="34" charset="0"/>
                <a:ea typeface="+mj-ea"/>
                <a:cs typeface="Verdana" panose="020B0604030504040204" pitchFamily="34" charset="0"/>
              </a:rPr>
            </a:br>
            <a:r>
              <a:rPr sz="4500" dirty="0">
                <a:latin typeface="Verdana" panose="020B0604030504040204" pitchFamily="34" charset="0"/>
                <a:ea typeface="+mj-ea"/>
                <a:cs typeface="Verdana" panose="020B0604030504040204" pitchFamily="34" charset="0"/>
              </a:rPr>
              <a:t>организация пространства</a:t>
            </a:r>
            <a:r>
              <a:rPr sz="4500" dirty="0">
                <a:latin typeface="+mj-lt"/>
                <a:ea typeface="+mj-ea"/>
                <a:cs typeface="+mj-cs"/>
              </a:rPr>
              <a:t>»</a:t>
            </a:r>
            <a:endParaRPr sz="4500" dirty="0">
              <a:latin typeface="+mj-lt"/>
              <a:ea typeface="+mj-ea"/>
              <a:cs typeface="+mj-cs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371600" y="4508500"/>
            <a:ext cx="7088188" cy="158432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SzPct val="75000"/>
            </a:pPr>
            <a:r>
              <a:rPr sz="2000" dirty="0">
                <a:latin typeface="+mn-lt"/>
                <a:ea typeface="+mn-ea"/>
                <a:cs typeface="+mn-cs"/>
              </a:rPr>
              <a:t>Выполнила: учитель </a:t>
            </a:r>
            <a:r>
              <a:rPr lang="ru-RU" sz="2000" dirty="0">
                <a:latin typeface="+mn-lt"/>
                <a:ea typeface="+mn-ea"/>
                <a:cs typeface="+mn-cs"/>
              </a:rPr>
              <a:t>ИЗО</a:t>
            </a:r>
            <a:r>
              <a:rPr sz="2000" dirty="0">
                <a:latin typeface="+mn-lt"/>
                <a:ea typeface="+mn-ea"/>
                <a:cs typeface="+mn-cs"/>
              </a:rPr>
              <a:t> </a:t>
            </a:r>
            <a:endParaRPr sz="2000" dirty="0"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SzPct val="75000"/>
            </a:pPr>
            <a:r>
              <a:rPr lang="ru-RU" sz="2000" dirty="0">
                <a:latin typeface="+mn-lt"/>
                <a:ea typeface="+mn-ea"/>
                <a:cs typeface="+mn-cs"/>
              </a:rPr>
              <a:t>лицея №89</a:t>
            </a:r>
            <a:r>
              <a:rPr sz="2000" dirty="0">
                <a:latin typeface="+mn-lt"/>
                <a:ea typeface="+mn-ea"/>
                <a:cs typeface="+mn-cs"/>
              </a:rPr>
              <a:t> </a:t>
            </a:r>
            <a:endParaRPr sz="2000" dirty="0"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SzPct val="75000"/>
            </a:pPr>
            <a:r>
              <a:rPr lang="ru-RU" sz="2000" dirty="0">
                <a:latin typeface="+mn-lt"/>
                <a:ea typeface="+mn-ea"/>
                <a:cs typeface="+mn-cs"/>
              </a:rPr>
              <a:t>Кузбасс г. Кемерово</a:t>
            </a:r>
            <a:endParaRPr lang="ru-RU" sz="2000" dirty="0"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SzPct val="75000"/>
            </a:pPr>
            <a:r>
              <a:rPr lang="ru-RU" sz="2000" dirty="0">
                <a:latin typeface="+mn-lt"/>
                <a:ea typeface="+mn-ea"/>
                <a:cs typeface="+mn-cs"/>
              </a:rPr>
              <a:t>Савчук Марина Георгиевна</a:t>
            </a:r>
            <a:endParaRPr lang="ru-RU" sz="20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5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Главное – добиться гармоничного расположения линий и прямоугольников, создать целостную, ритмическую сбалансированную композицию.</a:t>
            </a:r>
            <a:endParaRPr sz="20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315" name="Picture 4" descr="Безымянный7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39750" y="1600200"/>
            <a:ext cx="8280400" cy="5257800"/>
          </a:xfrm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5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lang="ru-RU"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Линии в</a:t>
            </a:r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лияют на ритмическое построение композиции. Своей направленностью, сгущённостью,</a:t>
            </a:r>
            <a:b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</a:br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пересечениями они определяют движение и экспрессию всего изображения.</a:t>
            </a:r>
            <a:endParaRPr sz="20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339" name="Picture 4" descr="Безымянный7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68313" y="1700213"/>
            <a:ext cx="8351837" cy="5157787"/>
          </a:xfrm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5"/>
          <p:cNvSpPr>
            <a:spLocks noGrp="1"/>
          </p:cNvSpPr>
          <p:nvPr>
            <p:ph type="title"/>
          </p:nvPr>
        </p:nvSpPr>
        <p:spPr>
          <a:xfrm>
            <a:off x="684213" y="-242887"/>
            <a:ext cx="8229600" cy="1800225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4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Добивайтесь различия в крупности планов - это  создаёт изобразительное многоголосие, интонационное богатство и, соответственно, большую  выразительность  композиции.</a:t>
            </a:r>
            <a:endParaRPr sz="24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363" name="Picture 4" descr="Безымянный8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68313" y="1600200"/>
            <a:ext cx="8351837" cy="5257800"/>
          </a:xfrm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00"/>
          </a:xfrm>
          <a:ln/>
        </p:spPr>
        <p:txBody>
          <a:bodyPr vert="horz" wrap="square" lIns="91440" tIns="45720" rIns="91440" bIns="45720" anchor="b" anchorCtr="0"/>
          <a:p>
            <a:pPr eaLnBrk="1" hangingPunct="1"/>
            <a:r>
              <a:rPr sz="3200" dirty="0">
                <a:solidFill>
                  <a:schemeClr val="bg2"/>
                </a:solidFill>
              </a:rPr>
              <a:t>              Ритм  и акцентирование планов</a:t>
            </a:r>
            <a:endParaRPr sz="3200" dirty="0">
              <a:solidFill>
                <a:schemeClr val="bg2"/>
              </a:solidFill>
            </a:endParaRPr>
          </a:p>
        </p:txBody>
      </p:sp>
      <p:pic>
        <p:nvPicPr>
          <p:cNvPr id="16387" name="Picture 4" descr="Безымянный8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39750" y="1700213"/>
            <a:ext cx="8604250" cy="5861050"/>
          </a:xfrm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17412" name="Picture 2" descr="C:\Documents and Settings\комп\Мои документы\9-5 8-й к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0" y="1428750"/>
            <a:ext cx="8572500" cy="542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18436" name="Picture 2" descr="C:\Documents and Settings\комп\Мои документы\9-3 8 кл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9513" y="2276475"/>
            <a:ext cx="1704975" cy="2305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eaLnBrk="1" hangingPunct="1"/>
            <a:endParaRPr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19460" name="Picture 2" descr="C:\Documents and Settings\комп\Мои документы\9-1 модриан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7038" y="2119313"/>
            <a:ext cx="3209925" cy="261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eaLnBrk="1" hangingPunct="1"/>
            <a:endParaRPr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20484" name="Picture 2" descr="C:\Documents and Settings\комп\Мои документы\9-2 8кл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214438"/>
            <a:ext cx="8715375" cy="5643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/>
            <a:endParaRPr dirty="0"/>
          </a:p>
        </p:txBody>
      </p:sp>
      <p:pic>
        <p:nvPicPr>
          <p:cNvPr id="21508" name="Picture 2" descr="C:\Documents and Settings\комп\Мои документы\8-5 8кл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63" y="1785938"/>
            <a:ext cx="8643937" cy="4714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endParaRPr dirty="0"/>
          </a:p>
        </p:txBody>
      </p:sp>
      <p:pic>
        <p:nvPicPr>
          <p:cNvPr id="22532" name="Picture 4" descr="C:\Documents and Settings\комп\Мои документы\9-7 жив. город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7038" y="2286000"/>
            <a:ext cx="3209925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52487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Линии и прямоугольники</a:t>
            </a:r>
            <a:r>
              <a:rPr sz="2400" b="1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прида</a:t>
            </a:r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ю</a:t>
            </a:r>
            <a:r>
              <a:rPr sz="2400" b="1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т композиции большее разнообразие и зрелищность.</a:t>
            </a:r>
            <a:endParaRPr sz="2400" b="1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3" name="Picture 4" descr="рисунок 4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11188" y="1628775"/>
            <a:ext cx="8064500" cy="4967288"/>
          </a:xfrm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solidFill>
            <a:srgbClr val="FF3300">
              <a:alpha val="100000"/>
            </a:srgbClr>
          </a:solidFill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3200" dirty="0">
                <a:solidFill>
                  <a:srgbClr val="981702"/>
                </a:solidFill>
              </a:rPr>
              <a:t> </a:t>
            </a:r>
            <a:r>
              <a:rPr lang="ru-RU" sz="3200" dirty="0">
                <a:solidFill>
                  <a:schemeClr val="hlink"/>
                </a:solidFill>
              </a:rPr>
              <a:t>Выполните задание</a:t>
            </a:r>
            <a:endParaRPr lang="ru-RU" sz="3200" dirty="0">
              <a:solidFill>
                <a:schemeClr val="hlink"/>
              </a:solidFill>
            </a:endParaRPr>
          </a:p>
        </p:txBody>
      </p:sp>
      <p:sp>
        <p:nvSpPr>
          <p:cNvPr id="1028" name="Line 4"/>
          <p:cNvSpPr/>
          <p:nvPr/>
        </p:nvSpPr>
        <p:spPr>
          <a:xfrm flipV="1">
            <a:off x="539750" y="333375"/>
            <a:ext cx="86042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Line 5"/>
          <p:cNvSpPr/>
          <p:nvPr/>
        </p:nvSpPr>
        <p:spPr>
          <a:xfrm>
            <a:off x="539750" y="1052513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0" name="Line 6"/>
          <p:cNvSpPr/>
          <p:nvPr/>
        </p:nvSpPr>
        <p:spPr>
          <a:xfrm>
            <a:off x="539750" y="404813"/>
            <a:ext cx="0" cy="7207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1" name="Line 7"/>
          <p:cNvSpPr/>
          <p:nvPr/>
        </p:nvSpPr>
        <p:spPr>
          <a:xfrm>
            <a:off x="539750" y="1052513"/>
            <a:ext cx="86042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2" name="Line 8"/>
          <p:cNvSpPr/>
          <p:nvPr/>
        </p:nvSpPr>
        <p:spPr>
          <a:xfrm>
            <a:off x="539750" y="333375"/>
            <a:ext cx="0" cy="1428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1026" name="Object 9"/>
          <p:cNvGraphicFramePr/>
          <p:nvPr>
            <p:ph type="chart" idx="1"/>
          </p:nvPr>
        </p:nvGraphicFramePr>
        <p:xfrm>
          <a:off x="539750" y="1833563"/>
          <a:ext cx="8280400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7236460" imgH="4831715" progId="MSGraph.Chart.8">
                  <p:embed/>
                </p:oleObj>
              </mc:Choice>
              <mc:Fallback>
                <p:oleObj name="" r:id="rId1" imgW="7236460" imgH="4831715" progId="MSGraph.Chart.8">
                  <p:embed/>
                  <p:pic>
                    <p:nvPicPr>
                      <p:cNvPr id="0" name="Picture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9750" y="1833563"/>
                        <a:ext cx="8280400" cy="48355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DDDDDD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Rectangle 12"/>
          <p:cNvSpPr/>
          <p:nvPr/>
        </p:nvSpPr>
        <p:spPr>
          <a:xfrm>
            <a:off x="827088" y="2060575"/>
            <a:ext cx="7632700" cy="4211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dirty="0">
                <a:latin typeface="Verdana" panose="020B0604030504040204" pitchFamily="34" charset="0"/>
              </a:rPr>
              <a:t>Прямые</a:t>
            </a:r>
            <a:r>
              <a:rPr dirty="0">
                <a:latin typeface="Verdana" panose="020B0604030504040204" pitchFamily="34" charset="0"/>
              </a:rPr>
              <a:t> </a:t>
            </a:r>
            <a:r>
              <a:rPr i="1" dirty="0">
                <a:latin typeface="Verdana" panose="020B0604030504040204" pitchFamily="34" charset="0"/>
              </a:rPr>
              <a:t>линии – элемент организации плоскостной композиции.</a:t>
            </a:r>
            <a:endParaRPr i="1" dirty="0">
              <a:latin typeface="Verdana" panose="020B0604030504040204" pitchFamily="34" charset="0"/>
            </a:endParaRPr>
          </a:p>
          <a:p>
            <a:r>
              <a:rPr dirty="0">
                <a:latin typeface="Verdana" panose="020B0604030504040204" pitchFamily="34" charset="0"/>
              </a:rPr>
              <a:t>       1. Расположением и взаимным пересечением 3-4 прямых линий разной толщины добейтесь гармоничного членения пространств (используйте линии на вылет).</a:t>
            </a:r>
            <a:endParaRPr dirty="0">
              <a:latin typeface="Verdana" panose="020B0604030504040204" pitchFamily="34" charset="0"/>
            </a:endParaRPr>
          </a:p>
          <a:p>
            <a:r>
              <a:rPr dirty="0">
                <a:latin typeface="Verdana" panose="020B0604030504040204" pitchFamily="34" charset="0"/>
              </a:rPr>
              <a:t>       2. Создайте композицию из 2-3 прямоугольников и 3-4 прямых линий, которые своим расположением связывают элементы в единое композиционное целое.                 Создайте: а) фронтальную композицию;</a:t>
            </a:r>
            <a:endParaRPr dirty="0">
              <a:latin typeface="Verdana" panose="020B0604030504040204" pitchFamily="34" charset="0"/>
            </a:endParaRPr>
          </a:p>
          <a:p>
            <a:r>
              <a:rPr dirty="0">
                <a:latin typeface="Verdana" panose="020B0604030504040204" pitchFamily="34" charset="0"/>
              </a:rPr>
              <a:t>                б) глубинную композицию.                                         </a:t>
            </a:r>
            <a:endParaRPr dirty="0">
              <a:latin typeface="Verdana" panose="020B0604030504040204" pitchFamily="34" charset="0"/>
            </a:endParaRPr>
          </a:p>
          <a:p>
            <a:r>
              <a:rPr dirty="0">
                <a:latin typeface="Verdana" panose="020B0604030504040204" pitchFamily="34" charset="0"/>
              </a:rPr>
              <a:t>       3. Из произвольного количества элементов сделайте интересную композицию. Ритмически расположив элементы на плоскости, добейтесь эмоционально-образного впечатления</a:t>
            </a:r>
            <a:endParaRPr dirty="0">
              <a:latin typeface="Verdana" panose="020B0604030504040204" pitchFamily="34" charset="0"/>
            </a:endParaRPr>
          </a:p>
          <a:p>
            <a:r>
              <a:rPr dirty="0">
                <a:latin typeface="Verdana" panose="020B0604030504040204" pitchFamily="34" charset="0"/>
              </a:rPr>
              <a:t>    (например, «полёта», «сужения», «замедления» и т.д.)</a:t>
            </a:r>
            <a:endParaRPr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5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18487" cy="1417638"/>
          </a:xfrm>
          <a:ln>
            <a:solidFill>
              <a:schemeClr val="bg2">
                <a:alpha val="100000"/>
              </a:schemeClr>
            </a:solidFill>
            <a:miter/>
          </a:ln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Линия – не «похудевший прямоугольник», а самостоятельный изобразительный элемент. В работах, где линия на вылет, она  как бы выносит изобразительное действие за рамки и делает композицию открытой, разомкнутой и более интересной.</a:t>
            </a:r>
            <a:endParaRPr sz="20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555" name="Picture 4" descr="Безымянный9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68313" y="1600200"/>
            <a:ext cx="8280400" cy="5257800"/>
          </a:xfrm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eaLnBrk="1" hangingPunct="1"/>
            <a:endParaRPr dirty="0"/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sz="1800" i="1" dirty="0"/>
              <a:t>Прямые</a:t>
            </a:r>
            <a:r>
              <a:rPr sz="1800" dirty="0"/>
              <a:t> </a:t>
            </a:r>
            <a:r>
              <a:rPr sz="1800" i="1" dirty="0"/>
              <a:t>линии – элемент организации плоскостной композиции.</a:t>
            </a:r>
            <a:endParaRPr sz="1800" i="1" dirty="0"/>
          </a:p>
          <a:p>
            <a:pPr eaLnBrk="1" hangingPunct="1">
              <a:buNone/>
            </a:pPr>
            <a:r>
              <a:rPr sz="1800" dirty="0"/>
              <a:t>       1. Расположением и взаимным пересечением 3-4 прямых линий разной толщины добейтесь гармоничного членения</a:t>
            </a:r>
            <a:endParaRPr sz="1800" dirty="0"/>
          </a:p>
          <a:p>
            <a:pPr eaLnBrk="1" hangingPunct="1">
              <a:buNone/>
            </a:pPr>
            <a:r>
              <a:rPr sz="1800" dirty="0"/>
              <a:t>    пространств (используйте линии на вылет).</a:t>
            </a:r>
            <a:endParaRPr sz="1800" dirty="0"/>
          </a:p>
          <a:p>
            <a:pPr eaLnBrk="1" hangingPunct="1">
              <a:buNone/>
            </a:pPr>
            <a:r>
              <a:rPr sz="1800" dirty="0"/>
              <a:t>       2. Создайте композицию из 2-3 прямоугольников и 3-4 прямых линий, которые своим расположением связывают элементы в единое композиционное целое.                 Создайте: а) фронтальную композицию; б) глубинную</a:t>
            </a:r>
            <a:endParaRPr sz="1800" dirty="0"/>
          </a:p>
          <a:p>
            <a:pPr eaLnBrk="1" hangingPunct="1">
              <a:buNone/>
            </a:pPr>
            <a:r>
              <a:rPr sz="1800" dirty="0"/>
              <a:t>     композицию.</a:t>
            </a:r>
            <a:endParaRPr sz="1800" dirty="0"/>
          </a:p>
          <a:p>
            <a:pPr eaLnBrk="1" hangingPunct="1">
              <a:buNone/>
            </a:pPr>
            <a:r>
              <a:rPr sz="1800" dirty="0"/>
              <a:t>       3. Из произвольного количества элементов сделайте интересную композицию. Ритмически расположив элементы на плоскости, добейтесь эмоционально-образного впечатления</a:t>
            </a:r>
            <a:endParaRPr sz="1800" dirty="0"/>
          </a:p>
          <a:p>
            <a:pPr eaLnBrk="1" hangingPunct="1">
              <a:buNone/>
            </a:pPr>
            <a:r>
              <a:rPr sz="1800" dirty="0"/>
              <a:t>    (например, «полёта», «сужения», «замедления» и т.д.) </a:t>
            </a:r>
            <a:endParaRPr sz="1800" dirty="0"/>
          </a:p>
          <a:p>
            <a:pPr eaLnBrk="1" hangingPunct="1">
              <a:buNone/>
            </a:pPr>
            <a:endParaRPr sz="1800" dirty="0"/>
          </a:p>
        </p:txBody>
      </p:sp>
      <p:sp>
        <p:nvSpPr>
          <p:cNvPr id="24580" name="Line 4"/>
          <p:cNvSpPr/>
          <p:nvPr/>
        </p:nvSpPr>
        <p:spPr>
          <a:xfrm>
            <a:off x="468313" y="1989138"/>
            <a:ext cx="1295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1" name="Line 5"/>
          <p:cNvSpPr/>
          <p:nvPr/>
        </p:nvSpPr>
        <p:spPr>
          <a:xfrm>
            <a:off x="1763713" y="1989138"/>
            <a:ext cx="0" cy="144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2" name="Line 6"/>
          <p:cNvSpPr/>
          <p:nvPr/>
        </p:nvSpPr>
        <p:spPr>
          <a:xfrm flipH="1">
            <a:off x="0" y="2133600"/>
            <a:ext cx="17637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3" name="Line 7"/>
          <p:cNvSpPr/>
          <p:nvPr/>
        </p:nvSpPr>
        <p:spPr>
          <a:xfrm flipH="1">
            <a:off x="0" y="1989138"/>
            <a:ext cx="17637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39825"/>
          </a:xfrm>
          <a:solidFill>
            <a:srgbClr val="FF9999">
              <a:alpha val="100000"/>
            </a:srgbClr>
          </a:solidFill>
          <a:ln/>
        </p:spPr>
        <p:txBody>
          <a:bodyPr vert="horz" wrap="square" lIns="91440" tIns="45720" rIns="91440" bIns="45720" anchor="b" anchorCtr="0"/>
          <a:p>
            <a:pPr eaLnBrk="1" hangingPunct="1"/>
            <a:r>
              <a:rPr sz="2800" dirty="0">
                <a:solidFill>
                  <a:schemeClr val="tx1"/>
                </a:solidFill>
              </a:rPr>
              <a:t>              </a:t>
            </a:r>
            <a:r>
              <a:rPr sz="2800" b="1" dirty="0">
                <a:solidFill>
                  <a:schemeClr val="tx1"/>
                </a:solidFill>
              </a:rPr>
              <a:t>Используемая литература:</a:t>
            </a:r>
            <a:r>
              <a:rPr sz="2800" dirty="0">
                <a:solidFill>
                  <a:schemeClr val="tx1"/>
                </a:solidFill>
              </a:rPr>
              <a:t> </a:t>
            </a:r>
            <a:br>
              <a:rPr sz="2800" dirty="0">
                <a:solidFill>
                  <a:schemeClr val="tx1"/>
                </a:solidFill>
              </a:rPr>
            </a:br>
            <a:endParaRPr sz="2800" dirty="0">
              <a:solidFill>
                <a:schemeClr val="tx1"/>
              </a:solidFill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30725"/>
          </a:xfrm>
          <a:solidFill>
            <a:srgbClr val="DDDDDD">
              <a:alpha val="100000"/>
            </a:srgbClr>
          </a:solidFill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sz="2000" dirty="0"/>
              <a:t>      Учебник для 7-8 классов общеобразовательных учреждений под редакцией Б.М. Неменского, </a:t>
            </a:r>
            <a:endParaRPr sz="2000" dirty="0"/>
          </a:p>
          <a:p>
            <a:pPr eaLnBrk="1" hangingPunct="1">
              <a:buNone/>
            </a:pPr>
            <a:r>
              <a:rPr sz="2000" dirty="0"/>
              <a:t>    Москва «Просвещение» 2008, работы учителя.</a:t>
            </a:r>
            <a:endParaRPr sz="2000" dirty="0"/>
          </a:p>
        </p:txBody>
      </p:sp>
      <p:sp>
        <p:nvSpPr>
          <p:cNvPr id="25604" name="AutoShape 4"/>
          <p:cNvSpPr/>
          <p:nvPr/>
        </p:nvSpPr>
        <p:spPr>
          <a:xfrm>
            <a:off x="611188" y="404813"/>
            <a:ext cx="609600" cy="609600"/>
          </a:xfrm>
          <a:prstGeom prst="flowChartMagneticTap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dirty="0">
              <a:latin typeface="Verdana" panose="020B0604030504040204" pitchFamily="34" charset="0"/>
            </a:endParaRPr>
          </a:p>
        </p:txBody>
      </p:sp>
      <p:sp>
        <p:nvSpPr>
          <p:cNvPr id="25605" name="AutoShape 5"/>
          <p:cNvSpPr/>
          <p:nvPr/>
        </p:nvSpPr>
        <p:spPr>
          <a:xfrm>
            <a:off x="611188" y="1773238"/>
            <a:ext cx="144462" cy="142875"/>
          </a:xfrm>
          <a:prstGeom prst="diamond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700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400" b="1" dirty="0">
                <a:solidFill>
                  <a:schemeClr val="bg2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Обычные п</a:t>
            </a:r>
            <a:r>
              <a:rPr sz="24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рямые линии – простой, но очень              выразительный элемент.</a:t>
            </a:r>
            <a:endParaRPr sz="24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147" name="Picture 4" descr="рисунок 2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033463" y="1600200"/>
            <a:ext cx="7073900" cy="4530725"/>
          </a:xfrm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5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Перед тем как приступить к работе, определите роль линии в композиции.</a:t>
            </a:r>
            <a:b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</a:br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Прежде всего линия делит плоскость на отдельные части.</a:t>
            </a:r>
            <a:endParaRPr sz="20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171" name="Picture 4" descr="рисунок   1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033463" y="1600200"/>
            <a:ext cx="7073900" cy="4530725"/>
          </a:xfrm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9162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400" b="1" dirty="0">
                <a:solidFill>
                  <a:schemeClr val="bg2"/>
                </a:solidFill>
              </a:rPr>
              <a:t> </a:t>
            </a:r>
            <a:r>
              <a:rPr sz="24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Линии помогают их объединить в изобразительное целое.</a:t>
            </a:r>
            <a:endParaRPr sz="24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195" name="Picture 4" descr="рисунок 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39750" y="1196975"/>
            <a:ext cx="7999413" cy="5400675"/>
          </a:xfrm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5625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4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Линия вносит динамику и добавляет композиции ритмическую выразительность.</a:t>
            </a:r>
            <a:endParaRPr sz="24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9" name="Picture 4" descr="Безымянный2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50825" y="1412875"/>
            <a:ext cx="8280400" cy="5445125"/>
          </a:xfrm>
          <a:ln/>
        </p:spPr>
      </p:pic>
      <p:sp>
        <p:nvSpPr>
          <p:cNvPr id="9220" name="Line 8"/>
          <p:cNvSpPr/>
          <p:nvPr/>
        </p:nvSpPr>
        <p:spPr>
          <a:xfrm flipV="1">
            <a:off x="8748713" y="1268413"/>
            <a:ext cx="0" cy="52562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1" name="Line 9"/>
          <p:cNvSpPr/>
          <p:nvPr/>
        </p:nvSpPr>
        <p:spPr>
          <a:xfrm>
            <a:off x="395288" y="1412875"/>
            <a:ext cx="0" cy="51847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2" name="Line 10"/>
          <p:cNvSpPr/>
          <p:nvPr/>
        </p:nvSpPr>
        <p:spPr>
          <a:xfrm>
            <a:off x="395288" y="1412875"/>
            <a:ext cx="83534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3" name="Line 11"/>
          <p:cNvSpPr/>
          <p:nvPr/>
        </p:nvSpPr>
        <p:spPr>
          <a:xfrm>
            <a:off x="395288" y="6597650"/>
            <a:ext cx="83534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9224" name="Picture 12" descr="Безымянный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317625"/>
            <a:ext cx="8424863" cy="554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Line 14"/>
          <p:cNvSpPr/>
          <p:nvPr/>
        </p:nvSpPr>
        <p:spPr>
          <a:xfrm>
            <a:off x="323850" y="2060575"/>
            <a:ext cx="71438" cy="41052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6" name="Line 15"/>
          <p:cNvSpPr/>
          <p:nvPr/>
        </p:nvSpPr>
        <p:spPr>
          <a:xfrm flipH="1" flipV="1">
            <a:off x="395288" y="6165850"/>
            <a:ext cx="8353425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7" name="Line 16"/>
          <p:cNvSpPr/>
          <p:nvPr/>
        </p:nvSpPr>
        <p:spPr>
          <a:xfrm>
            <a:off x="323850" y="1412875"/>
            <a:ext cx="0" cy="6477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8" name="Line 17"/>
          <p:cNvSpPr/>
          <p:nvPr/>
        </p:nvSpPr>
        <p:spPr>
          <a:xfrm>
            <a:off x="323850" y="1268413"/>
            <a:ext cx="8424863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9" name="Line 18"/>
          <p:cNvSpPr/>
          <p:nvPr/>
        </p:nvSpPr>
        <p:spPr>
          <a:xfrm>
            <a:off x="323850" y="1268413"/>
            <a:ext cx="0" cy="7207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30" name="Line 19"/>
          <p:cNvSpPr/>
          <p:nvPr/>
        </p:nvSpPr>
        <p:spPr>
          <a:xfrm>
            <a:off x="8172450" y="616585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00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lang="ru-RU" sz="28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Эмоциональная образность</a:t>
            </a:r>
            <a:r>
              <a:rPr sz="28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800" b="1" dirty="0">
                <a:solidFill>
                  <a:schemeClr val="bg2"/>
                </a:solidFill>
              </a:rPr>
              <a:t>                    </a:t>
            </a:r>
            <a:endParaRPr sz="2800" b="1" dirty="0">
              <a:solidFill>
                <a:schemeClr val="bg2"/>
              </a:solidFill>
            </a:endParaRPr>
          </a:p>
        </p:txBody>
      </p:sp>
      <p:pic>
        <p:nvPicPr>
          <p:cNvPr id="10243" name="Picture 4" descr="Безымянный3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755650" y="1628775"/>
            <a:ext cx="7920038" cy="5229225"/>
          </a:xfrm>
          <a:ln/>
        </p:spPr>
      </p:pic>
      <p:sp>
        <p:nvSpPr>
          <p:cNvPr id="10244" name="Line 7"/>
          <p:cNvSpPr/>
          <p:nvPr/>
        </p:nvSpPr>
        <p:spPr>
          <a:xfrm>
            <a:off x="684213" y="2060575"/>
            <a:ext cx="806450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5" name="Line 8"/>
          <p:cNvSpPr/>
          <p:nvPr/>
        </p:nvSpPr>
        <p:spPr>
          <a:xfrm>
            <a:off x="684213" y="2060575"/>
            <a:ext cx="71437" cy="43926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6" name="Line 9"/>
          <p:cNvSpPr/>
          <p:nvPr/>
        </p:nvSpPr>
        <p:spPr>
          <a:xfrm>
            <a:off x="755650" y="6453188"/>
            <a:ext cx="8064500" cy="71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7" name="Line 10"/>
          <p:cNvSpPr/>
          <p:nvPr/>
        </p:nvSpPr>
        <p:spPr>
          <a:xfrm>
            <a:off x="8820150" y="2133600"/>
            <a:ext cx="0" cy="44640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00"/>
          </a:xfrm>
          <a:ln/>
        </p:spPr>
        <p:txBody>
          <a:bodyPr vert="horz" wrap="square" lIns="91440" tIns="45720" rIns="91440" bIns="45720" anchor="b" anchorCtr="0"/>
          <a:p>
            <a:pPr eaLnBrk="1" hangingPunct="1"/>
            <a:r>
              <a:rPr sz="3200" b="1" dirty="0">
                <a:solidFill>
                  <a:schemeClr val="bg2"/>
                </a:solidFill>
              </a:rPr>
              <a:t>                 </a:t>
            </a:r>
            <a:r>
              <a:rPr sz="32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Золотые планочки</a:t>
            </a:r>
            <a:endParaRPr sz="32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267" name="Picture 4" descr="Безымянный5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39750" y="1600200"/>
            <a:ext cx="8188325" cy="5257800"/>
          </a:xfrm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5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5062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sz="2000" dirty="0">
                <a:solidFill>
                  <a:srgbClr val="FF000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Чередование изобразительных элементов и свободных пространств, их частота, сгущённость и разрежённость- это РИТМ. На ритм влияет степень яркости элементов и их форма.</a:t>
            </a:r>
            <a:endParaRPr sz="2000" dirty="0">
              <a:solidFill>
                <a:srgbClr val="FF000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291" name="Picture 4" descr="Безымянный6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68313" y="1600200"/>
            <a:ext cx="8207375" cy="5257800"/>
          </a:xfr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0</TotalTime>
  <Words>3183</Words>
  <Application>WPS Presentation</Application>
  <PresentationFormat>Экран (4:3)</PresentationFormat>
  <Paragraphs>56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SimSun</vt:lpstr>
      <vt:lpstr>Wingdings</vt:lpstr>
      <vt:lpstr>Verdana</vt:lpstr>
      <vt:lpstr>Garamond</vt:lpstr>
      <vt:lpstr>Segoe Print</vt:lpstr>
      <vt:lpstr>Calibri</vt:lpstr>
      <vt:lpstr>Times New Roman</vt:lpstr>
      <vt:lpstr>Microsoft YaHei</vt:lpstr>
      <vt:lpstr>Arial Unicode MS</vt:lpstr>
      <vt:lpstr>Уровень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Попович</dc:creator>
  <cp:lastModifiedBy>Родители</cp:lastModifiedBy>
  <cp:revision>14</cp:revision>
  <dcterms:created xsi:type="dcterms:W3CDTF">2009-09-18T14:47:06Z</dcterms:created>
  <dcterms:modified xsi:type="dcterms:W3CDTF">2023-07-12T13:42:48Z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1B0E093719A446E88FEC3F97B71681A1</vt:lpwstr>
  </property>
  <property fmtid="{D5CDD505-2E9C-101B-9397-08002B2CF9AE}" pid="3" name="KSOProductBuildVer">
    <vt:lpwstr>1033-11.2.0.11219</vt:lpwstr>
  </property>
</Properties>
</file>