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77" r:id="rId9"/>
    <p:sldId id="262" r:id="rId10"/>
    <p:sldId id="263" r:id="rId11"/>
    <p:sldId id="264" r:id="rId12"/>
    <p:sldId id="267" r:id="rId13"/>
    <p:sldId id="266" r:id="rId14"/>
    <p:sldId id="268" r:id="rId15"/>
    <p:sldId id="269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835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22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654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534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2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30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3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9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775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03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5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8E82C-82A9-4ECE-84F2-F2DAF9B5D844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5D464-2325-4EF4-BCD6-F14A0CC1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1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m.media-amazon.com/images/M/MV5BZDlhZTFjOTgtNmMyYy00YjY3LTkzMGItYTk3MzE3Mjg4MzkzXkEyXkFqcGdeQXVyMzEzMDA5MQ@@._V1_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805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2217" y="115493"/>
            <a:ext cx="4935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Что такое брак?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866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ravasemei.ru/wp-content/uploads/2019/10/svid.o-razvo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45" y="153907"/>
            <a:ext cx="4595870" cy="631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39897" y="265847"/>
            <a:ext cx="6045704" cy="4832092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Статья 16. Основания для прекращения брака</a:t>
            </a:r>
          </a:p>
          <a:p>
            <a:pPr algn="just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Брак прекращается вследствие смерти или вследствие объявления судом одного из супругов умершим.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Брак может быть прекращен путем его расторжения по заявлению одного или обоих супругов, а также по заявлению опекуна супруга, признанного судом недееспособным.</a:t>
            </a:r>
          </a:p>
        </p:txBody>
      </p:sp>
    </p:spTree>
    <p:extLst>
      <p:ext uri="{BB962C8B-B14F-4D97-AF65-F5344CB8AC3E}">
        <p14:creationId xmlns:p14="http://schemas.microsoft.com/office/powerpoint/2010/main" val="2103592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444" y="211527"/>
            <a:ext cx="11785601" cy="6370975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Статья 16.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Расторжение брака в органах записи актов гражданского состояния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 взаимном согласии на расторжение брака супругов, не имеющих общих несовершеннолетних детей, расторжение брака производится в органах записи актов гражданского состояния.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Расторжение брака по заявлению одного из супругов независимо от наличия у супругов общих несовершеннолетних детей производится в органах записи актов гражданского состояния, если другой супруг: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 судом безвестно отсутствующим;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 судом недееспособным;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осужден за совершение преступления к лишению свободы на срок свыше трех лет.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Расторжение брака и выдача свидетельства о расторжении брака производятся органом записи актов гражданского состояния по истечении месяца со дня подачи заявления о расторжении брака.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Государственная регистрация расторжения брака производится органом записи актов гражданского состояния в порядке, установленном для государственной регистрации актов гражданского состояния.</a:t>
            </a:r>
          </a:p>
        </p:txBody>
      </p:sp>
    </p:spTree>
    <p:extLst>
      <p:ext uri="{BB962C8B-B14F-4D97-AF65-F5344CB8AC3E}">
        <p14:creationId xmlns:p14="http://schemas.microsoft.com/office/powerpoint/2010/main" val="942323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roza.ru/pics/2011/01/23/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0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7522" y="115493"/>
            <a:ext cx="9305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Права и обязанности супругов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1130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748" y="130045"/>
            <a:ext cx="9334123" cy="5693866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31. Равенство супругов в семье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супругов свободен в выборе рода занятий, профессии, мест пребывания и жительства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Вопросы материнства, отцовства, воспитания, образования детей и другие вопросы жизни семьи решаются супругами совместно исходя из принципа равенства супругов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Супруги обязаны строить свои отношения в семье на основе взаимоуважения и взаимопомощи, содействовать благополучию и укреплению семьи, заботиться о благосостоянии и развитии своих детей.</a:t>
            </a:r>
          </a:p>
        </p:txBody>
      </p:sp>
      <p:pic>
        <p:nvPicPr>
          <p:cNvPr id="13314" name="Picture 2" descr="https://mtdata.ru/u16/photo13ED/20424045140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100" y="130045"/>
            <a:ext cx="2146205" cy="187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691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748" y="130045"/>
            <a:ext cx="9334123" cy="6124754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32. Право выбора супругами фамилии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Супруги по своему желанию выбирают при заключении брака фамилию одного из них в качестве общей фамилии, либо каждый из супругов сохраняет свою добрачную фамилию, либо, если иное не предусмотрено законами субъектов Российской Федерации, присоединяет к своей фамилии фамилию другого супруга.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 фамилий не допускается, если добрачная фамилия хотя бы одного из супругов является двойной.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Перемена фамилии одним из супругов не влечет за собой перемену фамилии другого супруга.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случае расторжения брака супруги вправе сохранить общую фамилию или восстановить свои добрачные фамилии.</a:t>
            </a:r>
          </a:p>
        </p:txBody>
      </p:sp>
      <p:pic>
        <p:nvPicPr>
          <p:cNvPr id="12290" name="Picture 2" descr="https://vizaved.ru/wp-content/uploads/2018/03/2-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945" y="130045"/>
            <a:ext cx="2427428" cy="161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color23.ru/content/pxp-template-set-cover/CF67C282CF7837D4AD000010FAFDCE8A.jpg?size=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331" y="1973656"/>
            <a:ext cx="1898655" cy="264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78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748" y="130045"/>
            <a:ext cx="5721791" cy="2677656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33. Понятие законного режима имущества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супругов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Законным режимом имущества супругов является режим их совместной собственности.</a:t>
            </a:r>
          </a:p>
        </p:txBody>
      </p:sp>
      <p:pic>
        <p:nvPicPr>
          <p:cNvPr id="14338" name="Picture 2" descr="https://otvet.ya.guru/media/im/ql/F3/qlF3QAG1YDqIGIlhaV4h0fUwNC9E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8" y="2953740"/>
            <a:ext cx="5721791" cy="322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46617" y="130045"/>
            <a:ext cx="6175973" cy="5016758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36. Имущество каждого из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супругов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Имущество, принадлежавшее каждому из супругов до вступления в брак, а также имущество, полученное одним из супругов во время брака в дар, в порядке наследования или по иным безвозмездным сделкам (имущество каждого из супругов), является его собственностью.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Вещи индивидуального пользования (одежда, обувь и другие), за исключением драгоценностей и других предметов роскоши, хотя и приобретенные в период брака за счет общих средств супругов, признаются собственностью того супруга, который ими пользовался.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Исключительное право на результат интеллектуальной деятельности, созданный одним из супругов, принадлежит автору такого результата.</a:t>
            </a:r>
          </a:p>
        </p:txBody>
      </p:sp>
    </p:spTree>
    <p:extLst>
      <p:ext uri="{BB962C8B-B14F-4D97-AF65-F5344CB8AC3E}">
        <p14:creationId xmlns:p14="http://schemas.microsoft.com/office/powerpoint/2010/main" val="3684471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un1-15.userapi.com/impg/T78mE27vENzPc8JjWZXGkw7_qRW5yifpkat2qQ/ojOETwd29RI.jpg?size=764x1080&amp;quality=95&amp;sign=d336bbc5e4ad6bae21bc82d722947f6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62133" y="1089712"/>
            <a:ext cx="3601268" cy="163121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Брачный договор заключается в письменной форме и подлежит нотариальному удостоверению.</a:t>
            </a:r>
            <a:endParaRPr lang="ru-RU" sz="2000" i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sun9-87.userapi.com/impg/O1liqXPlmLkGdv-JT7LVuKH8-U9BaBaExDUmgw/NjTy996gN00.jpg?size=1080x1080&amp;quality=95&amp;sign=e6103c656a8914920be866dd68a472a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1107">
            <a:off x="3652128" y="888261"/>
            <a:ext cx="3828893" cy="3828893"/>
          </a:xfrm>
          <a:prstGeom prst="rect">
            <a:avLst/>
          </a:prstGeom>
          <a:noFill/>
          <a:ln w="12700">
            <a:solidFill>
              <a:srgbClr val="7030A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icon-library.com/images/2018/122212_tape-piece-of-pink-tape-hd-png-downloa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6691">
            <a:off x="7039650" y="921775"/>
            <a:ext cx="1095548" cy="100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con-library.com/images/2018/122212_tape-piece-of-pink-tape-hd-png-downloa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31995">
            <a:off x="3417484" y="261135"/>
            <a:ext cx="1095548" cy="100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449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kino-teatr.ru/blog/830/2943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7815" y="115493"/>
            <a:ext cx="100648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Права ребенка.</a:t>
            </a:r>
          </a:p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Права и обязанности родителей.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0860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hpilki.net/wp-content/uploads/strizhka-ne-sdelaet-shevelyuru-mladentsa-gusche-i-krepch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991" y="1896787"/>
            <a:ext cx="3388330" cy="231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26409" y="293557"/>
            <a:ext cx="2194208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Жить и воспитываться в семье</a:t>
            </a:r>
            <a:endParaRPr lang="ru-RU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985" y="1503476"/>
            <a:ext cx="3064849" cy="1477328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Образование, обеспечение интересов, всестороннее развитие, уважение человеческого достоинства</a:t>
            </a:r>
            <a:endParaRPr lang="ru-RU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426" y="3397984"/>
            <a:ext cx="3064849" cy="1477328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общение с обоими родителями, дедушкой, бабушкой, братьями, сестрами и другими родственниками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34970" y="5107581"/>
            <a:ext cx="2245259" cy="646331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Защита своих прав и интересов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68843" y="5529723"/>
            <a:ext cx="2245259" cy="1200329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выражать свое мнение при решении в семье любого вопроса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75144" y="5107581"/>
            <a:ext cx="2245259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право на имя, отчество и фамилию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56756" y="3951982"/>
            <a:ext cx="2245259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право на </a:t>
            </a:r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изменение имени и фамилии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05179" y="2635518"/>
            <a:ext cx="2948412" cy="1200329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право на получение содержания от своих родителей и других членов семьи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61699" y="626313"/>
            <a:ext cx="2948412" cy="1754326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право собственности на доходы, полученные им, имущество, полученное им в дар или в порядке наследования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50251" y="115363"/>
            <a:ext cx="3681814" cy="1477328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omic Sans MS" panose="030F0702030302020204" pitchFamily="66" charset="0"/>
              </a:rPr>
              <a:t>не имеет права собственности на имущество родителей, родители не имеют права собственности на имущество ребенка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3494638" y="1330859"/>
            <a:ext cx="632547" cy="63749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3441930" y="2380639"/>
            <a:ext cx="659290" cy="254879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5" idx="3"/>
          </p:cNvCxnSpPr>
          <p:nvPr/>
        </p:nvCxnSpPr>
        <p:spPr>
          <a:xfrm flipH="1">
            <a:off x="3179275" y="3534624"/>
            <a:ext cx="947910" cy="602024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186402" y="4252783"/>
            <a:ext cx="423320" cy="762837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948127" y="4240696"/>
            <a:ext cx="18107" cy="119005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974185" y="4252783"/>
            <a:ext cx="1056239" cy="762837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668285" y="3835847"/>
            <a:ext cx="1548143" cy="61592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685054" y="3235682"/>
            <a:ext cx="1216010" cy="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7633127" y="2145672"/>
            <a:ext cx="397297" cy="165402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026" idx="0"/>
            <a:endCxn id="12" idx="2"/>
          </p:cNvCxnSpPr>
          <p:nvPr/>
        </p:nvCxnSpPr>
        <p:spPr>
          <a:xfrm flipV="1">
            <a:off x="5880156" y="1592691"/>
            <a:ext cx="211002" cy="30409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4387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i-igrushki.ru/upload/iblock/e97/e97a5299744505b1e35ac7e55634e28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371" y="1339912"/>
            <a:ext cx="3179292" cy="348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3985" y="1503476"/>
            <a:ext cx="3064849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имеют равные права и несут равные обязанности в отношении своих детей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39167" y="135493"/>
            <a:ext cx="5879731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право и обязаны воспитывать своих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</a:p>
          <a:p>
            <a:pPr algn="ctr"/>
            <a:r>
              <a:rPr lang="ru-RU" b="1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несут ответственность за воспитание и развитие своих детей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33601" y="1620570"/>
            <a:ext cx="3064849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обеспечить получение детьми общего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618898" y="3223922"/>
            <a:ext cx="3064849" cy="923330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прав и интересов детей возлагается на их родителей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21753" y="2781523"/>
            <a:ext cx="3064849" cy="1200329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права не могут осуществляться в противоречии с интересами детей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3985" y="4542691"/>
            <a:ext cx="3064849" cy="2031325"/>
          </a:xfrm>
          <a:prstGeom prst="rect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Родитель, проживающий отдельно от ребенка, имеет права на общение с ребенком, участие в его воспитании и решении вопросов получения ребенком образования.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3476531" y="1965141"/>
            <a:ext cx="624689" cy="207691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681457" y="1965141"/>
            <a:ext cx="1012479" cy="199281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471985" y="4716855"/>
            <a:ext cx="1244870" cy="697117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393663" y="3585172"/>
            <a:ext cx="1071327" cy="100415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3914098" y="3494638"/>
            <a:ext cx="531153" cy="90534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540721" y="1073786"/>
            <a:ext cx="0" cy="25233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886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5 КАРТИНОК - СЕМЬЯ (лучшая подборка графики). | Семейная Куч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27" y="267592"/>
            <a:ext cx="5576086" cy="63776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337427" y="265847"/>
            <a:ext cx="5448174" cy="353943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Статья 1. Основные начала семейного законодательства</a:t>
            </a:r>
          </a:p>
          <a:p>
            <a:pPr algn="just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Семья, материнство, отцовство и детство в Российской Федерации находятся под защитой государства.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45.userapi.com/impg/Q3tFhOlvFmMtVEururMbAPKsKS8vfjt1epXqhQ/1WkFW-VI3Po.jpg?size=1080x880&amp;quality=95&amp;sign=ce79780c9ccbd165d79699d74bc8a30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4416">
            <a:off x="6609029" y="3972285"/>
            <a:ext cx="3130488" cy="255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nplus.com/files/resources/original/5a6cdf1ebc2fb1613947903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101" y="3805277"/>
            <a:ext cx="1201093" cy="120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91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osnovosti.ru/wp-content/uploads/2017/03/bc3e9ec51c39bbb6e39aa40984906d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8" y="177285"/>
            <a:ext cx="5196125" cy="332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39897" y="265847"/>
            <a:ext cx="6045704" cy="2677656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Статья 1. Основные начала семейного законодательства</a:t>
            </a:r>
          </a:p>
          <a:p>
            <a:pPr algn="just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Признается брак, заключенный только в органах записи актов гражданского состояния.</a:t>
            </a:r>
          </a:p>
        </p:txBody>
      </p:sp>
      <p:pic>
        <p:nvPicPr>
          <p:cNvPr id="2050" name="Picture 2" descr="https://sun9-70.userapi.com/impg/onAs7gBGFLKRns4iufaSKVz9bbUJW0PeKE5HhA/5rl3RGQH3HM.jpg?size=1080x928&amp;quality=95&amp;sign=fcedef03538c7fbdb1d231445853ad3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5303">
            <a:off x="6823608" y="3421309"/>
            <a:ext cx="3456414" cy="296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avatanplus.com/files/resources/original/5a6cdf1ebc2fb1613947903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469" y="2809396"/>
            <a:ext cx="1201093" cy="120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82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9897" y="265847"/>
            <a:ext cx="6045704" cy="4401205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 РФ Статья 10. Заключение брака</a:t>
            </a:r>
          </a:p>
          <a:p>
            <a:pPr algn="just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Брак заключается в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записи актов гражданского состояния.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Права и обязанности супругов возникают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 государственной регистрации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заключения брака в органах записи актов гражданского состояния.</a:t>
            </a:r>
          </a:p>
        </p:txBody>
      </p:sp>
      <p:pic>
        <p:nvPicPr>
          <p:cNvPr id="3074" name="Picture 2" descr="https://weddingsharm.ru/wp-content/uploads/6/5/1/651c85c40027249c961c50a969187cb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54" y="265847"/>
            <a:ext cx="4716254" cy="582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04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un1-15.userapi.com/impg/T78mE27vENzPc8JjWZXGkw7_qRW5yifpkat2qQ/ojOETwd29RI.jpg?size=764x1080&amp;quality=95&amp;sign=d336bbc5e4ad6bae21bc82d722947f6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un9-55.userapi.com/impg/QKEIvKYrLgLTbmwgtSHJI4_zPkLdoZhK8Lwn0Q/_YsDu59G2oA.jpg?size=742x1080&amp;quality=95&amp;sign=d901277d6972a331b6847d31af48ba7d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4069">
            <a:off x="3531402" y="399531"/>
            <a:ext cx="3669029" cy="5340366"/>
          </a:xfrm>
          <a:prstGeom prst="rect">
            <a:avLst/>
          </a:prstGeom>
          <a:noFill/>
          <a:ln w="12700">
            <a:solidFill>
              <a:srgbClr val="7030A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con-library.com/images/2018/122212_tape-piece-of-pink-tape-hd-png-downloa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31995">
            <a:off x="3197791" y="25747"/>
            <a:ext cx="1095548" cy="100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icon-library.com/images/2018/122212_tape-piece-of-pink-tape-hd-png-downloa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708">
            <a:off x="6664765" y="195181"/>
            <a:ext cx="1095548" cy="100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638998" y="1904524"/>
            <a:ext cx="3601268" cy="224676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Брак – </a:t>
            </a:r>
            <a:r>
              <a:rPr lang="ru-RU" sz="2000" b="1" i="1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это признанный государством союз мужчины и женщины, основанный на совместном проживании, ведении общего хозяйства и воспитания детей.</a:t>
            </a:r>
            <a:endParaRPr lang="ru-RU" sz="2000" i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52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12.userapi.com/impg/ivBG_g1IW4A3n-1Ps7t6bj_ZW-hs66smQcJxaQ/LIw8XP_Ox1M.jpg?size=890x1024&amp;quality=95&amp;sign=8eefdb668e8612c2efd5e2695b40ce1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43" y="144855"/>
            <a:ext cx="2593418" cy="298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2674" y="1484770"/>
            <a:ext cx="3014804" cy="523220"/>
          </a:xfrm>
          <a:prstGeom prst="rect">
            <a:avLst/>
          </a:prstGeom>
          <a:ln w="19050">
            <a:solidFill>
              <a:srgbClr val="C00000"/>
            </a:solidFill>
          </a:ln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семья?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 descr="https://damion.club/uploads/posts/2022-09/1663899920_1-damion-club-p-risunok-na-temu-schastlivaya-semya-instagr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472" y="1156022"/>
            <a:ext cx="5355359" cy="41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63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12.userapi.com/impg/ivBG_g1IW4A3n-1Ps7t6bj_ZW-hs66smQcJxaQ/LIw8XP_Ox1M.jpg?size=890x1024&amp;quality=95&amp;sign=8eefdb668e8612c2efd5e2695b40ce1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94" y="244443"/>
            <a:ext cx="2593418" cy="298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7276" y="1474777"/>
            <a:ext cx="3014804" cy="523220"/>
          </a:xfrm>
          <a:prstGeom prst="rect">
            <a:avLst/>
          </a:prstGeom>
          <a:ln w="19050">
            <a:solidFill>
              <a:srgbClr val="C00000"/>
            </a:solidFill>
          </a:ln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семья?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sun9-88.userapi.com/impg/lRXzJWopav7HH7q6Tr3DlJxlWxh_ixGxv7o6FA/S4xwSxd7Plk.jpg?size=302x600&amp;quality=95&amp;sign=eb9dc3a2cc03ecd92824a6b6a33fee6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922" y="2480650"/>
            <a:ext cx="1281449" cy="254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70.userapi.com/impg/0LNKgNrw9UIMMs4NVytho0WA1CiyjUy9OO4LGQ/0rB7XlM5mY0.jpg?size=724x1080&amp;quality=95&amp;sign=f672c36e1a32a54cf77763a8783ec06b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4040">
            <a:off x="5430538" y="1186480"/>
            <a:ext cx="3441859" cy="513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avatanplus.com/files/resources/original/5a6cdf1ebc2fb1613947903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080" y="535294"/>
            <a:ext cx="1201093" cy="120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687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fishki.net/upload/users/2023/02/10/395177/677b48eb22528c09b50bfb71f512b07f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87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06440"/>
            <a:ext cx="96196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Условия для заключения брака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653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sun9-47.userapi.com/impg/GHnad25E-ulI03ic85QWHrOoQY99G1Bt3tJF1Q/LWkU6XUIW-g.jpg?size=1057x1080&amp;quality=95&amp;sign=5c0a8f2937cdfb2d7a14a76f1606cd6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3551">
            <a:off x="933993" y="848126"/>
            <a:ext cx="4983704" cy="509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avatanplus.com/files/resources/original/5a6cdf1ebc2fb161394790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212" y="689203"/>
            <a:ext cx="1201093" cy="120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.pinimg.com/originals/3d/a1/4e/3da14e20f2c921f143dbb6b7e3ce169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308" y="1131307"/>
            <a:ext cx="3460409" cy="42538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5015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689</Words>
  <Application>Microsoft Office PowerPoint</Application>
  <PresentationFormat>Широкоэкранный</PresentationFormat>
  <Paragraphs>65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30</cp:revision>
  <dcterms:created xsi:type="dcterms:W3CDTF">2022-12-31T12:49:05Z</dcterms:created>
  <dcterms:modified xsi:type="dcterms:W3CDTF">2023-07-12T08:33:22Z</dcterms:modified>
</cp:coreProperties>
</file>