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6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310CFF-B3FA-4E95-8D02-BC1FC4546816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214BE1-FBD1-44E1-AB44-07879346703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557464" cy="28083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Профилактика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err="1" smtClean="0">
                <a:solidFill>
                  <a:srgbClr val="C00000"/>
                </a:solidFill>
              </a:rPr>
              <a:t>интернет-зависимости</a:t>
            </a:r>
            <a:r>
              <a:rPr lang="ru-RU" dirty="0" smtClean="0">
                <a:solidFill>
                  <a:srgbClr val="C00000"/>
                </a:solidFill>
              </a:rPr>
              <a:t> у подростков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14818"/>
            <a:ext cx="7854696" cy="12144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33056"/>
            <a:ext cx="3679931" cy="24548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Опасности компьютерной зависимости: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00174"/>
            <a:ext cx="8643998" cy="4824426"/>
          </a:xfrm>
        </p:spPr>
        <p:txBody>
          <a:bodyPr>
            <a:noAutofit/>
          </a:bodyPr>
          <a:lstStyle/>
          <a:p>
            <a:pPr lvl="0" algn="just"/>
            <a:r>
              <a:rPr lang="ru-RU" sz="2000" dirty="0" smtClean="0"/>
              <a:t>Могут наблюдаться </a:t>
            </a:r>
            <a:r>
              <a:rPr lang="ru-RU" sz="2000" b="1" dirty="0" smtClean="0"/>
              <a:t>проблемы с осанкой, </a:t>
            </a:r>
            <a:r>
              <a:rPr lang="ru-RU" sz="2000" dirty="0" smtClean="0"/>
              <a:t>появляться</a:t>
            </a:r>
            <a:r>
              <a:rPr lang="ru-RU" sz="2000" b="1" dirty="0" smtClean="0"/>
              <a:t> головные боли</a:t>
            </a:r>
          </a:p>
          <a:p>
            <a:pPr lvl="0" algn="just"/>
            <a:r>
              <a:rPr lang="ru-RU" sz="2000" dirty="0" smtClean="0"/>
              <a:t>Подростки </a:t>
            </a:r>
            <a:r>
              <a:rPr lang="ru-RU" sz="2000" b="1" dirty="0" smtClean="0"/>
              <a:t>перестают фантазировать, снижается способность создавать визуальные образы, наблюдается эмоциональная незрелость, безответственность</a:t>
            </a:r>
          </a:p>
          <a:p>
            <a:pPr lvl="0" algn="just"/>
            <a:r>
              <a:rPr lang="ru-RU" sz="2000" dirty="0" smtClean="0"/>
              <a:t>Компьютерная зависимость </a:t>
            </a:r>
            <a:r>
              <a:rPr lang="ru-RU" sz="2000" b="1" dirty="0" smtClean="0"/>
              <a:t>формируется намного быстрее</a:t>
            </a:r>
            <a:r>
              <a:rPr lang="ru-RU" sz="2000" dirty="0" smtClean="0"/>
              <a:t>, чем любая другая традиционная зависимость: курение, наркотики, алкоголь, игра на деньги</a:t>
            </a:r>
          </a:p>
          <a:p>
            <a:pPr lvl="0" algn="just"/>
            <a:r>
              <a:rPr lang="ru-RU" sz="2000" dirty="0" smtClean="0"/>
              <a:t>Часто подросток может </a:t>
            </a:r>
            <a:r>
              <a:rPr lang="ru-RU" sz="2000" b="1" dirty="0" smtClean="0"/>
              <a:t>пренебрегать своим внешним видом и личной гигиеной</a:t>
            </a:r>
            <a:r>
              <a:rPr lang="ru-RU" sz="2000" dirty="0" smtClean="0"/>
              <a:t>. </a:t>
            </a:r>
          </a:p>
          <a:p>
            <a:pPr lvl="0" algn="just"/>
            <a:r>
              <a:rPr lang="ru-RU" sz="2000" dirty="0" smtClean="0"/>
              <a:t>Могут возникать </a:t>
            </a:r>
            <a:r>
              <a:rPr lang="ru-RU" sz="2000" b="1" dirty="0" smtClean="0"/>
              <a:t>депрессии,</a:t>
            </a:r>
            <a:r>
              <a:rPr lang="ru-RU" sz="2000" dirty="0" smtClean="0"/>
              <a:t> при долгом нахождении без компьютера. </a:t>
            </a:r>
          </a:p>
          <a:p>
            <a:pPr lvl="0" algn="just"/>
            <a:r>
              <a:rPr lang="ru-RU" sz="2000" dirty="0" smtClean="0"/>
              <a:t>Дом и семья уходят на второй план. </a:t>
            </a:r>
          </a:p>
          <a:p>
            <a:pPr lvl="0" algn="just"/>
            <a:r>
              <a:rPr lang="ru-RU" sz="2000" dirty="0" smtClean="0"/>
              <a:t>Могут наблюдаться </a:t>
            </a:r>
            <a:r>
              <a:rPr lang="ru-RU" sz="2000" b="1" dirty="0" smtClean="0"/>
              <a:t>проблемы с учебой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Последствия Интернет-зависимости: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Использование компьютера причиняет ущерб физическому, психологическому, межличностному и семейному статусу; </a:t>
            </a:r>
          </a:p>
          <a:p>
            <a:pPr algn="just"/>
            <a:r>
              <a:rPr lang="ru-RU" dirty="0" smtClean="0"/>
              <a:t>злоупотребление Интернетом ведет к социальной изоляции, увеличивающейся депрессии, неудачам в учебе. </a:t>
            </a:r>
          </a:p>
          <a:p>
            <a:pPr algn="just"/>
            <a:r>
              <a:rPr lang="ru-RU" dirty="0" smtClean="0"/>
              <a:t>И все-таки самое главное последствие интернет-зависимости – </a:t>
            </a:r>
            <a:r>
              <a:rPr lang="ru-RU" b="1" dirty="0" smtClean="0"/>
              <a:t>ассоциальность.</a:t>
            </a:r>
            <a:r>
              <a:rPr lang="ru-RU" dirty="0" smtClean="0"/>
              <a:t> То есть, вам уже незачем встречаться с друзьями, если можно поговорить с ними по скайпу, незачем куда-то звонить, если можно отправить e-mail, незачем ходить в магазин, если можно заказать через интернет. Чем больше вы сидите в интернете, тем быстрее теряете навыки реального общения, а значит, сложнее сходитесь с незнакомыми людьми.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Терапия  интернет-зависимости: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 Семья – это одно целое. Зависимость кого-то из ее членов неизбежно отражается на всех остальных. И в то же время, начав изменять себя, вы можете помочь своему ребенку вернуться к нормальной жизни.</a:t>
            </a:r>
          </a:p>
          <a:p>
            <a:pPr algn="just"/>
            <a:r>
              <a:rPr lang="ru-RU" dirty="0" smtClean="0"/>
              <a:t>Большинство специалистов рекомендуют очную индивидуальную или групповую психотерапии. </a:t>
            </a:r>
          </a:p>
          <a:p>
            <a:pPr algn="just"/>
            <a:r>
              <a:rPr lang="ru-RU" dirty="0" smtClean="0"/>
              <a:t>Если ребенок отказывается идти к психологу за помощью (а именно так обычно и бывает), родители сами должны обратиться к специалистам за консультацией. </a:t>
            </a:r>
          </a:p>
          <a:p>
            <a:pPr algn="just">
              <a:buNone/>
            </a:pPr>
            <a:r>
              <a:rPr lang="ru-RU" dirty="0" smtClean="0"/>
              <a:t>      </a:t>
            </a:r>
            <a:r>
              <a:rPr lang="ru-RU" dirty="0"/>
              <a:t>В Интернете есть Служба Анонимной Помощи пользователям, предлагающая психологическую поддержку он-</a:t>
            </a:r>
            <a:r>
              <a:rPr lang="ru-RU" dirty="0" err="1"/>
              <a:t>лайн</a:t>
            </a:r>
            <a:r>
              <a:rPr lang="ru-RU" dirty="0"/>
              <a:t>  и “Виртуальная психологическая служба”.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Профилактика зависимости от компьютерных игр: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just"/>
            <a:r>
              <a:rPr lang="ru-RU" dirty="0" smtClean="0"/>
              <a:t>Личный пример родителей, если вы разрешаете играть подростку некоторое время в день, то вы и сами не должны просиживать у компьютера больше времени.</a:t>
            </a:r>
          </a:p>
          <a:p>
            <a:pPr lvl="0" algn="just"/>
            <a:r>
              <a:rPr lang="ru-RU" dirty="0" smtClean="0"/>
              <a:t>Список совместных дел, игр, развивающих уличных состязаний. Все должно быть спланировано, чтобы не оставалось свободной минуты.</a:t>
            </a:r>
          </a:p>
          <a:p>
            <a:pPr algn="just"/>
            <a:r>
              <a:rPr lang="ru-RU" dirty="0" smtClean="0"/>
              <a:t>Лечение «красотой» реальности: познать мир, музеи, театры, парки, путешествия, общение с интересными собеседниками.</a:t>
            </a:r>
          </a:p>
          <a:p>
            <a:pPr lvl="0" algn="just"/>
            <a:r>
              <a:rPr lang="ru-RU" dirty="0" smtClean="0"/>
              <a:t>Использовать компьютер как награду, для эффективного воспитания, в качестве поощрения.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Профилактика зависимости от компьютерных игр: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/>
              <a:t>Важно четко контролировать те игры, в которые играет подросток. Вы должны знать что это за игра и отслеживать любые отклонения в поведении подростка после того, как он поиграл в игру. Могут наблюдаться раздражительность, возбужденность, бессонница. Все это указывает на то, что либо было превышено время игры, либо игра не подходит подростку.</a:t>
            </a:r>
          </a:p>
          <a:p>
            <a:pPr lvl="0" algn="just"/>
            <a:r>
              <a:rPr lang="ru-RU" dirty="0" smtClean="0"/>
              <a:t>Отдавать предпочтение развивающим играм и сайтам. Обсуждать с подростком те игры, в которые ему было бы по вашему мнение полезнее играть.</a:t>
            </a:r>
          </a:p>
          <a:p>
            <a:pPr lvl="0" algn="just"/>
            <a:r>
              <a:rPr lang="ru-RU" dirty="0" smtClean="0"/>
              <a:t>Установка специальных сетевых фильтров и специализированного ПО, позволяющего контролировать и лимитировать общение  подростка с компьютером.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Важно знать!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/>
              <a:t>Резко отнимать или запрещать компьютерные игры подростку, который уже втянулся — нельзя.</a:t>
            </a:r>
          </a:p>
          <a:p>
            <a:pPr lvl="0" algn="just"/>
            <a:r>
              <a:rPr lang="ru-RU" dirty="0" smtClean="0"/>
              <a:t>Делать это стоит последовательно, лучше подготовиться вместе с психологом.</a:t>
            </a:r>
          </a:p>
          <a:p>
            <a:pPr lvl="0" algn="just"/>
            <a:r>
              <a:rPr lang="ru-RU" dirty="0" smtClean="0"/>
              <a:t>Можно пройти различные тесты в интернете, чтобы оценить компьютерную зависимость вашего ребенка и вас самих.</a:t>
            </a:r>
          </a:p>
          <a:p>
            <a:pPr lvl="0" algn="just"/>
            <a:r>
              <a:rPr lang="ru-RU" dirty="0" smtClean="0"/>
              <a:t>Психологи склонны утверждать, что любая компьютерная зависимость носит временный характер. Но стоит ли ждать этого «насыщения».</a:t>
            </a:r>
          </a:p>
          <a:p>
            <a:pPr lvl="0" algn="just"/>
            <a:r>
              <a:rPr lang="ru-RU" dirty="0" smtClean="0"/>
              <a:t>Не все игры плохо влияют на психику, некоторые способствуют развитию познавательных и моральных качеств. Тут решающее значение приобретает то, какие игры выбираются.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СОВЕТЫ РОДИТЕЛЯМ: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dirty="0" smtClean="0"/>
              <a:t>Проанализируйте вашу собственную систему ценностей в отношении воспитания детей. Способствует ли она реализации личности в обществе?</a:t>
            </a:r>
          </a:p>
          <a:p>
            <a:pPr lvl="0" algn="just"/>
            <a:r>
              <a:rPr lang="ru-RU" dirty="0" smtClean="0"/>
              <a:t>Будьте честными. Все подростки весьма чувствительны ко лжи.</a:t>
            </a:r>
          </a:p>
          <a:p>
            <a:pPr lvl="0" algn="just"/>
            <a:r>
              <a:rPr lang="ru-RU" dirty="0" smtClean="0"/>
              <a:t>Оценивайте уровень развития подростка.</a:t>
            </a:r>
          </a:p>
          <a:p>
            <a:pPr lvl="0" algn="just"/>
            <a:r>
              <a:rPr lang="ru-RU" dirty="0" smtClean="0"/>
              <a:t>Избегайте длинных объяснений или бесед.</a:t>
            </a:r>
          </a:p>
          <a:p>
            <a:pPr lvl="0" algn="just"/>
            <a:r>
              <a:rPr lang="ru-RU" dirty="0" smtClean="0"/>
              <a:t>Старайтесь вовремя уловить изменения в подростке. Они могут выражаться в неординарных вопросах или в поведении и являться признаком одаренности.</a:t>
            </a:r>
          </a:p>
          <a:p>
            <a:pPr lvl="0" algn="just"/>
            <a:r>
              <a:rPr lang="ru-RU" dirty="0" smtClean="0"/>
              <a:t>Уважайте в ребенке индивидуальность. Не стремитесь проецировать на него собственные интересы и увлечения.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818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Информация – пища для мозга!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19256" cy="44797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    </a:t>
            </a:r>
            <a:r>
              <a:rPr lang="ru-RU" sz="2400" b="1" dirty="0" smtClean="0">
                <a:solidFill>
                  <a:srgbClr val="C00000"/>
                </a:solidFill>
              </a:rPr>
              <a:t>Мы стараемся контролировать, чем питается ребёнок.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  Так же возникает необходимость посильного контроля за получаемой ребёнком информацией.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908" y="3501008"/>
            <a:ext cx="3639185" cy="2946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3536176"/>
            <a:ext cx="4326947" cy="2965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571612"/>
            <a:ext cx="7772400" cy="3286148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+mn-lt"/>
              </a:rPr>
              <a:t>Уважаемые родители!</a:t>
            </a:r>
            <a:br>
              <a:rPr lang="ru-RU" sz="4800" dirty="0" smtClean="0">
                <a:solidFill>
                  <a:srgbClr val="FF0000"/>
                </a:solidFill>
                <a:latin typeface="+mn-lt"/>
              </a:rPr>
            </a:br>
            <a:r>
              <a:rPr lang="ru-RU" sz="4800" dirty="0" smtClean="0">
                <a:solidFill>
                  <a:srgbClr val="FF0000"/>
                </a:solidFill>
                <a:latin typeface="+mn-lt"/>
              </a:rPr>
              <a:t>Ваша любовь и поддержка - самая важная помощь ребёнку!</a:t>
            </a:r>
            <a:endParaRPr lang="ru-RU" sz="4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786" y="5348288"/>
            <a:ext cx="7772400" cy="150971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Социальный педагог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Мельникова Т.Н.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58190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Термин «интернет-зависимость»  предложил доктор Айвен Голдберг  в 1996 году.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467104"/>
          </a:xfrm>
        </p:spPr>
        <p:txBody>
          <a:bodyPr/>
          <a:lstStyle/>
          <a:p>
            <a:pPr algn="just"/>
            <a:r>
              <a:rPr lang="ru-RU" b="1" dirty="0" smtClean="0"/>
              <a:t>"Интернет-зависимость"</a:t>
            </a:r>
            <a:r>
              <a:rPr lang="ru-RU" dirty="0" smtClean="0"/>
              <a:t> - это широкий термин, обозначающий большое количество проблем поведения и контроля над влечениями.</a:t>
            </a:r>
          </a:p>
          <a:p>
            <a:pPr algn="just"/>
            <a:r>
              <a:rPr lang="ru-RU" dirty="0" smtClean="0"/>
              <a:t>Компьютерная зависимость у подростков проявляется так же, как и любой другой вид зависимости (наркомания, алкоголизм, игромания и т.д.) и избавиться от нее бывает так же трудно.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Типы интернет-зависимости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Компьютерная зависимость - навязчивая игра в компьютерные игры</a:t>
            </a:r>
            <a:r>
              <a:rPr lang="ru-RU" dirty="0" smtClean="0"/>
              <a:t> (стрелялки – Doom, Quake, Unreal и др., стратегии типа Star Craft, квесты). </a:t>
            </a:r>
          </a:p>
          <a:p>
            <a:pPr algn="just"/>
            <a:r>
              <a:rPr lang="ru-RU" b="1" dirty="0" smtClean="0"/>
              <a:t>Пристрастие к виртуальным знакомс</a:t>
            </a:r>
            <a:r>
              <a:rPr lang="ru-RU" dirty="0" smtClean="0"/>
              <a:t>твам - избыточность знакомых и друзей в Сети. </a:t>
            </a:r>
          </a:p>
          <a:p>
            <a:pPr algn="just"/>
            <a:r>
              <a:rPr lang="ru-RU" b="1" dirty="0" smtClean="0"/>
              <a:t>Навязчивая потребность в Сети - игра в онлайновые азартные игры, постоянные покупки или участия в аукционах.</a:t>
            </a:r>
          </a:p>
          <a:p>
            <a:pPr algn="just"/>
            <a:r>
              <a:rPr lang="ru-RU" b="1" dirty="0" smtClean="0"/>
              <a:t>Информационная перегрузка (навязчивый web-серфинг) </a:t>
            </a:r>
            <a:r>
              <a:rPr lang="ru-RU" dirty="0" smtClean="0"/>
              <a:t>- бесконечные путешествия по Сети, поиск информации по базам данных и поисковым сайтам.</a:t>
            </a:r>
          </a:p>
          <a:p>
            <a:pPr algn="just"/>
            <a:r>
              <a:rPr lang="ru-RU" b="1" dirty="0" smtClean="0"/>
              <a:t>Киберсексуальная зависимость</a:t>
            </a:r>
            <a:r>
              <a:rPr lang="ru-RU" dirty="0" smtClean="0"/>
              <a:t> – непреодолимое влечение к посещению порносайтов и занятию киберсексом.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Психологические симптомы интернет-зависимости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Увеличение количества времени, проводимого за компьютером.</a:t>
            </a:r>
          </a:p>
          <a:p>
            <a:pPr algn="just"/>
            <a:r>
              <a:rPr lang="ru-RU" dirty="0" smtClean="0"/>
              <a:t>Хорошее самочувствие или эйфория за компьютером.</a:t>
            </a:r>
          </a:p>
          <a:p>
            <a:pPr algn="just"/>
            <a:r>
              <a:rPr lang="ru-RU" dirty="0" smtClean="0"/>
              <a:t>Невозможность остановиться. </a:t>
            </a:r>
          </a:p>
          <a:p>
            <a:pPr algn="just"/>
            <a:r>
              <a:rPr lang="ru-RU" dirty="0" smtClean="0"/>
              <a:t>Пренебрежение семьей и друзьями.</a:t>
            </a:r>
          </a:p>
          <a:p>
            <a:pPr algn="just"/>
            <a:r>
              <a:rPr lang="ru-RU" dirty="0" smtClean="0"/>
              <a:t>Ощущения пустоты, депрессии, раздражения не за компьютером.</a:t>
            </a:r>
          </a:p>
          <a:p>
            <a:pPr algn="just"/>
            <a:r>
              <a:rPr lang="ru-RU" dirty="0" smtClean="0"/>
              <a:t>Ложь работодателям или членам семьи о своей деятельности.</a:t>
            </a:r>
          </a:p>
          <a:p>
            <a:pPr algn="just"/>
            <a:r>
              <a:rPr lang="ru-RU" dirty="0" smtClean="0"/>
              <a:t>Проблемы с работой или учебой.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Физические симптомы интернет-зависимости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Сухость в глазах.</a:t>
            </a:r>
          </a:p>
          <a:p>
            <a:r>
              <a:rPr lang="ru-RU" dirty="0" smtClean="0"/>
              <a:t>Головные боли по типу мигрени.</a:t>
            </a:r>
          </a:p>
          <a:p>
            <a:r>
              <a:rPr lang="ru-RU" dirty="0" smtClean="0"/>
              <a:t>Боли в спине.</a:t>
            </a:r>
          </a:p>
          <a:p>
            <a:r>
              <a:rPr lang="ru-RU" dirty="0" smtClean="0"/>
              <a:t>Нерегулярное питание, пропуск приёмов пищи.</a:t>
            </a:r>
          </a:p>
          <a:p>
            <a:r>
              <a:rPr lang="ru-RU" dirty="0" smtClean="0"/>
              <a:t>Пренебрежение личной гигиеной.</a:t>
            </a:r>
          </a:p>
          <a:p>
            <a:r>
              <a:rPr lang="ru-RU" dirty="0" smtClean="0"/>
              <a:t>Расстройства сна, изменение режима сна.</a:t>
            </a:r>
          </a:p>
          <a:p>
            <a:r>
              <a:rPr lang="ru-RU" dirty="0" smtClean="0"/>
              <a:t>Синдром карпального канала (туннельное поражение нервных стволов руки, связанное с длительным перенапряжением мышц).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Основные причины компьютерной зависимости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недостаток общения со сверстниками и значимыми для подростка людьми;</a:t>
            </a:r>
          </a:p>
          <a:p>
            <a:pPr lvl="0"/>
            <a:r>
              <a:rPr lang="ru-RU" dirty="0" smtClean="0"/>
              <a:t>недостаток внимания со стороны родителей;</a:t>
            </a:r>
          </a:p>
          <a:p>
            <a:pPr lvl="0"/>
            <a:r>
              <a:rPr lang="ru-RU" dirty="0" smtClean="0"/>
              <a:t>неуверенность в себе и своих силах, застенчивость, комплексы и трудности в общении;</a:t>
            </a:r>
          </a:p>
          <a:p>
            <a:pPr lvl="0"/>
            <a:r>
              <a:rPr lang="ru-RU" dirty="0" smtClean="0"/>
              <a:t>склонность подростков к быстрому «впитыванию» всего нового, интересного;</a:t>
            </a:r>
          </a:p>
          <a:p>
            <a:pPr lvl="0"/>
            <a:r>
              <a:rPr lang="ru-RU" dirty="0" smtClean="0"/>
              <a:t>желание подростка быть «как все» его сверстники, следовать за их увлечениями, не отставать;</a:t>
            </a:r>
          </a:p>
          <a:p>
            <a:pPr lvl="0"/>
            <a:r>
              <a:rPr lang="ru-RU" dirty="0" smtClean="0"/>
              <a:t>отсутствие у подростка увлечений или хобби, любых других привязанностей, не связанных с компьютером.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04088"/>
            <a:ext cx="8219256" cy="21488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Влечение к Интернету развивается благодаря трем главным факторам: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212976"/>
            <a:ext cx="8219256" cy="3111624"/>
          </a:xfrm>
        </p:spPr>
        <p:txBody>
          <a:bodyPr/>
          <a:lstStyle/>
          <a:p>
            <a:r>
              <a:rPr lang="ru-RU" dirty="0" smtClean="0"/>
              <a:t>Доступность информации, интерактивных зон.</a:t>
            </a:r>
          </a:p>
          <a:p>
            <a:r>
              <a:rPr lang="ru-RU" dirty="0" smtClean="0"/>
              <a:t>Персональный контроль и анонимность передаваемой информации. </a:t>
            </a:r>
          </a:p>
          <a:p>
            <a:r>
              <a:rPr lang="ru-RU" dirty="0" smtClean="0"/>
              <a:t>Внутренние чувства, которые на подсознательном уровне устанавливают больший уровень доверия к общению в он-лайн.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Основные признаки Интернет-зависимости: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ru-RU" dirty="0" smtClean="0"/>
              <a:t>чрезмерное, ничем не мотивированное злоупотребление временем работы в сети, не связанное с профессиональной, научной или иной созидательной деятельностью;</a:t>
            </a:r>
          </a:p>
          <a:p>
            <a:pPr lvl="0" algn="just"/>
            <a:r>
              <a:rPr lang="ru-RU" dirty="0" smtClean="0"/>
              <a:t>использование Интернета как преобладающего средства общения;</a:t>
            </a:r>
          </a:p>
          <a:p>
            <a:pPr lvl="0" algn="just"/>
            <a:r>
              <a:rPr lang="ru-RU" dirty="0" smtClean="0"/>
              <a:t>создание и эксплуатация виртуальных образов, крайне далёких от реальных характеристик;</a:t>
            </a:r>
          </a:p>
          <a:p>
            <a:pPr lvl="0" algn="just"/>
            <a:r>
              <a:rPr lang="ru-RU" dirty="0" smtClean="0"/>
              <a:t>влечение к Интернет-играм и создание вредоносных программ (без какой-либо цели);</a:t>
            </a:r>
          </a:p>
          <a:p>
            <a:pPr lvl="0" algn="just"/>
            <a:r>
              <a:rPr lang="ru-RU" dirty="0" smtClean="0"/>
              <a:t>субъективно воспринимаемая невозможность обходиться  без работы в сети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Опасности компьютерной зависимости: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543956" cy="4538674"/>
          </a:xfrm>
        </p:spPr>
        <p:txBody>
          <a:bodyPr>
            <a:noAutofit/>
          </a:bodyPr>
          <a:lstStyle/>
          <a:p>
            <a:pPr lvl="0" algn="just"/>
            <a:r>
              <a:rPr lang="ru-RU" sz="1800" dirty="0" smtClean="0"/>
              <a:t>Компьютер становится мощным стимулом и </a:t>
            </a:r>
            <a:r>
              <a:rPr lang="ru-RU" sz="1800" b="1" dirty="0" smtClean="0"/>
              <a:t>главным объектом для общения</a:t>
            </a:r>
          </a:p>
          <a:p>
            <a:pPr lvl="0" algn="just"/>
            <a:r>
              <a:rPr lang="ru-RU" sz="1800" dirty="0" smtClean="0"/>
              <a:t>На первых порах компьютер может компенсировать подростку дефицит общения, затем это </a:t>
            </a:r>
            <a:r>
              <a:rPr lang="ru-RU" sz="1800" b="1" dirty="0" smtClean="0"/>
              <a:t>общение может стать не нужным вовсе</a:t>
            </a:r>
          </a:p>
          <a:p>
            <a:pPr lvl="0" algn="just"/>
            <a:r>
              <a:rPr lang="ru-RU" sz="1800" dirty="0" smtClean="0"/>
              <a:t>В процессе игр или нахождения в интернете подросток </a:t>
            </a:r>
            <a:r>
              <a:rPr lang="ru-RU" sz="1800" b="1" dirty="0" smtClean="0"/>
              <a:t>теряет контроль за временем</a:t>
            </a:r>
          </a:p>
          <a:p>
            <a:pPr lvl="0" algn="just"/>
            <a:r>
              <a:rPr lang="ru-RU" sz="1800" dirty="0" smtClean="0"/>
              <a:t>Подросток может </a:t>
            </a:r>
            <a:r>
              <a:rPr lang="ru-RU" sz="1800" b="1" dirty="0" smtClean="0"/>
              <a:t>проявлять агрессию</a:t>
            </a:r>
            <a:r>
              <a:rPr lang="ru-RU" sz="1800" dirty="0" smtClean="0"/>
              <a:t>, в случае лишения его доступа к компьютерным играм</a:t>
            </a:r>
          </a:p>
          <a:p>
            <a:pPr lvl="0" algn="just"/>
            <a:r>
              <a:rPr lang="ru-RU" sz="1800" dirty="0" smtClean="0"/>
              <a:t>Вседозволенность и простота достижения цели в играх может повлиять на уверенность, что и </a:t>
            </a:r>
            <a:r>
              <a:rPr lang="ru-RU" sz="1800" b="1" dirty="0" smtClean="0"/>
              <a:t>в реальной жизни все так же просто и можно «заново начать» игру</a:t>
            </a:r>
          </a:p>
          <a:p>
            <a:pPr lvl="0" algn="just"/>
            <a:r>
              <a:rPr lang="ru-RU" sz="1800" dirty="0" smtClean="0"/>
              <a:t>Из-за пренебрежительного отношения к еде может возникать </a:t>
            </a:r>
            <a:r>
              <a:rPr lang="ru-RU" sz="1800" b="1" dirty="0" smtClean="0"/>
              <a:t>недостаточность витаминов и минералов</a:t>
            </a:r>
          </a:p>
          <a:p>
            <a:pPr lvl="0" algn="just"/>
            <a:r>
              <a:rPr lang="ru-RU" sz="1800" dirty="0" smtClean="0"/>
              <a:t>Многочасовое непрерывное нахождение перед монитором может вызвать </a:t>
            </a:r>
            <a:r>
              <a:rPr lang="ru-RU" sz="1800" b="1" dirty="0" smtClean="0"/>
              <a:t>нарушение зрения, снижение иммунитета, усталость, бессонницу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281</TotalTime>
  <Words>1215</Words>
  <Application>Microsoft Office PowerPoint</Application>
  <PresentationFormat>Экран (4:3)</PresentationFormat>
  <Paragraphs>96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Профилактика  интернет-зависимости у подростков</vt:lpstr>
      <vt:lpstr>Термин «интернет-зависимость»  предложил доктор Айвен Голдберг  в 1996 году.</vt:lpstr>
      <vt:lpstr>Типы интернет-зависимости</vt:lpstr>
      <vt:lpstr>Психологические симптомы интернет-зависимости</vt:lpstr>
      <vt:lpstr>Физические симптомы интернет-зависимости</vt:lpstr>
      <vt:lpstr>Основные причины компьютерной зависимости</vt:lpstr>
      <vt:lpstr>      Влечение к Интернету развивается благодаря трем главным факторам:</vt:lpstr>
      <vt:lpstr>Основные признаки Интернет-зависимости:</vt:lpstr>
      <vt:lpstr>Опасности компьютерной зависимости:</vt:lpstr>
      <vt:lpstr>Опасности компьютерной зависимости:</vt:lpstr>
      <vt:lpstr>Последствия Интернет-зависимости:</vt:lpstr>
      <vt:lpstr>Терапия  интернет-зависимости:</vt:lpstr>
      <vt:lpstr>Профилактика зависимости от компьютерных игр:</vt:lpstr>
      <vt:lpstr>Профилактика зависимости от компьютерных игр:</vt:lpstr>
      <vt:lpstr>Важно знать!</vt:lpstr>
      <vt:lpstr>СОВЕТЫ РОДИТЕЛЯМ:</vt:lpstr>
      <vt:lpstr>Информация – пища для мозга!</vt:lpstr>
      <vt:lpstr>Уважаемые родители! Ваша любовь и поддержка - самая важная помощь ребёнку!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 интернет-зависимости у подростков</dc:title>
  <dc:creator>Андрей</dc:creator>
  <cp:lastModifiedBy>пользователь</cp:lastModifiedBy>
  <cp:revision>14</cp:revision>
  <dcterms:created xsi:type="dcterms:W3CDTF">2014-01-16T20:49:47Z</dcterms:created>
  <dcterms:modified xsi:type="dcterms:W3CDTF">2023-07-12T08:43:20Z</dcterms:modified>
</cp:coreProperties>
</file>