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5" r:id="rId2"/>
    <p:sldId id="266" r:id="rId3"/>
    <p:sldId id="256" r:id="rId4"/>
    <p:sldId id="269" r:id="rId5"/>
    <p:sldId id="270" r:id="rId6"/>
    <p:sldId id="257" r:id="rId7"/>
    <p:sldId id="258" r:id="rId8"/>
    <p:sldId id="271" r:id="rId9"/>
    <p:sldId id="259" r:id="rId10"/>
    <p:sldId id="261" r:id="rId11"/>
    <p:sldId id="273" r:id="rId12"/>
    <p:sldId id="260" r:id="rId13"/>
    <p:sldId id="262" r:id="rId14"/>
    <p:sldId id="274" r:id="rId15"/>
    <p:sldId id="263" r:id="rId16"/>
    <p:sldId id="264" r:id="rId17"/>
    <p:sldId id="272" r:id="rId18"/>
    <p:sldId id="267" r:id="rId19"/>
    <p:sldId id="268" r:id="rId20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990033"/>
    <a:srgbClr val="003366"/>
    <a:srgbClr val="003300"/>
    <a:srgbClr val="663300"/>
    <a:srgbClr val="006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2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6C0DD-3692-4F71-AF8B-86CE0DE4E11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E94FC-3E79-42A7-A9E5-1742B1EAA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0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E94FC-3E79-42A7-A9E5-1742B1EAABC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144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2"/>
          <a:stretch/>
        </p:blipFill>
        <p:spPr>
          <a:xfrm>
            <a:off x="2313420" y="188641"/>
            <a:ext cx="6804248" cy="6669360"/>
          </a:xfrm>
          <a:prstGeom prst="rect">
            <a:avLst/>
          </a:prstGeom>
        </p:spPr>
      </p:pic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17" t="5665" r="10088" b="5585"/>
          <a:stretch/>
        </p:blipFill>
        <p:spPr>
          <a:xfrm rot="5400000">
            <a:off x="1238712" y="-1072893"/>
            <a:ext cx="6741370" cy="90037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754E1-B91A-42A4-BBF6-91E0EEF01FB8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01904-2E5F-4F71-A0AA-C1F4F268C2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215516" y="224644"/>
            <a:ext cx="8712968" cy="6408713"/>
          </a:xfrm>
          <a:prstGeom prst="frame">
            <a:avLst>
              <a:gd name="adj1" fmla="val 1492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62244" cy="6858001"/>
          </a:xfrm>
          <a:prstGeom prst="frame">
            <a:avLst>
              <a:gd name="adj1" fmla="val 1492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81001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Чайкина З.А.</a:t>
            </a:r>
            <a:endParaRPr lang="ru-RU" sz="12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llustrators.ru/uploads/illustration/image/837215/&#1091;&#1090;&#1077;&#1085;&#1086;&#1082;4.jpg" TargetMode="External"/><Relationship Id="rId2" Type="http://schemas.openxmlformats.org/officeDocument/2006/relationships/hyperlink" Target="http://didaktor.ru/shablon-testa-s-triggerami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pinterest.cl/pin/401805598009263258/" TargetMode="External"/><Relationship Id="rId4" Type="http://schemas.openxmlformats.org/officeDocument/2006/relationships/hyperlink" Target="http://kalejdoskopphotoshopa.ru/wp-content/uploads/2012/11/mask7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352"/>
          <a:stretch/>
        </p:blipFill>
        <p:spPr>
          <a:xfrm flipH="1">
            <a:off x="179510" y="2560859"/>
            <a:ext cx="4176465" cy="40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700808"/>
            <a:ext cx="8784976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A5002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«Действия с числами </a:t>
            </a:r>
            <a:r>
              <a:rPr lang="ru-RU" b="1" spc="50" smtClean="0">
                <a:ln w="11430"/>
                <a:solidFill>
                  <a:srgbClr val="A5002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 11 </a:t>
            </a:r>
            <a:r>
              <a:rPr lang="ru-RU" b="1" spc="50" dirty="0" smtClean="0">
                <a:ln w="11430"/>
                <a:solidFill>
                  <a:srgbClr val="A5002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до 20»</a:t>
            </a:r>
            <a:endParaRPr lang="ru-RU" b="1" spc="50" dirty="0">
              <a:ln w="11430"/>
              <a:solidFill>
                <a:srgbClr val="A5002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3429000"/>
            <a:ext cx="3024336" cy="17526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Математика 1 класс</a:t>
            </a:r>
          </a:p>
          <a:p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Автор работы:</a:t>
            </a:r>
          </a:p>
          <a:p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 учитель начальных классов</a:t>
            </a:r>
          </a:p>
          <a:p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Чайкина Зоя Андреевна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13255" y="1260049"/>
            <a:ext cx="51174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Интерактивный тренажёр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036306"/>
            <a:ext cx="1584176" cy="580865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" action="ppaction://hlinkshowjump?jump=endshow" highlightClick="1"/>
          </p:cNvPr>
          <p:cNvSpPr/>
          <p:nvPr/>
        </p:nvSpPr>
        <p:spPr>
          <a:xfrm>
            <a:off x="326787" y="332656"/>
            <a:ext cx="468000" cy="46800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6699"/>
              </a:solidFill>
            </a:endParaRPr>
          </a:p>
        </p:txBody>
      </p:sp>
      <p:sp>
        <p:nvSpPr>
          <p:cNvPr id="12" name="Управляющая кнопка: сведения 11">
            <a:hlinkClick r:id="" action="ppaction://hlinkshowjump?jump=lastslide" highlightClick="1"/>
          </p:cNvPr>
          <p:cNvSpPr/>
          <p:nvPr/>
        </p:nvSpPr>
        <p:spPr>
          <a:xfrm>
            <a:off x="827584" y="334911"/>
            <a:ext cx="468000" cy="468000"/>
          </a:xfrm>
          <a:prstGeom prst="actionButtonInformation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6699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06600" y="4869160"/>
            <a:ext cx="1965600" cy="194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2246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196752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Укажи, может ли уменьшаемое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быть равным разности.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180" y="3780329"/>
            <a:ext cx="582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</a:t>
            </a:r>
            <a:endParaRPr lang="ru-RU" sz="4400" b="1" dirty="0">
              <a:solidFill>
                <a:schemeClr val="accent6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4432" y="3573016"/>
            <a:ext cx="16578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нет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3684" y="3573016"/>
            <a:ext cx="1598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да</a:t>
            </a:r>
            <a:endParaRPr lang="ru-RU" sz="54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936" y="3780329"/>
            <a:ext cx="582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62" y="3285141"/>
            <a:ext cx="1230406" cy="121656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51639" y="3349454"/>
            <a:ext cx="1230406" cy="12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11563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6360" y="692696"/>
            <a:ext cx="8496944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Папа купил дыню и арбуз. Масса дыни 3 кг. Масса арбуза такая же плюс ещё 5 кг. Вычисли массу покупки.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7792" y="3667671"/>
            <a:ext cx="13869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12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3469" y="3667671"/>
            <a:ext cx="10743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8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9146" y="3667671"/>
            <a:ext cx="1612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11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ru-RU" sz="54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82043" y="3667671"/>
            <a:ext cx="10743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7</a:t>
            </a:r>
            <a:endParaRPr lang="ru-RU" sz="72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12311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235" y="908720"/>
            <a:ext cx="866153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Определи пятое слагаемое.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4715" y="3717032"/>
            <a:ext cx="10679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5</a:t>
            </a:r>
            <a:endParaRPr lang="ru-RU" sz="54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3967" y="3717032"/>
            <a:ext cx="1335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6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8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13219" y="3717032"/>
            <a:ext cx="1598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10</a:t>
            </a:r>
            <a:endParaRPr lang="ru-RU" sz="48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32471" y="3717032"/>
            <a:ext cx="10679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9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1" y="207362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1+2+3+4+</a:t>
            </a:r>
            <a:endParaRPr lang="ru-RU" sz="5400" spc="50" dirty="0">
              <a:ln w="11430"/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5076056" y="2275794"/>
            <a:ext cx="540000" cy="540000"/>
          </a:xfrm>
          <a:prstGeom prst="donut">
            <a:avLst>
              <a:gd name="adj" fmla="val 6086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>
              <a:solidFill>
                <a:srgbClr val="66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39152" y="2093947"/>
            <a:ext cx="1281120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US" sz="4800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ru-RU" sz="4800" spc="50" dirty="0">
              <a:ln w="11430"/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2464" y="55138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97047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3" y="944656"/>
            <a:ext cx="8784975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Высота стакана 1 </a:t>
            </a:r>
            <a:r>
              <a:rPr lang="ru-RU" sz="4000" b="1" spc="50" dirty="0" err="1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дм</a:t>
            </a:r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. Ваза выше стакана на 8 см. Какой высоты ваза?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165" y="3678123"/>
            <a:ext cx="1584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7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см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26604" y="3678123"/>
            <a:ext cx="1925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16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см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73482" y="3678123"/>
            <a:ext cx="1584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9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см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8921" y="3678123"/>
            <a:ext cx="1925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18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см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488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196752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Определи, может ли вычитаемое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быть равным разности.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180" y="3780329"/>
            <a:ext cx="582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1)</a:t>
            </a:r>
            <a:endParaRPr lang="ru-RU" sz="4400" b="1" dirty="0">
              <a:solidFill>
                <a:srgbClr val="A379BB">
                  <a:lumMod val="75000"/>
                </a:srgb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4432" y="3573016"/>
            <a:ext cx="1351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2)  </a:t>
            </a:r>
            <a:r>
              <a:rPr lang="ru-RU" sz="4400" dirty="0" smtClean="0">
                <a:solidFill>
                  <a:srgbClr val="6585CF">
                    <a:lumMod val="50000"/>
                  </a:srgbClr>
                </a:solidFill>
                <a:latin typeface="Cambria Math" pitchFamily="18" charset="0"/>
                <a:ea typeface="Cambria Math" pitchFamily="18" charset="0"/>
              </a:rPr>
              <a:t>да</a:t>
            </a:r>
            <a:endParaRPr lang="ru-RU" sz="6000" dirty="0">
              <a:solidFill>
                <a:srgbClr val="6585CF">
                  <a:lumMod val="50000"/>
                </a:srgb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3684" y="3573016"/>
            <a:ext cx="1656000" cy="68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3)  </a:t>
            </a:r>
            <a:r>
              <a:rPr lang="ru-RU" sz="4400" dirty="0" smtClean="0">
                <a:solidFill>
                  <a:srgbClr val="6585CF">
                    <a:lumMod val="50000"/>
                  </a:srgbClr>
                </a:solidFill>
                <a:latin typeface="Cambria Math" pitchFamily="18" charset="0"/>
                <a:ea typeface="Cambria Math" pitchFamily="18" charset="0"/>
              </a:rPr>
              <a:t>нет</a:t>
            </a:r>
            <a:endParaRPr lang="ru-RU" sz="5400" dirty="0">
              <a:ln>
                <a:solidFill>
                  <a:srgbClr val="A379BB">
                    <a:lumMod val="75000"/>
                  </a:srgbClr>
                </a:solidFill>
              </a:ln>
              <a:solidFill>
                <a:srgbClr val="6585CF">
                  <a:lumMod val="50000"/>
                </a:srgb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936" y="3780329"/>
            <a:ext cx="582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4)</a:t>
            </a:r>
            <a:endParaRPr lang="ru-RU" sz="5400" b="1" dirty="0">
              <a:solidFill>
                <a:srgbClr val="A379BB">
                  <a:lumMod val="75000"/>
                </a:srgbClr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62" y="3285141"/>
            <a:ext cx="1230406" cy="121656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7888" y="3306734"/>
            <a:ext cx="1230406" cy="12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3504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173" y="944656"/>
            <a:ext cx="8515299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Укажи число, которое получится, если выполнить действия</a:t>
            </a:r>
          </a:p>
          <a:p>
            <a:pPr algn="ctr"/>
            <a:r>
              <a:rPr lang="ru-RU" sz="4800" b="1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10 – 4 + </a:t>
            </a:r>
            <a:r>
              <a:rPr lang="ru-RU" sz="4800" b="1" spc="50" dirty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8</a:t>
            </a:r>
            <a:r>
              <a:rPr lang="ru-RU" sz="4800" b="1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 </a:t>
            </a:r>
            <a:endParaRPr lang="ru-RU" sz="4800" b="1" spc="50" dirty="0">
              <a:ln w="11430"/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180" y="3717032"/>
            <a:ext cx="1354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14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4432" y="3717032"/>
            <a:ext cx="1354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15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3684" y="3717032"/>
            <a:ext cx="1354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13</a:t>
            </a:r>
            <a:endParaRPr lang="ru-RU" sz="20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936" y="3717032"/>
            <a:ext cx="14879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12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77177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231" y="908720"/>
            <a:ext cx="8733539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Отметь, сколько получится, если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сложить наименьшее и наибольшее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однозначные числа.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180" y="3678123"/>
            <a:ext cx="1594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19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2608" y="3678123"/>
            <a:ext cx="1606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6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10</a:t>
            </a:r>
            <a:endParaRPr lang="ru-RU" sz="66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32419" y="3678123"/>
            <a:ext cx="1287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8</a:t>
            </a:r>
            <a:endParaRPr lang="ru-RU" sz="54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937" y="3678123"/>
            <a:ext cx="12103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9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8523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235" y="908720"/>
            <a:ext cx="866153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Определи четвёртое слагаемое.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717032"/>
            <a:ext cx="10679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1)</a:t>
            </a:r>
            <a:r>
              <a:rPr lang="en-US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8</a:t>
            </a:r>
            <a:endParaRPr lang="ru-RU" sz="54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25768" y="3717032"/>
            <a:ext cx="14871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2)</a:t>
            </a:r>
            <a:r>
              <a:rPr lang="en-US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6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10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99148" y="3717032"/>
            <a:ext cx="11439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3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)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5</a:t>
            </a:r>
            <a:endParaRPr lang="ru-RU" sz="4800" dirty="0">
              <a:ln>
                <a:solidFill>
                  <a:srgbClr val="A379BB">
                    <a:lumMod val="75000"/>
                  </a:srgbClr>
                </a:solidFill>
              </a:ln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9356" y="3717032"/>
            <a:ext cx="10679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4)</a:t>
            </a:r>
            <a:r>
              <a:rPr lang="en-US" sz="3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9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2073622"/>
            <a:ext cx="2664297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5400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1+3+5+</a:t>
            </a:r>
            <a:endParaRPr lang="ru-RU" sz="5400" spc="50" dirty="0">
              <a:ln w="11430"/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5076056" y="2275794"/>
            <a:ext cx="540000" cy="540000"/>
          </a:xfrm>
          <a:prstGeom prst="donut">
            <a:avLst>
              <a:gd name="adj" fmla="val 6086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>
              <a:solidFill>
                <a:srgbClr val="66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39152" y="2093947"/>
            <a:ext cx="1281120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US" sz="4800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endParaRPr lang="ru-RU" sz="4800" spc="50" dirty="0">
              <a:ln w="11430"/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2464" y="55138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6293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endshow" highlightClick="1"/>
          </p:cNvPr>
          <p:cNvSpPr/>
          <p:nvPr/>
        </p:nvSpPr>
        <p:spPr>
          <a:xfrm>
            <a:off x="8352472" y="6057344"/>
            <a:ext cx="468000" cy="46800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0" t="18618" r="8919" b="33023"/>
          <a:stretch/>
        </p:blipFill>
        <p:spPr bwMode="auto">
          <a:xfrm>
            <a:off x="1531089" y="1913860"/>
            <a:ext cx="6081823" cy="1488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713" y="3789040"/>
            <a:ext cx="1552575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802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endshow" highlightClick="1"/>
          </p:cNvPr>
          <p:cNvSpPr/>
          <p:nvPr/>
        </p:nvSpPr>
        <p:spPr>
          <a:xfrm>
            <a:off x="8352472" y="6057344"/>
            <a:ext cx="468000" cy="46800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Управляющая кнопка: возврат 2">
            <a:hlinkClick r:id="" action="ppaction://hlinkshowjump?jump=firstslide" highlightClick="1"/>
          </p:cNvPr>
          <p:cNvSpPr/>
          <p:nvPr/>
        </p:nvSpPr>
        <p:spPr>
          <a:xfrm>
            <a:off x="7848416" y="6057344"/>
            <a:ext cx="468000" cy="468000"/>
          </a:xfrm>
          <a:prstGeom prst="actionButtonReturn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5081" y="817548"/>
            <a:ext cx="1728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Источники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0907" y="1916832"/>
            <a:ext cx="7668904" cy="1968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http://didaktor.ru/shablon-testa-s-triggerami/</a:t>
            </a:r>
            <a:r>
              <a:rPr lang="ru-RU" dirty="0">
                <a:ea typeface="Calibri"/>
                <a:cs typeface="Times New Roman"/>
              </a:rPr>
              <a:t>  -шаблон теста с триггерами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https://illustrators.ru/uploads/illustration/image/837215/утенок4.jpg</a:t>
            </a:r>
            <a:r>
              <a:rPr lang="ru-RU" dirty="0">
                <a:ea typeface="Calibri"/>
                <a:cs typeface="Times New Roman"/>
              </a:rPr>
              <a:t>  -клипарт утёнка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http://kalejdoskopphotoshopa.ru/wp-content/uploads/2012/11/mask7.jpg</a:t>
            </a:r>
            <a:r>
              <a:rPr lang="ru-RU" dirty="0">
                <a:ea typeface="Calibri"/>
                <a:cs typeface="Times New Roman"/>
              </a:rPr>
              <a:t>  -</a:t>
            </a:r>
            <a:r>
              <a:rPr lang="ru-RU" dirty="0" smtClean="0">
                <a:ea typeface="Calibri"/>
                <a:cs typeface="Times New Roman"/>
              </a:rPr>
              <a:t>маска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u="sng" dirty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https://www.pinterest.cl/pin/401805598009263258/</a:t>
            </a:r>
            <a:r>
              <a:rPr lang="ru-RU" sz="1600" dirty="0">
                <a:ea typeface="Calibri"/>
                <a:cs typeface="Times New Roman"/>
              </a:rPr>
              <a:t>  -клипарт воробья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83165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22540"/>
            <a:ext cx="792088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3366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Дорогой друг!</a:t>
            </a:r>
          </a:p>
          <a:p>
            <a:pPr lvl="0" algn="ctr"/>
            <a:r>
              <a:rPr lang="ru-RU" sz="3200" b="1" dirty="0">
                <a:solidFill>
                  <a:srgbClr val="003366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 Предлагаю тебе проверить свои знания по </a:t>
            </a:r>
            <a:r>
              <a:rPr lang="ru-RU" sz="3200" b="1" dirty="0" smtClean="0">
                <a:solidFill>
                  <a:srgbClr val="003366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математике.</a:t>
            </a:r>
            <a:endParaRPr lang="ru-RU" sz="3200" b="1" dirty="0">
              <a:solidFill>
                <a:srgbClr val="003366"/>
              </a:solidFill>
              <a:latin typeface="Monotype Corsiva" pitchFamily="66" charset="0"/>
              <a:ea typeface="Tahoma" pitchFamily="34" charset="0"/>
              <a:cs typeface="Tahoma" pitchFamily="34" charset="0"/>
            </a:endParaRPr>
          </a:p>
          <a:p>
            <a:pPr lvl="0" algn="ctr"/>
            <a:r>
              <a:rPr lang="ru-RU" sz="3200" b="1" dirty="0">
                <a:solidFill>
                  <a:srgbClr val="003366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 Для этого нужно решить задание и кликнуть мышкой на нужный ответ. </a:t>
            </a:r>
          </a:p>
          <a:p>
            <a:pPr lvl="0" algn="ctr"/>
            <a:r>
              <a:rPr lang="ru-RU" sz="3200" b="1" dirty="0">
                <a:solidFill>
                  <a:srgbClr val="003366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Если ты решил задание верно, то слайд автоматически переходит на слайд с новым заданием.  А если ответ был найден неверно, то кнопка с выбранным ответом окрасится в </a:t>
            </a:r>
            <a:r>
              <a:rPr lang="ru-RU" sz="3200" b="1" dirty="0" smtClean="0">
                <a:solidFill>
                  <a:srgbClr val="003366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зелёный </a:t>
            </a:r>
            <a:r>
              <a:rPr lang="ru-RU" sz="3200" b="1" dirty="0">
                <a:solidFill>
                  <a:srgbClr val="003366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цвет.</a:t>
            </a:r>
          </a:p>
          <a:p>
            <a:pPr lvl="0" algn="ctr"/>
            <a:r>
              <a:rPr lang="ru-RU" sz="3600" b="1" dirty="0">
                <a:solidFill>
                  <a:srgbClr val="003366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Желаю удачи!</a:t>
            </a:r>
            <a:endParaRPr lang="ru-RU" sz="3600" b="1" dirty="0">
              <a:solidFill>
                <a:srgbClr val="003366"/>
              </a:solidFill>
            </a:endParaRPr>
          </a:p>
        </p:txBody>
      </p:sp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036306"/>
            <a:ext cx="1584176" cy="58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2913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A50021"/>
                </a:solidFill>
              </a:rPr>
              <a:t>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4766" y="1317336"/>
            <a:ext cx="817448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Укажи, какое число больше 5 на 8.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180" y="3678123"/>
            <a:ext cx="10967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3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4432" y="3678123"/>
            <a:ext cx="1444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12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3684" y="3678123"/>
            <a:ext cx="1444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15</a:t>
            </a:r>
            <a:endParaRPr lang="ru-RU" sz="60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936" y="3678123"/>
            <a:ext cx="1431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13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97008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45272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48286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07678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A50021"/>
                </a:solidFill>
              </a:rPr>
              <a:t>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476672"/>
            <a:ext cx="8496943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Укажи число, которое получится,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если выполнить действия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10 – 2 + 7</a:t>
            </a:r>
            <a:r>
              <a:rPr lang="ru-RU" sz="40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.</a:t>
            </a:r>
            <a:endParaRPr lang="ru-RU" sz="4000" b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5823" y="3678123"/>
            <a:ext cx="1444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15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4316" y="3678123"/>
            <a:ext cx="11031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8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91370" y="3678123"/>
            <a:ext cx="1260000" cy="82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</a:t>
            </a:r>
            <a:r>
              <a:rPr lang="ru-RU" sz="4800" dirty="0">
                <a:solidFill>
                  <a:srgbClr val="730E00">
                    <a:lumMod val="75000"/>
                  </a:srgbClr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endParaRPr lang="ru-RU" sz="40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85237" y="3678123"/>
            <a:ext cx="11031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9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059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97008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5040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481024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056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476672"/>
            <a:ext cx="8496943" cy="153888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Отметь пример, в котором ответ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неверен</a:t>
            </a:r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348880"/>
            <a:ext cx="35942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9+3-10=2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540644"/>
            <a:ext cx="39356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8-4+10=14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7876" y="2348880"/>
            <a:ext cx="32095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</a:t>
            </a:r>
            <a:r>
              <a:rPr lang="en-US" sz="4800" dirty="0">
                <a:solidFill>
                  <a:srgbClr val="730E00">
                    <a:lumMod val="75000"/>
                  </a:srgbClr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9+9-8=1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endParaRPr lang="ru-RU" sz="40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7876" y="3540644"/>
            <a:ext cx="3849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4+4+4=12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1054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7" y="836712"/>
            <a:ext cx="8496945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Сложи два наибольших 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однозначных числа. Сколько получилось?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180" y="3678123"/>
            <a:ext cx="1354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18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4432" y="3678123"/>
            <a:ext cx="1354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16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3684" y="3678123"/>
            <a:ext cx="1354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14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936" y="3678123"/>
            <a:ext cx="1354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20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98536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268760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Укажи, сколько чисел называют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при счёте между числами 12 и 18.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180" y="3638634"/>
            <a:ext cx="1013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2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4432" y="3638634"/>
            <a:ext cx="1013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5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3684" y="3638634"/>
            <a:ext cx="101341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6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endParaRPr lang="ru-RU" sz="40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936" y="3638634"/>
            <a:ext cx="1013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7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624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97008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5040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481024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056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920914"/>
            <a:ext cx="8496943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Укажи верное неравенство.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348880"/>
            <a:ext cx="3049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9+</a:t>
            </a:r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2&lt;10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540644"/>
            <a:ext cx="3049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 </a:t>
            </a:r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7+5&gt;12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7876" y="2348880"/>
            <a:ext cx="30059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</a:t>
            </a:r>
            <a:r>
              <a:rPr lang="en-US" sz="4800" dirty="0">
                <a:solidFill>
                  <a:srgbClr val="730E00">
                    <a:lumMod val="75000"/>
                  </a:srgbClr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8+8</a:t>
            </a:r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&lt;20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endParaRPr lang="ru-RU" sz="40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7876" y="3540644"/>
            <a:ext cx="3049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 </a:t>
            </a:r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9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6&gt;17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63883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1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044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3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2658995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2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41896" y="5085184"/>
            <a:ext cx="1571636" cy="85725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</a:rPr>
              <a:t>4</a:t>
            </a:r>
            <a:endParaRPr lang="ru-RU" sz="4400" b="1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2045" y="555065"/>
            <a:ext cx="8580436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В корзине лежат 5 красных яблок, 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зелёных  яблок столько же, сколько 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красных и ещё 3. Сколько яблок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33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лежит в корзине?</a:t>
            </a:r>
            <a:endParaRPr lang="ru-RU" sz="4000" b="1" spc="50" dirty="0">
              <a:ln w="11430"/>
              <a:solidFill>
                <a:srgbClr val="0033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4683" y="3739679"/>
            <a:ext cx="13869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1)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12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7112" y="3739679"/>
            <a:ext cx="13869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2)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13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9541" y="3739679"/>
            <a:ext cx="14430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3)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10</a:t>
            </a:r>
            <a:endParaRPr lang="ru-RU" sz="54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8067" y="3739679"/>
            <a:ext cx="10743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4) 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8</a:t>
            </a:r>
            <a:endParaRPr lang="ru-RU" sz="7200" dirty="0">
              <a:solidFill>
                <a:schemeClr val="accent4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9742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ec25636e4d59f96e2d6434a64e5ba2c9873fae8"/>
</p:tagLst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544</Words>
  <Application>Microsoft Office PowerPoint</Application>
  <PresentationFormat>Экран (4:3)</PresentationFormat>
  <Paragraphs>169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«Действия с числами от 11 до 20»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АГПА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АГПА</dc:creator>
  <cp:lastModifiedBy>User</cp:lastModifiedBy>
  <cp:revision>86</cp:revision>
  <dcterms:created xsi:type="dcterms:W3CDTF">2012-03-19T06:33:32Z</dcterms:created>
  <dcterms:modified xsi:type="dcterms:W3CDTF">2022-03-04T14:56:03Z</dcterms:modified>
</cp:coreProperties>
</file>