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21"/>
  </p:notesMasterIdLst>
  <p:sldIdLst>
    <p:sldId id="346" r:id="rId4"/>
    <p:sldId id="359" r:id="rId5"/>
    <p:sldId id="370" r:id="rId6"/>
    <p:sldId id="361" r:id="rId7"/>
    <p:sldId id="362" r:id="rId8"/>
    <p:sldId id="371" r:id="rId9"/>
    <p:sldId id="375" r:id="rId10"/>
    <p:sldId id="357" r:id="rId11"/>
    <p:sldId id="374" r:id="rId12"/>
    <p:sldId id="367" r:id="rId13"/>
    <p:sldId id="384" r:id="rId14"/>
    <p:sldId id="368" r:id="rId15"/>
    <p:sldId id="369" r:id="rId16"/>
    <p:sldId id="383" r:id="rId17"/>
    <p:sldId id="376" r:id="rId18"/>
    <p:sldId id="377" r:id="rId19"/>
    <p:sldId id="378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0091EA"/>
    <a:srgbClr val="FF0000"/>
    <a:srgbClr val="00B415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49" autoAdjust="0"/>
    <p:restoredTop sz="94660"/>
  </p:normalViewPr>
  <p:slideViewPr>
    <p:cSldViewPr>
      <p:cViewPr>
        <p:scale>
          <a:sx n="75" d="100"/>
          <a:sy n="75" d="100"/>
        </p:scale>
        <p:origin x="-67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9046C4-C73A-4018-AB20-D17498271FFC}" type="doc">
      <dgm:prSet loTypeId="urn:microsoft.com/office/officeart/2005/8/layout/list1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5A2CF932-F969-4482-A668-479967A38113}">
      <dgm:prSet custT="1"/>
      <dgm:spPr>
        <a:xfrm>
          <a:off x="369461" y="83625"/>
          <a:ext cx="7389230" cy="848422"/>
        </a:xfrm>
        <a:prstGeom prst="round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5B9B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 rtl="0"/>
          <a:r>
            <a:rPr lang="ru-RU" sz="280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это новые методы общения с учениками</a:t>
          </a:r>
          <a:endParaRPr lang="ru-RU" sz="28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gm:t>
    </dgm:pt>
    <dgm:pt modelId="{972684B7-B5AA-467C-8A93-008A344A4A7E}" type="parTrans" cxnId="{0C79A0B9-3978-4768-AC55-CB5C9124A612}">
      <dgm:prSet/>
      <dgm:spPr/>
      <dgm:t>
        <a:bodyPr/>
        <a:lstStyle/>
        <a:p>
          <a:endParaRPr lang="ru-RU"/>
        </a:p>
      </dgm:t>
    </dgm:pt>
    <dgm:pt modelId="{EAE9BEA1-A199-4B08-9208-2D49879974D4}" type="sibTrans" cxnId="{0C79A0B9-3978-4768-AC55-CB5C9124A612}">
      <dgm:prSet/>
      <dgm:spPr/>
      <dgm:t>
        <a:bodyPr/>
        <a:lstStyle/>
        <a:p>
          <a:endParaRPr lang="ru-RU"/>
        </a:p>
      </dgm:t>
    </dgm:pt>
    <dgm:pt modelId="{B8EE0677-7CF7-4D66-8E8D-7F1AF3FFF198}">
      <dgm:prSet custT="1"/>
      <dgm:spPr>
        <a:xfrm>
          <a:off x="369461" y="1248847"/>
          <a:ext cx="7389230" cy="848422"/>
        </a:xfrm>
        <a:prstGeom prst="round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5B9B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 rtl="0"/>
          <a:r>
            <a:rPr lang="ru-RU" sz="280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позиция делового сотрудничества с ними </a:t>
          </a:r>
          <a:endParaRPr lang="ru-RU" sz="28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gm:t>
    </dgm:pt>
    <dgm:pt modelId="{2AAA5A33-E501-4FC8-8971-961D49797B63}" type="parTrans" cxnId="{2A24B691-63D9-465F-B278-D300467D4245}">
      <dgm:prSet/>
      <dgm:spPr/>
      <dgm:t>
        <a:bodyPr/>
        <a:lstStyle/>
        <a:p>
          <a:endParaRPr lang="ru-RU"/>
        </a:p>
      </dgm:t>
    </dgm:pt>
    <dgm:pt modelId="{0C5BDE4C-BAA0-46ED-936D-BD0512B2F635}" type="sibTrans" cxnId="{2A24B691-63D9-465F-B278-D300467D4245}">
      <dgm:prSet/>
      <dgm:spPr/>
      <dgm:t>
        <a:bodyPr/>
        <a:lstStyle/>
        <a:p>
          <a:endParaRPr lang="ru-RU"/>
        </a:p>
      </dgm:t>
    </dgm:pt>
    <dgm:pt modelId="{E79C3F47-8059-4E44-9EDE-E860DBAD44DF}">
      <dgm:prSet custT="1"/>
      <dgm:spPr>
        <a:xfrm>
          <a:off x="369461" y="2414070"/>
          <a:ext cx="7389230" cy="848422"/>
        </a:xfrm>
        <a:prstGeom prst="round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5B9B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 rtl="0"/>
          <a:r>
            <a:rPr lang="ru-RU" sz="28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приобщение их к нынешним проблемам</a:t>
          </a:r>
          <a:endParaRPr lang="ru-RU" sz="28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gm:t>
    </dgm:pt>
    <dgm:pt modelId="{0FABDED2-EEFF-45C3-8539-2FD2B372C230}" type="parTrans" cxnId="{7DF17249-1DA3-41E0-A402-331059DF7A86}">
      <dgm:prSet/>
      <dgm:spPr/>
      <dgm:t>
        <a:bodyPr/>
        <a:lstStyle/>
        <a:p>
          <a:endParaRPr lang="ru-RU"/>
        </a:p>
      </dgm:t>
    </dgm:pt>
    <dgm:pt modelId="{B60307C4-DA05-4CBD-A104-DF5CD174DB63}" type="sibTrans" cxnId="{7DF17249-1DA3-41E0-A402-331059DF7A86}">
      <dgm:prSet/>
      <dgm:spPr/>
      <dgm:t>
        <a:bodyPr/>
        <a:lstStyle/>
        <a:p>
          <a:endParaRPr lang="ru-RU"/>
        </a:p>
      </dgm:t>
    </dgm:pt>
    <dgm:pt modelId="{3AD3EEB1-622B-4D75-ABC5-5F040732E14D}">
      <dgm:prSet custT="1"/>
      <dgm:spPr>
        <a:xfrm>
          <a:off x="369461" y="3579293"/>
          <a:ext cx="7389230" cy="848422"/>
        </a:xfrm>
        <a:prstGeom prst="round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5B9B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 rtl="0"/>
          <a:r>
            <a:rPr lang="ru-RU" sz="28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методы, позволяющие ученикам самоутвердиться</a:t>
          </a:r>
          <a:endParaRPr lang="ru-RU" sz="28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gm:t>
    </dgm:pt>
    <dgm:pt modelId="{1BC917CC-AB9A-4A88-BD69-14DEEBEA08B8}" type="parTrans" cxnId="{807D8B75-D20A-49BF-808A-3A5D60429D9C}">
      <dgm:prSet/>
      <dgm:spPr/>
      <dgm:t>
        <a:bodyPr/>
        <a:lstStyle/>
        <a:p>
          <a:endParaRPr lang="ru-RU"/>
        </a:p>
      </dgm:t>
    </dgm:pt>
    <dgm:pt modelId="{9DBDA10F-7FC3-4C35-BFE9-C0EAE6DB387B}" type="sibTrans" cxnId="{807D8B75-D20A-49BF-808A-3A5D60429D9C}">
      <dgm:prSet/>
      <dgm:spPr/>
      <dgm:t>
        <a:bodyPr/>
        <a:lstStyle/>
        <a:p>
          <a:endParaRPr lang="ru-RU"/>
        </a:p>
      </dgm:t>
    </dgm:pt>
    <dgm:pt modelId="{097D229C-3FB0-4201-AFEC-DE90FC9E0E76}" type="pres">
      <dgm:prSet presAssocID="{4C9046C4-C73A-4018-AB20-D17498271FF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931A848-46CA-435C-921F-2DC45F6E1FB6}" type="pres">
      <dgm:prSet presAssocID="{5A2CF932-F969-4482-A668-479967A38113}" presName="parentLin" presStyleCnt="0"/>
      <dgm:spPr/>
      <dgm:t>
        <a:bodyPr/>
        <a:lstStyle/>
        <a:p>
          <a:endParaRPr lang="ru-RU"/>
        </a:p>
      </dgm:t>
    </dgm:pt>
    <dgm:pt modelId="{E1DDD3C3-7FB3-4715-B402-8A0C9A9EDC35}" type="pres">
      <dgm:prSet presAssocID="{5A2CF932-F969-4482-A668-479967A38113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04E6C860-0FD5-4EAE-B10C-46BE2A3F7804}" type="pres">
      <dgm:prSet presAssocID="{5A2CF932-F969-4482-A668-479967A38113}" presName="parentText" presStyleLbl="node1" presStyleIdx="0" presStyleCnt="4" custScaleX="142857" custScaleY="14370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0C2749-003D-48AA-9725-14729FE80AE2}" type="pres">
      <dgm:prSet presAssocID="{5A2CF932-F969-4482-A668-479967A38113}" presName="negativeSpace" presStyleCnt="0"/>
      <dgm:spPr/>
      <dgm:t>
        <a:bodyPr/>
        <a:lstStyle/>
        <a:p>
          <a:endParaRPr lang="ru-RU"/>
        </a:p>
      </dgm:t>
    </dgm:pt>
    <dgm:pt modelId="{D238DBC2-D9D1-4D0D-A232-8DF51BCCCCDA}" type="pres">
      <dgm:prSet presAssocID="{5A2CF932-F969-4482-A668-479967A38113}" presName="childText" presStyleLbl="conFgAcc1" presStyleIdx="0" presStyleCnt="4">
        <dgm:presLayoutVars>
          <dgm:bulletEnabled val="1"/>
        </dgm:presLayoutVars>
      </dgm:prSet>
      <dgm:spPr>
        <a:xfrm>
          <a:off x="0" y="636847"/>
          <a:ext cx="7760594" cy="504000"/>
        </a:xfrm>
        <a:prstGeom prst="rect">
          <a:avLst/>
        </a:prstGeom>
        <a:solidFill>
          <a:srgbClr val="5B9BD5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5B9B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/>
        </a:p>
      </dgm:t>
    </dgm:pt>
    <dgm:pt modelId="{9F101609-5C6F-445D-AA92-1F6BCC5FA2E3}" type="pres">
      <dgm:prSet presAssocID="{EAE9BEA1-A199-4B08-9208-2D49879974D4}" presName="spaceBetweenRectangles" presStyleCnt="0"/>
      <dgm:spPr/>
      <dgm:t>
        <a:bodyPr/>
        <a:lstStyle/>
        <a:p>
          <a:endParaRPr lang="ru-RU"/>
        </a:p>
      </dgm:t>
    </dgm:pt>
    <dgm:pt modelId="{BB753FD7-B554-4B5C-8767-8E2FBDEAB45F}" type="pres">
      <dgm:prSet presAssocID="{B8EE0677-7CF7-4D66-8E8D-7F1AF3FFF198}" presName="parentLin" presStyleCnt="0"/>
      <dgm:spPr/>
      <dgm:t>
        <a:bodyPr/>
        <a:lstStyle/>
        <a:p>
          <a:endParaRPr lang="ru-RU"/>
        </a:p>
      </dgm:t>
    </dgm:pt>
    <dgm:pt modelId="{24802009-C382-4E73-B081-4A419D2384F4}" type="pres">
      <dgm:prSet presAssocID="{B8EE0677-7CF7-4D66-8E8D-7F1AF3FFF198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80CC4D04-F3BC-4523-A0CA-745C709E0929}" type="pres">
      <dgm:prSet presAssocID="{B8EE0677-7CF7-4D66-8E8D-7F1AF3FFF198}" presName="parentText" presStyleLbl="node1" presStyleIdx="1" presStyleCnt="4" custScaleX="142857" custScaleY="14370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137220-6F08-44D6-96F0-BECCF419F5BA}" type="pres">
      <dgm:prSet presAssocID="{B8EE0677-7CF7-4D66-8E8D-7F1AF3FFF198}" presName="negativeSpace" presStyleCnt="0"/>
      <dgm:spPr/>
      <dgm:t>
        <a:bodyPr/>
        <a:lstStyle/>
        <a:p>
          <a:endParaRPr lang="ru-RU"/>
        </a:p>
      </dgm:t>
    </dgm:pt>
    <dgm:pt modelId="{B529792E-D3DE-48E0-B586-9764ABF0AB05}" type="pres">
      <dgm:prSet presAssocID="{B8EE0677-7CF7-4D66-8E8D-7F1AF3FFF198}" presName="childText" presStyleLbl="conFgAcc1" presStyleIdx="1" presStyleCnt="4">
        <dgm:presLayoutVars>
          <dgm:bulletEnabled val="1"/>
        </dgm:presLayoutVars>
      </dgm:prSet>
      <dgm:spPr>
        <a:xfrm>
          <a:off x="0" y="1802070"/>
          <a:ext cx="7760594" cy="504000"/>
        </a:xfrm>
        <a:prstGeom prst="rect">
          <a:avLst/>
        </a:prstGeom>
        <a:solidFill>
          <a:srgbClr val="5B9BD5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5B9B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/>
        </a:p>
      </dgm:t>
    </dgm:pt>
    <dgm:pt modelId="{681F9438-F106-4F0E-9F76-5F79042E84D6}" type="pres">
      <dgm:prSet presAssocID="{0C5BDE4C-BAA0-46ED-936D-BD0512B2F635}" presName="spaceBetweenRectangles" presStyleCnt="0"/>
      <dgm:spPr/>
      <dgm:t>
        <a:bodyPr/>
        <a:lstStyle/>
        <a:p>
          <a:endParaRPr lang="ru-RU"/>
        </a:p>
      </dgm:t>
    </dgm:pt>
    <dgm:pt modelId="{16BF07D1-A229-4329-BAFF-8330019E7DF9}" type="pres">
      <dgm:prSet presAssocID="{E79C3F47-8059-4E44-9EDE-E860DBAD44DF}" presName="parentLin" presStyleCnt="0"/>
      <dgm:spPr/>
      <dgm:t>
        <a:bodyPr/>
        <a:lstStyle/>
        <a:p>
          <a:endParaRPr lang="ru-RU"/>
        </a:p>
      </dgm:t>
    </dgm:pt>
    <dgm:pt modelId="{AB2619BD-64C2-4F5C-BF47-47AF79DA751B}" type="pres">
      <dgm:prSet presAssocID="{E79C3F47-8059-4E44-9EDE-E860DBAD44DF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F6174678-1474-4B6F-85D0-9350CD96846E}" type="pres">
      <dgm:prSet presAssocID="{E79C3F47-8059-4E44-9EDE-E860DBAD44DF}" presName="parentText" presStyleLbl="node1" presStyleIdx="2" presStyleCnt="4" custScaleX="142857" custScaleY="14370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9F9D4D-3935-464F-8F9A-3564FF7D3645}" type="pres">
      <dgm:prSet presAssocID="{E79C3F47-8059-4E44-9EDE-E860DBAD44DF}" presName="negativeSpace" presStyleCnt="0"/>
      <dgm:spPr/>
      <dgm:t>
        <a:bodyPr/>
        <a:lstStyle/>
        <a:p>
          <a:endParaRPr lang="ru-RU"/>
        </a:p>
      </dgm:t>
    </dgm:pt>
    <dgm:pt modelId="{FAE91A94-E727-4148-A576-7E8E20535FDD}" type="pres">
      <dgm:prSet presAssocID="{E79C3F47-8059-4E44-9EDE-E860DBAD44DF}" presName="childText" presStyleLbl="conFgAcc1" presStyleIdx="2" presStyleCnt="4">
        <dgm:presLayoutVars>
          <dgm:bulletEnabled val="1"/>
        </dgm:presLayoutVars>
      </dgm:prSet>
      <dgm:spPr>
        <a:xfrm>
          <a:off x="0" y="2967293"/>
          <a:ext cx="7760594" cy="504000"/>
        </a:xfrm>
        <a:prstGeom prst="rect">
          <a:avLst/>
        </a:prstGeom>
        <a:solidFill>
          <a:srgbClr val="5B9BD5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5B9B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/>
        </a:p>
      </dgm:t>
    </dgm:pt>
    <dgm:pt modelId="{34E9BB01-A94F-4AD4-881B-C7729B55AB2A}" type="pres">
      <dgm:prSet presAssocID="{B60307C4-DA05-4CBD-A104-DF5CD174DB63}" presName="spaceBetweenRectangles" presStyleCnt="0"/>
      <dgm:spPr/>
      <dgm:t>
        <a:bodyPr/>
        <a:lstStyle/>
        <a:p>
          <a:endParaRPr lang="ru-RU"/>
        </a:p>
      </dgm:t>
    </dgm:pt>
    <dgm:pt modelId="{A1E8B13C-9C8A-43FF-90D3-41AB498B601A}" type="pres">
      <dgm:prSet presAssocID="{3AD3EEB1-622B-4D75-ABC5-5F040732E14D}" presName="parentLin" presStyleCnt="0"/>
      <dgm:spPr/>
      <dgm:t>
        <a:bodyPr/>
        <a:lstStyle/>
        <a:p>
          <a:endParaRPr lang="ru-RU"/>
        </a:p>
      </dgm:t>
    </dgm:pt>
    <dgm:pt modelId="{099F9BD9-E3FE-40E3-9BA3-136C68F82106}" type="pres">
      <dgm:prSet presAssocID="{3AD3EEB1-622B-4D75-ABC5-5F040732E14D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A4981F2F-907B-46B3-8C19-B613E7BE5A60}" type="pres">
      <dgm:prSet presAssocID="{3AD3EEB1-622B-4D75-ABC5-5F040732E14D}" presName="parentText" presStyleLbl="node1" presStyleIdx="3" presStyleCnt="4" custScaleX="142857" custScaleY="14370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7CC581-6FC7-428F-96F3-81082243EE56}" type="pres">
      <dgm:prSet presAssocID="{3AD3EEB1-622B-4D75-ABC5-5F040732E14D}" presName="negativeSpace" presStyleCnt="0"/>
      <dgm:spPr/>
      <dgm:t>
        <a:bodyPr/>
        <a:lstStyle/>
        <a:p>
          <a:endParaRPr lang="ru-RU"/>
        </a:p>
      </dgm:t>
    </dgm:pt>
    <dgm:pt modelId="{3177E30D-B676-4CA2-A62C-0A3D628A1B0C}" type="pres">
      <dgm:prSet presAssocID="{3AD3EEB1-622B-4D75-ABC5-5F040732E14D}" presName="childText" presStyleLbl="conFgAcc1" presStyleIdx="3" presStyleCnt="4">
        <dgm:presLayoutVars>
          <dgm:bulletEnabled val="1"/>
        </dgm:presLayoutVars>
      </dgm:prSet>
      <dgm:spPr>
        <a:xfrm>
          <a:off x="0" y="4132515"/>
          <a:ext cx="7760594" cy="504000"/>
        </a:xfrm>
        <a:prstGeom prst="rect">
          <a:avLst/>
        </a:prstGeom>
        <a:solidFill>
          <a:srgbClr val="5B9BD5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5B9B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/>
        </a:p>
      </dgm:t>
    </dgm:pt>
  </dgm:ptLst>
  <dgm:cxnLst>
    <dgm:cxn modelId="{75D407BE-03A1-427A-A90C-16614E5CA619}" type="presOf" srcId="{3AD3EEB1-622B-4D75-ABC5-5F040732E14D}" destId="{A4981F2F-907B-46B3-8C19-B613E7BE5A60}" srcOrd="1" destOrd="0" presId="urn:microsoft.com/office/officeart/2005/8/layout/list1"/>
    <dgm:cxn modelId="{807D8B75-D20A-49BF-808A-3A5D60429D9C}" srcId="{4C9046C4-C73A-4018-AB20-D17498271FFC}" destId="{3AD3EEB1-622B-4D75-ABC5-5F040732E14D}" srcOrd="3" destOrd="0" parTransId="{1BC917CC-AB9A-4A88-BD69-14DEEBEA08B8}" sibTransId="{9DBDA10F-7FC3-4C35-BFE9-C0EAE6DB387B}"/>
    <dgm:cxn modelId="{9DD1B2DC-8497-49CA-A5A3-931AB42876A8}" type="presOf" srcId="{E79C3F47-8059-4E44-9EDE-E860DBAD44DF}" destId="{F6174678-1474-4B6F-85D0-9350CD96846E}" srcOrd="1" destOrd="0" presId="urn:microsoft.com/office/officeart/2005/8/layout/list1"/>
    <dgm:cxn modelId="{96DDFF45-77D8-44DE-AD41-B4EB6053C740}" type="presOf" srcId="{B8EE0677-7CF7-4D66-8E8D-7F1AF3FFF198}" destId="{80CC4D04-F3BC-4523-A0CA-745C709E0929}" srcOrd="1" destOrd="0" presId="urn:microsoft.com/office/officeart/2005/8/layout/list1"/>
    <dgm:cxn modelId="{2A24B691-63D9-465F-B278-D300467D4245}" srcId="{4C9046C4-C73A-4018-AB20-D17498271FFC}" destId="{B8EE0677-7CF7-4D66-8E8D-7F1AF3FFF198}" srcOrd="1" destOrd="0" parTransId="{2AAA5A33-E501-4FC8-8971-961D49797B63}" sibTransId="{0C5BDE4C-BAA0-46ED-936D-BD0512B2F635}"/>
    <dgm:cxn modelId="{B3672E0D-14D4-41D7-94CB-67A722F361C4}" type="presOf" srcId="{5A2CF932-F969-4482-A668-479967A38113}" destId="{04E6C860-0FD5-4EAE-B10C-46BE2A3F7804}" srcOrd="1" destOrd="0" presId="urn:microsoft.com/office/officeart/2005/8/layout/list1"/>
    <dgm:cxn modelId="{A6352FF3-E47C-4F77-A7E0-25FF6F2CD58A}" type="presOf" srcId="{3AD3EEB1-622B-4D75-ABC5-5F040732E14D}" destId="{099F9BD9-E3FE-40E3-9BA3-136C68F82106}" srcOrd="0" destOrd="0" presId="urn:microsoft.com/office/officeart/2005/8/layout/list1"/>
    <dgm:cxn modelId="{78A74267-B781-4505-A16C-68042AF2E0C3}" type="presOf" srcId="{4C9046C4-C73A-4018-AB20-D17498271FFC}" destId="{097D229C-3FB0-4201-AFEC-DE90FC9E0E76}" srcOrd="0" destOrd="0" presId="urn:microsoft.com/office/officeart/2005/8/layout/list1"/>
    <dgm:cxn modelId="{7DF17249-1DA3-41E0-A402-331059DF7A86}" srcId="{4C9046C4-C73A-4018-AB20-D17498271FFC}" destId="{E79C3F47-8059-4E44-9EDE-E860DBAD44DF}" srcOrd="2" destOrd="0" parTransId="{0FABDED2-EEFF-45C3-8539-2FD2B372C230}" sibTransId="{B60307C4-DA05-4CBD-A104-DF5CD174DB63}"/>
    <dgm:cxn modelId="{0C7EB7A2-31B7-4E65-9CDC-1F19CC62B3B1}" type="presOf" srcId="{E79C3F47-8059-4E44-9EDE-E860DBAD44DF}" destId="{AB2619BD-64C2-4F5C-BF47-47AF79DA751B}" srcOrd="0" destOrd="0" presId="urn:microsoft.com/office/officeart/2005/8/layout/list1"/>
    <dgm:cxn modelId="{6EA67638-2186-48C9-9A4C-01D3BD22FFB2}" type="presOf" srcId="{5A2CF932-F969-4482-A668-479967A38113}" destId="{E1DDD3C3-7FB3-4715-B402-8A0C9A9EDC35}" srcOrd="0" destOrd="0" presId="urn:microsoft.com/office/officeart/2005/8/layout/list1"/>
    <dgm:cxn modelId="{1F89804E-DE01-43C7-BA99-0C8FBECB95A7}" type="presOf" srcId="{B8EE0677-7CF7-4D66-8E8D-7F1AF3FFF198}" destId="{24802009-C382-4E73-B081-4A419D2384F4}" srcOrd="0" destOrd="0" presId="urn:microsoft.com/office/officeart/2005/8/layout/list1"/>
    <dgm:cxn modelId="{0C79A0B9-3978-4768-AC55-CB5C9124A612}" srcId="{4C9046C4-C73A-4018-AB20-D17498271FFC}" destId="{5A2CF932-F969-4482-A668-479967A38113}" srcOrd="0" destOrd="0" parTransId="{972684B7-B5AA-467C-8A93-008A344A4A7E}" sibTransId="{EAE9BEA1-A199-4B08-9208-2D49879974D4}"/>
    <dgm:cxn modelId="{78B4B1B1-38D5-49DC-A49A-9EA8FE01E443}" type="presParOf" srcId="{097D229C-3FB0-4201-AFEC-DE90FC9E0E76}" destId="{7931A848-46CA-435C-921F-2DC45F6E1FB6}" srcOrd="0" destOrd="0" presId="urn:microsoft.com/office/officeart/2005/8/layout/list1"/>
    <dgm:cxn modelId="{0DDC057C-A4B7-406D-AF2D-10F399EC10B7}" type="presParOf" srcId="{7931A848-46CA-435C-921F-2DC45F6E1FB6}" destId="{E1DDD3C3-7FB3-4715-B402-8A0C9A9EDC35}" srcOrd="0" destOrd="0" presId="urn:microsoft.com/office/officeart/2005/8/layout/list1"/>
    <dgm:cxn modelId="{4341C106-3094-4BFE-B25A-948D815847FC}" type="presParOf" srcId="{7931A848-46CA-435C-921F-2DC45F6E1FB6}" destId="{04E6C860-0FD5-4EAE-B10C-46BE2A3F7804}" srcOrd="1" destOrd="0" presId="urn:microsoft.com/office/officeart/2005/8/layout/list1"/>
    <dgm:cxn modelId="{01335281-06C9-4632-B335-4516A9EE0B1D}" type="presParOf" srcId="{097D229C-3FB0-4201-AFEC-DE90FC9E0E76}" destId="{790C2749-003D-48AA-9725-14729FE80AE2}" srcOrd="1" destOrd="0" presId="urn:microsoft.com/office/officeart/2005/8/layout/list1"/>
    <dgm:cxn modelId="{9679DD2A-024F-4220-BEF2-DB7CC1E1D94E}" type="presParOf" srcId="{097D229C-3FB0-4201-AFEC-DE90FC9E0E76}" destId="{D238DBC2-D9D1-4D0D-A232-8DF51BCCCCDA}" srcOrd="2" destOrd="0" presId="urn:microsoft.com/office/officeart/2005/8/layout/list1"/>
    <dgm:cxn modelId="{338418DB-C016-48A0-A1EC-ECBB9E916266}" type="presParOf" srcId="{097D229C-3FB0-4201-AFEC-DE90FC9E0E76}" destId="{9F101609-5C6F-445D-AA92-1F6BCC5FA2E3}" srcOrd="3" destOrd="0" presId="urn:microsoft.com/office/officeart/2005/8/layout/list1"/>
    <dgm:cxn modelId="{C67BB402-0D7E-40EC-AF98-276264B98B32}" type="presParOf" srcId="{097D229C-3FB0-4201-AFEC-DE90FC9E0E76}" destId="{BB753FD7-B554-4B5C-8767-8E2FBDEAB45F}" srcOrd="4" destOrd="0" presId="urn:microsoft.com/office/officeart/2005/8/layout/list1"/>
    <dgm:cxn modelId="{9F924E93-CD01-4397-867C-70C6F1FAC9D1}" type="presParOf" srcId="{BB753FD7-B554-4B5C-8767-8E2FBDEAB45F}" destId="{24802009-C382-4E73-B081-4A419D2384F4}" srcOrd="0" destOrd="0" presId="urn:microsoft.com/office/officeart/2005/8/layout/list1"/>
    <dgm:cxn modelId="{EAD55510-BD92-4F1B-A85C-44B70EA624ED}" type="presParOf" srcId="{BB753FD7-B554-4B5C-8767-8E2FBDEAB45F}" destId="{80CC4D04-F3BC-4523-A0CA-745C709E0929}" srcOrd="1" destOrd="0" presId="urn:microsoft.com/office/officeart/2005/8/layout/list1"/>
    <dgm:cxn modelId="{5FEDC3C0-189E-4424-B5C0-9826DDB1726B}" type="presParOf" srcId="{097D229C-3FB0-4201-AFEC-DE90FC9E0E76}" destId="{F8137220-6F08-44D6-96F0-BECCF419F5BA}" srcOrd="5" destOrd="0" presId="urn:microsoft.com/office/officeart/2005/8/layout/list1"/>
    <dgm:cxn modelId="{A16CA927-533D-43CF-B5AA-A57097A7E43B}" type="presParOf" srcId="{097D229C-3FB0-4201-AFEC-DE90FC9E0E76}" destId="{B529792E-D3DE-48E0-B586-9764ABF0AB05}" srcOrd="6" destOrd="0" presId="urn:microsoft.com/office/officeart/2005/8/layout/list1"/>
    <dgm:cxn modelId="{9BE302C9-F443-4554-9637-79D3023684F0}" type="presParOf" srcId="{097D229C-3FB0-4201-AFEC-DE90FC9E0E76}" destId="{681F9438-F106-4F0E-9F76-5F79042E84D6}" srcOrd="7" destOrd="0" presId="urn:microsoft.com/office/officeart/2005/8/layout/list1"/>
    <dgm:cxn modelId="{750EA9B4-2604-4398-9054-B340D0AF73A3}" type="presParOf" srcId="{097D229C-3FB0-4201-AFEC-DE90FC9E0E76}" destId="{16BF07D1-A229-4329-BAFF-8330019E7DF9}" srcOrd="8" destOrd="0" presId="urn:microsoft.com/office/officeart/2005/8/layout/list1"/>
    <dgm:cxn modelId="{651DE8B8-9C0B-4807-A8BB-BA5F9B477C71}" type="presParOf" srcId="{16BF07D1-A229-4329-BAFF-8330019E7DF9}" destId="{AB2619BD-64C2-4F5C-BF47-47AF79DA751B}" srcOrd="0" destOrd="0" presId="urn:microsoft.com/office/officeart/2005/8/layout/list1"/>
    <dgm:cxn modelId="{7BF44619-4164-4FB6-B01D-67F33D9E398C}" type="presParOf" srcId="{16BF07D1-A229-4329-BAFF-8330019E7DF9}" destId="{F6174678-1474-4B6F-85D0-9350CD96846E}" srcOrd="1" destOrd="0" presId="urn:microsoft.com/office/officeart/2005/8/layout/list1"/>
    <dgm:cxn modelId="{4FDB5C03-D43C-43CF-A19A-80B701A66B2F}" type="presParOf" srcId="{097D229C-3FB0-4201-AFEC-DE90FC9E0E76}" destId="{A39F9D4D-3935-464F-8F9A-3564FF7D3645}" srcOrd="9" destOrd="0" presId="urn:microsoft.com/office/officeart/2005/8/layout/list1"/>
    <dgm:cxn modelId="{A04D1F78-8DB8-4B9A-B17C-6CEFCDC0D14F}" type="presParOf" srcId="{097D229C-3FB0-4201-AFEC-DE90FC9E0E76}" destId="{FAE91A94-E727-4148-A576-7E8E20535FDD}" srcOrd="10" destOrd="0" presId="urn:microsoft.com/office/officeart/2005/8/layout/list1"/>
    <dgm:cxn modelId="{20549936-1158-4391-9CEA-728B8254E0BC}" type="presParOf" srcId="{097D229C-3FB0-4201-AFEC-DE90FC9E0E76}" destId="{34E9BB01-A94F-4AD4-881B-C7729B55AB2A}" srcOrd="11" destOrd="0" presId="urn:microsoft.com/office/officeart/2005/8/layout/list1"/>
    <dgm:cxn modelId="{8D237AE7-D1A2-41A9-A7D7-49931025AF2B}" type="presParOf" srcId="{097D229C-3FB0-4201-AFEC-DE90FC9E0E76}" destId="{A1E8B13C-9C8A-43FF-90D3-41AB498B601A}" srcOrd="12" destOrd="0" presId="urn:microsoft.com/office/officeart/2005/8/layout/list1"/>
    <dgm:cxn modelId="{F2DC9422-4CD6-416D-97DD-D88FE3D713D7}" type="presParOf" srcId="{A1E8B13C-9C8A-43FF-90D3-41AB498B601A}" destId="{099F9BD9-E3FE-40E3-9BA3-136C68F82106}" srcOrd="0" destOrd="0" presId="urn:microsoft.com/office/officeart/2005/8/layout/list1"/>
    <dgm:cxn modelId="{4480866D-6F1D-4350-B43C-6D49838FD44E}" type="presParOf" srcId="{A1E8B13C-9C8A-43FF-90D3-41AB498B601A}" destId="{A4981F2F-907B-46B3-8C19-B613E7BE5A60}" srcOrd="1" destOrd="0" presId="urn:microsoft.com/office/officeart/2005/8/layout/list1"/>
    <dgm:cxn modelId="{5DD7C2D2-A172-4592-AE8F-556F5F348770}" type="presParOf" srcId="{097D229C-3FB0-4201-AFEC-DE90FC9E0E76}" destId="{A67CC581-6FC7-428F-96F3-81082243EE56}" srcOrd="13" destOrd="0" presId="urn:microsoft.com/office/officeart/2005/8/layout/list1"/>
    <dgm:cxn modelId="{7136E82D-9FE5-4C28-8BFA-5E620EF1427A}" type="presParOf" srcId="{097D229C-3FB0-4201-AFEC-DE90FC9E0E76}" destId="{3177E30D-B676-4CA2-A62C-0A3D628A1B0C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38DBC2-D9D1-4D0D-A232-8DF51BCCCCDA}">
      <dsp:nvSpPr>
        <dsp:cNvPr id="0" name=""/>
        <dsp:cNvSpPr/>
      </dsp:nvSpPr>
      <dsp:spPr>
        <a:xfrm>
          <a:off x="0" y="636847"/>
          <a:ext cx="7246761" cy="504000"/>
        </a:xfrm>
        <a:prstGeom prst="rect">
          <a:avLst/>
        </a:prstGeom>
        <a:solidFill>
          <a:srgbClr val="5B9BD5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5B9B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E6C860-0FD5-4EAE-B10C-46BE2A3F7804}">
      <dsp:nvSpPr>
        <dsp:cNvPr id="0" name=""/>
        <dsp:cNvSpPr/>
      </dsp:nvSpPr>
      <dsp:spPr>
        <a:xfrm>
          <a:off x="344999" y="83625"/>
          <a:ext cx="6899985" cy="848422"/>
        </a:xfrm>
        <a:prstGeom prst="round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5B9B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1737" tIns="0" rIns="191737" bIns="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это новые методы общения с учениками</a:t>
          </a:r>
          <a:endParaRPr lang="ru-RU" sz="28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sp:txBody>
      <dsp:txXfrm>
        <a:off x="386416" y="125042"/>
        <a:ext cx="6817151" cy="765588"/>
      </dsp:txXfrm>
    </dsp:sp>
    <dsp:sp modelId="{B529792E-D3DE-48E0-B586-9764ABF0AB05}">
      <dsp:nvSpPr>
        <dsp:cNvPr id="0" name=""/>
        <dsp:cNvSpPr/>
      </dsp:nvSpPr>
      <dsp:spPr>
        <a:xfrm>
          <a:off x="0" y="1802070"/>
          <a:ext cx="7246761" cy="504000"/>
        </a:xfrm>
        <a:prstGeom prst="rect">
          <a:avLst/>
        </a:prstGeom>
        <a:solidFill>
          <a:srgbClr val="5B9BD5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5B9B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CC4D04-F3BC-4523-A0CA-745C709E0929}">
      <dsp:nvSpPr>
        <dsp:cNvPr id="0" name=""/>
        <dsp:cNvSpPr/>
      </dsp:nvSpPr>
      <dsp:spPr>
        <a:xfrm>
          <a:off x="344999" y="1248847"/>
          <a:ext cx="6899985" cy="848422"/>
        </a:xfrm>
        <a:prstGeom prst="round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5B9B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1737" tIns="0" rIns="191737" bIns="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позиция делового сотрудничества с ними </a:t>
          </a:r>
          <a:endParaRPr lang="ru-RU" sz="28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sp:txBody>
      <dsp:txXfrm>
        <a:off x="386416" y="1290264"/>
        <a:ext cx="6817151" cy="765588"/>
      </dsp:txXfrm>
    </dsp:sp>
    <dsp:sp modelId="{FAE91A94-E727-4148-A576-7E8E20535FDD}">
      <dsp:nvSpPr>
        <dsp:cNvPr id="0" name=""/>
        <dsp:cNvSpPr/>
      </dsp:nvSpPr>
      <dsp:spPr>
        <a:xfrm>
          <a:off x="0" y="2967293"/>
          <a:ext cx="7246761" cy="504000"/>
        </a:xfrm>
        <a:prstGeom prst="rect">
          <a:avLst/>
        </a:prstGeom>
        <a:solidFill>
          <a:srgbClr val="5B9BD5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5B9B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174678-1474-4B6F-85D0-9350CD96846E}">
      <dsp:nvSpPr>
        <dsp:cNvPr id="0" name=""/>
        <dsp:cNvSpPr/>
      </dsp:nvSpPr>
      <dsp:spPr>
        <a:xfrm>
          <a:off x="344999" y="2414070"/>
          <a:ext cx="6899985" cy="848422"/>
        </a:xfrm>
        <a:prstGeom prst="round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5B9B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1737" tIns="0" rIns="191737" bIns="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приобщение их к нынешним проблемам</a:t>
          </a:r>
          <a:endParaRPr lang="ru-RU" sz="28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sp:txBody>
      <dsp:txXfrm>
        <a:off x="386416" y="2455487"/>
        <a:ext cx="6817151" cy="765588"/>
      </dsp:txXfrm>
    </dsp:sp>
    <dsp:sp modelId="{3177E30D-B676-4CA2-A62C-0A3D628A1B0C}">
      <dsp:nvSpPr>
        <dsp:cNvPr id="0" name=""/>
        <dsp:cNvSpPr/>
      </dsp:nvSpPr>
      <dsp:spPr>
        <a:xfrm>
          <a:off x="0" y="4132515"/>
          <a:ext cx="7246761" cy="504000"/>
        </a:xfrm>
        <a:prstGeom prst="rect">
          <a:avLst/>
        </a:prstGeom>
        <a:solidFill>
          <a:srgbClr val="5B9BD5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5B9B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981F2F-907B-46B3-8C19-B613E7BE5A60}">
      <dsp:nvSpPr>
        <dsp:cNvPr id="0" name=""/>
        <dsp:cNvSpPr/>
      </dsp:nvSpPr>
      <dsp:spPr>
        <a:xfrm>
          <a:off x="344999" y="3579293"/>
          <a:ext cx="6899985" cy="848422"/>
        </a:xfrm>
        <a:prstGeom prst="round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5B9B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1737" tIns="0" rIns="191737" bIns="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методы, позволяющие ученикам самоутвердиться</a:t>
          </a:r>
          <a:endParaRPr lang="ru-RU" sz="28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sp:txBody>
      <dsp:txXfrm>
        <a:off x="386416" y="3620710"/>
        <a:ext cx="6817151" cy="7655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EA6E38-82B1-47BB-A812-313B295FEFF2}" type="datetimeFigureOut">
              <a:rPr lang="en-US" smtClean="0"/>
              <a:pPr/>
              <a:t>10/31/2018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089E94-532B-494D-AD7A-712B16D9F5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098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146133-C2C6-42E5-9F03-188AA2A4A162}" type="slidenum">
              <a:rPr lang="en-US" smtClean="0"/>
              <a:pPr>
                <a:defRPr/>
              </a:pPr>
              <a:t>1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10/31/2018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10/31/2018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10/31/2018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10/31/2018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18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10/31/2018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04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10/31/2018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723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10/31/2018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688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10/31/2018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761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10/31/2018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324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10/31/2018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027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10/31/2018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318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10/31/2018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10/31/2018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534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10/31/2018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851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10/31/2018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685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10/31/2018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744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10/31/2018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600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10/31/2018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067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10/31/2018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426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10/31/2018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081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10/31/2018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771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10/31/2018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904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10/31/2018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10/31/2018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00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10/31/2018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025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10/31/2018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573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10/31/2018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911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10/31/2018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10/31/2018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10/31/2018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10/31/2018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10/31/2018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10/31/2018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B7A0F-5B99-4F35-9BDD-321CD3C098FF}" type="datetimeFigureOut">
              <a:rPr lang="en-US" smtClean="0"/>
              <a:pPr/>
              <a:t>10/31/2018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B7A0F-5B99-4F35-9BDD-321CD3C098FF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10/31/2018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B3369-7666-44EB-AEA9-5FA9440DB40A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856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B7A0F-5B99-4F35-9BDD-321CD3C098FF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10/31/2018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B3369-7666-44EB-AEA9-5FA9440DB40A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05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magechef.com/" TargetMode="External"/><Relationship Id="rId2" Type="http://schemas.openxmlformats.org/officeDocument/2006/relationships/hyperlink" Target="http://www.wordle.net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hyperlink" Target="http://www.tagxedo.com/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jpeg"/><Relationship Id="rId7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Relationship Id="rId6" Type="http://schemas.microsoft.com/office/2007/relationships/hdphoto" Target="../media/hdphoto4.wdp"/><Relationship Id="rId5" Type="http://schemas.openxmlformats.org/officeDocument/2006/relationships/image" Target="../media/image12.png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teachtech.ru/wp-content/uploads/2015/09/2015-09-21_0948.png" TargetMode="External"/><Relationship Id="rId2" Type="http://schemas.openxmlformats.org/officeDocument/2006/relationships/hyperlink" Target="https://coggle.it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hyperlink" Target="http://www.mindmeister.com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863600" y="5924550"/>
            <a:ext cx="8229600" cy="85725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r">
              <a:defRPr/>
            </a:pPr>
            <a:r>
              <a:rPr lang="uk-UA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Сетевые</a:t>
            </a:r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технологии</a:t>
            </a:r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uk-UA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образовании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45300" y="0"/>
            <a:ext cx="2260600" cy="150810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chemeClr val="bg1"/>
                </a:solidFill>
              </a:rPr>
              <a:t>Учитель математики и информатики  Средней школы №6 им. И.Н. Ульянова </a:t>
            </a:r>
            <a:r>
              <a:rPr lang="ru-RU" sz="2000" b="1" dirty="0" smtClean="0">
                <a:solidFill>
                  <a:schemeClr val="bg1"/>
                </a:solidFill>
              </a:rPr>
              <a:t>Иваненко М.И.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6065837"/>
            <a:ext cx="7162800" cy="715963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Сетевой проект «Школа Будущего»</a:t>
            </a:r>
            <a:endParaRPr 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0" y="1752600"/>
            <a:ext cx="60960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9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Текст слайда</a:t>
            </a:r>
            <a:endParaRPr lang="en-US" sz="1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82219" y="85130"/>
            <a:ext cx="66908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Анкетирование групп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3" r="1086" b="42284"/>
          <a:stretch/>
        </p:blipFill>
        <p:spPr bwMode="auto">
          <a:xfrm>
            <a:off x="1825228" y="3962400"/>
            <a:ext cx="7239268" cy="222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87" r="6416" b="7818"/>
          <a:stretch/>
        </p:blipFill>
        <p:spPr bwMode="auto">
          <a:xfrm>
            <a:off x="2552700" y="965200"/>
            <a:ext cx="6159500" cy="29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3485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6065837"/>
            <a:ext cx="7162800" cy="715963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Сетевой проект «Школа Будущего»</a:t>
            </a:r>
            <a:endParaRPr 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0" y="2057400"/>
            <a:ext cx="6553200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Планирование работы –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Google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 календарь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Мозговой штурм (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www.mindmeister.com</a:t>
            </a:r>
            <a:r>
              <a:rPr lang="ru-RU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Стартовая </a:t>
            </a: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презентация (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Google-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презентации</a:t>
            </a: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Анкетирование групп (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docs.google.com/forms</a:t>
            </a: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Работа над проектом </a:t>
            </a: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docs.google.com/document</a:t>
            </a: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Таблица Шаги к успеху (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docs.google.com/spreadsheets</a:t>
            </a: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Итоговая </a:t>
            </a: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рефлексия (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http://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linoit.com</a:t>
            </a: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1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72537" y="76200"/>
            <a:ext cx="603755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Использование 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интернет- сервисов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82" r="59297" b="6250"/>
          <a:stretch/>
        </p:blipFill>
        <p:spPr bwMode="auto">
          <a:xfrm>
            <a:off x="210443" y="762000"/>
            <a:ext cx="4324188" cy="52782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4256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6065837"/>
            <a:ext cx="7162800" cy="715963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Сетевой проект «Школа Будущего»</a:t>
            </a:r>
            <a:endParaRPr 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49712" y="90290"/>
            <a:ext cx="20409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Сайты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9548" r="13226" b="10243"/>
          <a:stretch/>
        </p:blipFill>
        <p:spPr bwMode="auto">
          <a:xfrm>
            <a:off x="747142" y="3429000"/>
            <a:ext cx="3992116" cy="2349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84" t="10669" r="32332" b="8333"/>
          <a:stretch/>
        </p:blipFill>
        <p:spPr bwMode="auto">
          <a:xfrm>
            <a:off x="5105399" y="1447800"/>
            <a:ext cx="3425323" cy="41724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88" t="10670" r="31162" b="11111"/>
          <a:stretch/>
        </p:blipFill>
        <p:spPr bwMode="auto">
          <a:xfrm>
            <a:off x="1219200" y="991642"/>
            <a:ext cx="3048000" cy="34590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2502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4" t="8854" b="11111"/>
          <a:stretch/>
        </p:blipFill>
        <p:spPr bwMode="auto">
          <a:xfrm>
            <a:off x="533400" y="762000"/>
            <a:ext cx="4896139" cy="2895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1" t="9549" b="9895"/>
          <a:stretch/>
        </p:blipFill>
        <p:spPr bwMode="auto">
          <a:xfrm>
            <a:off x="2994169" y="2209800"/>
            <a:ext cx="5461001" cy="3247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2" t="13541" r="15739" b="11111"/>
          <a:stretch/>
        </p:blipFill>
        <p:spPr bwMode="auto">
          <a:xfrm>
            <a:off x="508000" y="3352800"/>
            <a:ext cx="4514851" cy="2755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1" t="9548" r="29014" b="10417"/>
          <a:stretch/>
        </p:blipFill>
        <p:spPr bwMode="auto">
          <a:xfrm>
            <a:off x="1473200" y="2317750"/>
            <a:ext cx="4451199" cy="3568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23" t="13542" r="29502" b="9896"/>
          <a:stretch/>
        </p:blipFill>
        <p:spPr bwMode="auto">
          <a:xfrm>
            <a:off x="2108199" y="857250"/>
            <a:ext cx="7035801" cy="5600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5500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6065837"/>
            <a:ext cx="7162800" cy="715963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Сетевой проект «Школа Будущего»</a:t>
            </a:r>
            <a:endParaRPr 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0" y="1752600"/>
            <a:ext cx="60960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900" dirty="0" smtClean="0">
                <a:solidFill>
                  <a:srgbClr val="262626">
                    <a:lumMod val="65000"/>
                    <a:lumOff val="35000"/>
                  </a:srgbClr>
                </a:solidFill>
              </a:rPr>
              <a:t>Текст слайда</a:t>
            </a:r>
            <a:endParaRPr lang="en-US" sz="1900" dirty="0">
              <a:solidFill>
                <a:srgbClr val="262626">
                  <a:lumMod val="65000"/>
                  <a:lumOff val="35000"/>
                </a:srgb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62604" y="90290"/>
            <a:ext cx="34151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F7F7F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7F7F7F">
                        <a:tint val="40000"/>
                        <a:satMod val="250000"/>
                      </a:srgbClr>
                    </a:gs>
                    <a:gs pos="9000">
                      <a:srgbClr val="7F7F7F">
                        <a:tint val="52000"/>
                        <a:satMod val="300000"/>
                      </a:srgbClr>
                    </a:gs>
                    <a:gs pos="50000">
                      <a:srgbClr val="7F7F7F">
                        <a:shade val="20000"/>
                        <a:satMod val="300000"/>
                      </a:srgbClr>
                    </a:gs>
                    <a:gs pos="79000">
                      <a:srgbClr val="7F7F7F">
                        <a:tint val="52000"/>
                        <a:satMod val="300000"/>
                      </a:srgbClr>
                    </a:gs>
                    <a:gs pos="100000">
                      <a:srgbClr val="7F7F7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Рефлексия</a:t>
            </a:r>
            <a:endParaRPr lang="ru-RU" sz="5400" b="1" dirty="0">
              <a:ln w="10541" cmpd="sng">
                <a:solidFill>
                  <a:srgbClr val="7F7F7F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7F7F7F">
                      <a:tint val="40000"/>
                      <a:satMod val="250000"/>
                    </a:srgbClr>
                  </a:gs>
                  <a:gs pos="9000">
                    <a:srgbClr val="7F7F7F">
                      <a:tint val="52000"/>
                      <a:satMod val="300000"/>
                    </a:srgbClr>
                  </a:gs>
                  <a:gs pos="50000">
                    <a:srgbClr val="7F7F7F">
                      <a:shade val="20000"/>
                      <a:satMod val="300000"/>
                    </a:srgbClr>
                  </a:gs>
                  <a:gs pos="79000">
                    <a:srgbClr val="7F7F7F">
                      <a:tint val="52000"/>
                      <a:satMod val="300000"/>
                    </a:srgbClr>
                  </a:gs>
                  <a:gs pos="100000">
                    <a:srgbClr val="7F7F7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5" t="9722" r="15861" b="9549"/>
          <a:stretch/>
        </p:blipFill>
        <p:spPr bwMode="auto">
          <a:xfrm>
            <a:off x="900570" y="988220"/>
            <a:ext cx="8077200" cy="52310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24147" y="367289"/>
            <a:ext cx="16881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linoit.com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224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8416" y="1"/>
            <a:ext cx="7904559" cy="995363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Сервисы для создания ребусов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819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0" r="714" b="5264"/>
          <a:stretch>
            <a:fillRect/>
          </a:stretch>
        </p:blipFill>
        <p:spPr>
          <a:xfrm>
            <a:off x="550069" y="995364"/>
            <a:ext cx="8214122" cy="5634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08746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1" y="182563"/>
            <a:ext cx="8298656" cy="731837"/>
          </a:xfrm>
        </p:spPr>
        <p:txBody>
          <a:bodyPr rtlCol="0">
            <a:normAutofit fontScale="90000"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Облако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слов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003" y="1325564"/>
            <a:ext cx="4966097" cy="4351337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err="1" smtClean="0">
                <a:hlinkClick r:id="rId2"/>
              </a:rPr>
              <a:t>Wordle</a:t>
            </a:r>
            <a:r>
              <a:rPr lang="en-US" dirty="0" smtClean="0"/>
              <a:t>.</a:t>
            </a:r>
            <a:endParaRPr lang="ru-RU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hlinkClick r:id="rId3"/>
              </a:rPr>
              <a:t>www.imagechef.com</a:t>
            </a:r>
            <a:endParaRPr lang="ru-RU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hlinkClick r:id="rId4"/>
              </a:rPr>
              <a:t>www.tagxedo.com</a:t>
            </a:r>
            <a:endParaRPr lang="ru-RU" dirty="0" smtClean="0"/>
          </a:p>
          <a:p>
            <a:pPr fontAlgn="auto">
              <a:spcAft>
                <a:spcPts val="0"/>
              </a:spcAft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0244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1" y="3135313"/>
            <a:ext cx="2280047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1306" y="3127375"/>
            <a:ext cx="2295525" cy="339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84006" y="1370014"/>
            <a:ext cx="3439716" cy="452431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</a:rPr>
              <a:t>Способы использования</a:t>
            </a:r>
            <a:r>
              <a:rPr lang="ru-RU" sz="2400" b="1" dirty="0" smtClean="0">
                <a:latin typeface="+mn-lt"/>
              </a:rPr>
              <a:t>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atin typeface="+mn-lt"/>
            </a:endParaRPr>
          </a:p>
          <a:p>
            <a:pPr marL="457200" indent="-4572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>
                <a:latin typeface="+mn-lt"/>
              </a:rPr>
              <a:t>Использование облака слов при создании </a:t>
            </a:r>
            <a:r>
              <a:rPr lang="ru-RU" dirty="0" err="1">
                <a:latin typeface="+mn-lt"/>
              </a:rPr>
              <a:t>инфографики</a:t>
            </a:r>
            <a:endParaRPr lang="ru-RU" dirty="0">
              <a:latin typeface="+mn-lt"/>
            </a:endParaRPr>
          </a:p>
          <a:p>
            <a:pPr marL="457200" indent="-4572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>
                <a:latin typeface="+mn-lt"/>
              </a:rPr>
              <a:t>Представление обратной связи (ключевые слова урока, проекта, курса)</a:t>
            </a:r>
          </a:p>
          <a:p>
            <a:pPr marL="457200" indent="-4572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>
                <a:latin typeface="+mn-lt"/>
              </a:rPr>
              <a:t>Мозговой штурм</a:t>
            </a:r>
          </a:p>
          <a:p>
            <a:pPr marL="457200" indent="-4572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>
                <a:latin typeface="+mn-lt"/>
              </a:rPr>
              <a:t>Найти общий термин, объединяющий слова в облаке</a:t>
            </a:r>
          </a:p>
          <a:p>
            <a:pPr marL="457200" indent="-4572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>
                <a:latin typeface="+mn-lt"/>
              </a:rPr>
              <a:t>Украшение облаком  статьи в презентации, плакате и т. д. </a:t>
            </a:r>
            <a:endParaRPr lang="ru-RU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98802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65621" y="893764"/>
            <a:ext cx="7978379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http</a:t>
            </a:r>
            <a:r>
              <a:rPr lang="en-US" sz="40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://crosswordus.ru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17" b="4584"/>
          <a:stretch>
            <a:fillRect/>
          </a:stretch>
        </p:blipFill>
        <p:spPr bwMode="auto">
          <a:xfrm>
            <a:off x="1428751" y="1606550"/>
            <a:ext cx="5898356" cy="471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81200" y="90290"/>
            <a:ext cx="38659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Кроссворды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407927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3"/>
          <p:cNvSpPr txBox="1">
            <a:spLocks noChangeArrowheads="1"/>
          </p:cNvSpPr>
          <p:nvPr/>
        </p:nvSpPr>
        <p:spPr>
          <a:xfrm>
            <a:off x="1447800" y="1676400"/>
            <a:ext cx="6400800" cy="487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60000"/>
              </a:lnSpc>
            </a:pPr>
            <a:r>
              <a:rPr lang="ru-RU" altLang="ko-KR" sz="1400" smtClean="0">
                <a:solidFill>
                  <a:schemeClr val="tx1"/>
                </a:solidFill>
                <a:latin typeface="Arial" charset="0"/>
                <a:ea typeface="굴림" pitchFamily="34" charset="-127"/>
              </a:rPr>
              <a:t>Текст слайда</a:t>
            </a:r>
            <a:endParaRPr lang="en-US" sz="1400" smtClean="0">
              <a:solidFill>
                <a:schemeClr val="tx1"/>
              </a:solidFill>
              <a:latin typeface="Arial" charset="0"/>
              <a:ea typeface="굴림" pitchFamily="34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08" t="21528" r="19180" b="8506"/>
          <a:stretch/>
        </p:blipFill>
        <p:spPr bwMode="auto">
          <a:xfrm>
            <a:off x="-190500" y="647700"/>
            <a:ext cx="9075489" cy="588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994427" y="152400"/>
            <a:ext cx="607621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Сетевые технологии</a:t>
            </a:r>
            <a:endParaRPr lang="ru-RU" sz="4800" b="1" i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6" name="Объект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2375194"/>
              </p:ext>
            </p:extLst>
          </p:nvPr>
        </p:nvGraphicFramePr>
        <p:xfrm>
          <a:off x="1897238" y="1008797"/>
          <a:ext cx="7246761" cy="4720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4173" y="1524000"/>
            <a:ext cx="183306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форум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173" y="2393116"/>
            <a:ext cx="192552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облако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173" y="5869582"/>
            <a:ext cx="504029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видеоконференция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173" y="3262232"/>
            <a:ext cx="95699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чат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173" y="4131348"/>
            <a:ext cx="161775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поиск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173" y="5000464"/>
            <a:ext cx="123303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сайт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35841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utoShape 68"/>
          <p:cNvSpPr>
            <a:spLocks noChangeArrowheads="1"/>
          </p:cNvSpPr>
          <p:nvPr/>
        </p:nvSpPr>
        <p:spPr bwMode="gray">
          <a:xfrm>
            <a:off x="1828800" y="381000"/>
            <a:ext cx="6696075" cy="63500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shade val="46275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 latinLnBrk="1">
              <a:defRPr/>
            </a:pPr>
            <a:r>
              <a:rPr kumimoji="1" lang="ru-RU" altLang="ko-KR" sz="3500" b="1" i="1" dirty="0" err="1" smtClean="0">
                <a:solidFill>
                  <a:srgbClr val="002060"/>
                </a:solidFill>
                <a:ea typeface="굴림" pitchFamily="34" charset="-127"/>
              </a:rPr>
              <a:t>Полат</a:t>
            </a:r>
            <a:r>
              <a:rPr kumimoji="1" lang="ru-RU" altLang="ko-KR" sz="3500" b="1" i="1" dirty="0" smtClean="0">
                <a:solidFill>
                  <a:srgbClr val="002060"/>
                </a:solidFill>
                <a:ea typeface="굴림" pitchFamily="34" charset="-127"/>
              </a:rPr>
              <a:t> Е.С.</a:t>
            </a:r>
            <a:endParaRPr kumimoji="1" lang="en-US" altLang="ko-KR" sz="3500" b="1" i="1" dirty="0">
              <a:solidFill>
                <a:srgbClr val="002060"/>
              </a:solidFill>
              <a:ea typeface="굴림" pitchFamily="34" charset="-127"/>
            </a:endParaRPr>
          </a:p>
        </p:txBody>
      </p:sp>
      <p:pic>
        <p:nvPicPr>
          <p:cNvPr id="2050" name="Picture 2" descr="Картинки по запросу сет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133600"/>
            <a:ext cx="2381250" cy="187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33725" y="4150717"/>
            <a:ext cx="2809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/>
                </a:solidFill>
              </a:rPr>
              <a:t>Учебный телекоммуникационный процесс</a:t>
            </a:r>
            <a:endParaRPr lang="ru-RU" b="1" dirty="0">
              <a:solidFill>
                <a:schemeClr val="accent6"/>
              </a:solidFill>
            </a:endParaRPr>
          </a:p>
        </p:txBody>
      </p:sp>
      <p:pic>
        <p:nvPicPr>
          <p:cNvPr id="2052" name="Picture 4" descr="http://lingvo-pro.ru/wp-content/uploads/2015/10/lingvo-pro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964" y="152400"/>
            <a:ext cx="2512836" cy="14134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57550" y="1663700"/>
            <a:ext cx="2381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Учащиеся - </a:t>
            </a:r>
            <a:r>
              <a:rPr lang="ru-RU" b="1" dirty="0" smtClean="0"/>
              <a:t>партнёры</a:t>
            </a:r>
            <a:endParaRPr lang="ru-RU" b="1" dirty="0"/>
          </a:p>
        </p:txBody>
      </p:sp>
      <p:pic>
        <p:nvPicPr>
          <p:cNvPr id="2054" name="Picture 6" descr="Картинки по запросу компьютеры в сет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740" y="1760535"/>
            <a:ext cx="2119025" cy="1490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307787" y="3276599"/>
            <a:ext cx="2381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Компьютерные телекоммуникации</a:t>
            </a:r>
            <a:endParaRPr lang="ru-RU" b="1" dirty="0"/>
          </a:p>
        </p:txBody>
      </p:sp>
      <p:pic>
        <p:nvPicPr>
          <p:cNvPr id="2056" name="Picture 8" descr="Картинки по запросу проблем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599" y="1995269"/>
            <a:ext cx="2012963" cy="14477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09550" y="3468469"/>
            <a:ext cx="2381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Общие проблема и цель</a:t>
            </a:r>
            <a:endParaRPr lang="ru-RU" b="1" dirty="0"/>
          </a:p>
        </p:txBody>
      </p:sp>
      <p:pic>
        <p:nvPicPr>
          <p:cNvPr id="2058" name="Picture 10" descr="Картинки по запросу методы исследовани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598" y="4572000"/>
            <a:ext cx="2012964" cy="14857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57175" y="6096000"/>
            <a:ext cx="2381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М</a:t>
            </a:r>
            <a:r>
              <a:rPr lang="ru-RU" b="1" dirty="0" smtClean="0"/>
              <a:t>етоды и способы деятельности</a:t>
            </a:r>
            <a:endParaRPr lang="ru-RU" b="1" dirty="0"/>
          </a:p>
        </p:txBody>
      </p:sp>
      <p:pic>
        <p:nvPicPr>
          <p:cNvPr id="2060" name="Picture 12" descr="Картинки по запросу результат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1560" y="4464559"/>
            <a:ext cx="2195224" cy="1713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307788" y="6260068"/>
            <a:ext cx="2381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Результат</a:t>
            </a:r>
            <a:endParaRPr lang="ru-RU" b="1" dirty="0"/>
          </a:p>
        </p:txBody>
      </p:sp>
      <p:sp>
        <p:nvSpPr>
          <p:cNvPr id="5" name="Плюс 4"/>
          <p:cNvSpPr/>
          <p:nvPr/>
        </p:nvSpPr>
        <p:spPr>
          <a:xfrm>
            <a:off x="1031881" y="4038600"/>
            <a:ext cx="709079" cy="475106"/>
          </a:xfrm>
          <a:prstGeom prst="mathPlu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люс 18"/>
          <p:cNvSpPr/>
          <p:nvPr/>
        </p:nvSpPr>
        <p:spPr>
          <a:xfrm>
            <a:off x="2038363" y="1152776"/>
            <a:ext cx="709079" cy="475106"/>
          </a:xfrm>
          <a:prstGeom prst="mathPlu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люс 20"/>
          <p:cNvSpPr/>
          <p:nvPr/>
        </p:nvSpPr>
        <p:spPr>
          <a:xfrm>
            <a:off x="6172201" y="1016000"/>
            <a:ext cx="709079" cy="475106"/>
          </a:xfrm>
          <a:prstGeom prst="mathPlu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люс 21"/>
          <p:cNvSpPr/>
          <p:nvPr/>
        </p:nvSpPr>
        <p:spPr>
          <a:xfrm>
            <a:off x="7127881" y="3973320"/>
            <a:ext cx="709079" cy="475106"/>
          </a:xfrm>
          <a:prstGeom prst="mathPlu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451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6065837"/>
            <a:ext cx="7162800" cy="715963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Сетевой проект «Школа Будущего»</a:t>
            </a:r>
            <a:endParaRPr 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0" y="2057400"/>
            <a:ext cx="6553200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Планирование работы –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Google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 календарь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Мозговой штурм (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www.mindmeister.com</a:t>
            </a:r>
            <a:r>
              <a:rPr lang="ru-RU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Стартовая </a:t>
            </a: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презентация (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Google-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презентации</a:t>
            </a: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Анкетирование групп (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docs.google.com/forms</a:t>
            </a: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Работа над проектом </a:t>
            </a: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docs.google.com/document</a:t>
            </a: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Таблица Шаги к успеху (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docs.google.com/spreadsheets</a:t>
            </a: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Итоговая </a:t>
            </a: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рефлексия (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http://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linoit.com</a:t>
            </a: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1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72537" y="76200"/>
            <a:ext cx="603755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Использование 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интернет- сервисов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91517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6065837"/>
            <a:ext cx="7162800" cy="715963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Сетевой проект «Школа Будущего»</a:t>
            </a:r>
            <a:endParaRPr 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34388" y="85130"/>
            <a:ext cx="69992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F7F7F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7F7F7F">
                        <a:tint val="40000"/>
                        <a:satMod val="250000"/>
                      </a:srgbClr>
                    </a:gs>
                    <a:gs pos="9000">
                      <a:srgbClr val="7F7F7F">
                        <a:tint val="52000"/>
                        <a:satMod val="300000"/>
                      </a:srgbClr>
                    </a:gs>
                    <a:gs pos="50000">
                      <a:srgbClr val="7F7F7F">
                        <a:shade val="20000"/>
                        <a:satMod val="300000"/>
                      </a:srgbClr>
                    </a:gs>
                    <a:gs pos="79000">
                      <a:srgbClr val="7F7F7F">
                        <a:tint val="52000"/>
                        <a:satMod val="300000"/>
                      </a:srgbClr>
                    </a:gs>
                    <a:gs pos="100000">
                      <a:srgbClr val="7F7F7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Планирование работы</a:t>
            </a:r>
            <a:endParaRPr lang="ru-RU" sz="5400" b="1" dirty="0">
              <a:ln w="10541" cmpd="sng">
                <a:solidFill>
                  <a:srgbClr val="7F7F7F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7F7F7F">
                      <a:tint val="40000"/>
                      <a:satMod val="250000"/>
                    </a:srgbClr>
                  </a:gs>
                  <a:gs pos="9000">
                    <a:srgbClr val="7F7F7F">
                      <a:tint val="52000"/>
                      <a:satMod val="300000"/>
                    </a:srgbClr>
                  </a:gs>
                  <a:gs pos="50000">
                    <a:srgbClr val="7F7F7F">
                      <a:shade val="20000"/>
                      <a:satMod val="300000"/>
                    </a:srgbClr>
                  </a:gs>
                  <a:gs pos="79000">
                    <a:srgbClr val="7F7F7F">
                      <a:tint val="52000"/>
                      <a:satMod val="300000"/>
                    </a:srgbClr>
                  </a:gs>
                  <a:gs pos="100000">
                    <a:srgbClr val="7F7F7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3" t="10600" r="14861" b="21528"/>
          <a:stretch/>
        </p:blipFill>
        <p:spPr bwMode="auto">
          <a:xfrm>
            <a:off x="152400" y="2362200"/>
            <a:ext cx="7848600" cy="3555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404" t="20139" r="24353" b="9028"/>
          <a:stretch/>
        </p:blipFill>
        <p:spPr bwMode="auto">
          <a:xfrm>
            <a:off x="2686812" y="1008460"/>
            <a:ext cx="61468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1582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8885" y="1"/>
            <a:ext cx="7892653" cy="995363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5">
                    <a:lumMod val="75000"/>
                  </a:schemeClr>
                </a:solidFill>
              </a:rPr>
              <a:t>Интеллект-карты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7194" y="803276"/>
            <a:ext cx="8528447" cy="140176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 fontScale="77500" lnSpcReduction="20000"/>
          </a:bodyPr>
          <a:lstStyle/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(</a:t>
            </a:r>
            <a:r>
              <a:rPr lang="en-US" dirty="0" smtClean="0"/>
              <a:t>mind map -</a:t>
            </a:r>
            <a:r>
              <a:rPr lang="ru-RU" dirty="0" smtClean="0"/>
              <a:t> карт</a:t>
            </a:r>
            <a:r>
              <a:rPr lang="ru-RU" dirty="0"/>
              <a:t>ы</a:t>
            </a:r>
            <a:r>
              <a:rPr lang="ru-RU" dirty="0" smtClean="0"/>
              <a:t> </a:t>
            </a:r>
            <a:r>
              <a:rPr lang="ru-RU" dirty="0"/>
              <a:t>памяти, </a:t>
            </a:r>
            <a:r>
              <a:rPr lang="ru-RU" dirty="0" smtClean="0"/>
              <a:t>карты мышления)</a:t>
            </a:r>
            <a:r>
              <a:rPr lang="ru-RU" dirty="0"/>
              <a:t> — это способ представить идеи </a:t>
            </a:r>
            <a:r>
              <a:rPr lang="ru-RU" dirty="0" smtClean="0"/>
              <a:t>наглядно, и продемонстрировать </a:t>
            </a:r>
            <a:r>
              <a:rPr lang="ru-RU" dirty="0"/>
              <a:t>связь между ними при помощи схем.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5757" y="4903788"/>
            <a:ext cx="8599885" cy="16312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464646"/>
                </a:solidFill>
                <a:latin typeface="inherit"/>
              </a:rPr>
              <a:t>Примеры использования:</a:t>
            </a:r>
          </a:p>
          <a:p>
            <a:pPr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rgbClr val="464646"/>
                </a:solidFill>
                <a:latin typeface="inherit"/>
              </a:rPr>
              <a:t>При объяснении нового материала,  чтобы организовать и наглядно представить  материал.</a:t>
            </a:r>
          </a:p>
          <a:p>
            <a:pPr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 smtClean="0">
                <a:solidFill>
                  <a:srgbClr val="464646"/>
                </a:solidFill>
                <a:latin typeface="inherit"/>
              </a:rPr>
              <a:t>В </a:t>
            </a:r>
            <a:r>
              <a:rPr lang="ru-RU" sz="2000" dirty="0">
                <a:solidFill>
                  <a:srgbClr val="464646"/>
                </a:solidFill>
                <a:latin typeface="inherit"/>
              </a:rPr>
              <a:t>качестве самостоятельного задания, как </a:t>
            </a:r>
            <a:r>
              <a:rPr lang="ru-RU" sz="2000" dirty="0" err="1" smtClean="0">
                <a:solidFill>
                  <a:srgbClr val="464646"/>
                </a:solidFill>
                <a:latin typeface="inherit"/>
              </a:rPr>
              <a:t>льтернатива</a:t>
            </a:r>
            <a:r>
              <a:rPr lang="ru-RU" sz="2000" dirty="0">
                <a:solidFill>
                  <a:srgbClr val="464646"/>
                </a:solidFill>
                <a:latin typeface="inherit"/>
              </a:rPr>
              <a:t>  презентации, постеру  или докладу.</a:t>
            </a:r>
          </a:p>
        </p:txBody>
      </p:sp>
      <p:sp>
        <p:nvSpPr>
          <p:cNvPr id="13317" name="Rectangle 1"/>
          <p:cNvSpPr>
            <a:spLocks noChangeArrowheads="1"/>
          </p:cNvSpPr>
          <p:nvPr/>
        </p:nvSpPr>
        <p:spPr bwMode="auto">
          <a:xfrm>
            <a:off x="1744266" y="2316561"/>
            <a:ext cx="7110413" cy="123110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/>
            <a:r>
              <a:rPr lang="ru-RU" altLang="ru-RU" sz="2000" u="sng">
                <a:solidFill>
                  <a:srgbClr val="333333"/>
                </a:solidFill>
                <a:latin typeface="inherit"/>
                <a:cs typeface="Arial" pitchFamily="34" charset="0"/>
                <a:hlinkClick r:id="rId2"/>
              </a:rPr>
              <a:t>Coggle</a:t>
            </a:r>
            <a:r>
              <a:rPr lang="ru-RU" altLang="ru-RU" sz="2000">
                <a:solidFill>
                  <a:srgbClr val="464646"/>
                </a:solidFill>
                <a:latin typeface="Arial" pitchFamily="34" charset="0"/>
                <a:cs typeface="Arial" pitchFamily="34" charset="0"/>
              </a:rPr>
              <a:t> — бесплатный сервис, позволяющий создавать красивые онлайн-карты.  Здесь можно создавать любое количество веток, искривлять их, менять цвета, и перемещать элементы.</a:t>
            </a:r>
            <a:endParaRPr lang="ru-RU" altLang="ru-RU" sz="2000" u="sng">
              <a:solidFill>
                <a:srgbClr val="333333"/>
              </a:solidFill>
              <a:latin typeface="inherit"/>
              <a:cs typeface="Arial" pitchFamily="34" charset="0"/>
            </a:endParaRPr>
          </a:p>
        </p:txBody>
      </p:sp>
      <p:pic>
        <p:nvPicPr>
          <p:cNvPr id="13318" name="Picture 2" descr="2015-09-21_0948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" y="2462214"/>
            <a:ext cx="1268016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4" descr="2015-09-21_100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" y="3741738"/>
            <a:ext cx="1268016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744267" y="3976688"/>
            <a:ext cx="6868715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u="sng" dirty="0" err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</a:rPr>
              <a:t>Popplet</a:t>
            </a:r>
            <a:r>
              <a:rPr lang="en-US" sz="2000" dirty="0">
                <a:solidFill>
                  <a:srgbClr val="464646"/>
                </a:solidFill>
                <a:latin typeface="Arial" panose="020B0604020202020204" pitchFamily="34" charset="0"/>
              </a:rPr>
              <a:t> - </a:t>
            </a:r>
            <a:r>
              <a:rPr lang="ru-RU" sz="2000" dirty="0">
                <a:solidFill>
                  <a:srgbClr val="464646"/>
                </a:solidFill>
                <a:latin typeface="Arial" panose="020B0604020202020204" pitchFamily="34" charset="0"/>
              </a:rPr>
              <a:t>позволяет создавать красивые мультимедийные интеллект-карты.</a:t>
            </a: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100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08" b="6251"/>
          <a:stretch/>
        </p:blipFill>
        <p:spPr bwMode="auto">
          <a:xfrm>
            <a:off x="112731" y="1752600"/>
            <a:ext cx="9031269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6065837"/>
            <a:ext cx="7162800" cy="715963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Сетевой проект «Школа Будущего»</a:t>
            </a:r>
            <a:endParaRPr 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86400" y="943099"/>
            <a:ext cx="3581400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262626">
                    <a:lumMod val="65000"/>
                    <a:lumOff val="35000"/>
                  </a:srgbClr>
                </a:solidFill>
                <a:hlinkClick r:id="rId4"/>
              </a:rPr>
              <a:t>www.mindmeister.com</a:t>
            </a:r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52600" y="32469"/>
            <a:ext cx="53178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Мозговой штурм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95" t="23958" r="12543" b="16146"/>
          <a:stretch/>
        </p:blipFill>
        <p:spPr bwMode="auto">
          <a:xfrm>
            <a:off x="2044700" y="1752600"/>
            <a:ext cx="6578600" cy="438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4737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6065837"/>
            <a:ext cx="7162800" cy="715963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Сетевой проект «Школа Будущего»</a:t>
            </a:r>
            <a:endParaRPr 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35583" y="85130"/>
            <a:ext cx="71968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F7F7F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7F7F7F">
                        <a:tint val="40000"/>
                        <a:satMod val="250000"/>
                      </a:srgbClr>
                    </a:gs>
                    <a:gs pos="9000">
                      <a:srgbClr val="7F7F7F">
                        <a:tint val="52000"/>
                        <a:satMod val="300000"/>
                      </a:srgbClr>
                    </a:gs>
                    <a:gs pos="50000">
                      <a:srgbClr val="7F7F7F">
                        <a:shade val="20000"/>
                        <a:satMod val="300000"/>
                      </a:srgbClr>
                    </a:gs>
                    <a:gs pos="79000">
                      <a:srgbClr val="7F7F7F">
                        <a:tint val="52000"/>
                        <a:satMod val="300000"/>
                      </a:srgbClr>
                    </a:gs>
                    <a:gs pos="100000">
                      <a:srgbClr val="7F7F7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Стартовая презентация</a:t>
            </a:r>
            <a:endParaRPr lang="ru-RU" sz="5400" b="1" dirty="0">
              <a:ln w="10541" cmpd="sng">
                <a:solidFill>
                  <a:srgbClr val="7F7F7F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7F7F7F">
                      <a:tint val="40000"/>
                      <a:satMod val="250000"/>
                    </a:srgbClr>
                  </a:gs>
                  <a:gs pos="9000">
                    <a:srgbClr val="7F7F7F">
                      <a:tint val="52000"/>
                      <a:satMod val="300000"/>
                    </a:srgbClr>
                  </a:gs>
                  <a:gs pos="50000">
                    <a:srgbClr val="7F7F7F">
                      <a:shade val="20000"/>
                      <a:satMod val="300000"/>
                    </a:srgbClr>
                  </a:gs>
                  <a:gs pos="79000">
                    <a:srgbClr val="7F7F7F">
                      <a:tint val="52000"/>
                      <a:satMod val="300000"/>
                    </a:srgbClr>
                  </a:gs>
                  <a:gs pos="100000">
                    <a:srgbClr val="7F7F7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5" t="5208" r="27184" b="10590"/>
          <a:stretch/>
        </p:blipFill>
        <p:spPr bwMode="auto">
          <a:xfrm>
            <a:off x="1676403" y="1008458"/>
            <a:ext cx="7315201" cy="4880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79" t="10600" r="3830" b="26563"/>
          <a:stretch/>
        </p:blipFill>
        <p:spPr bwMode="auto">
          <a:xfrm>
            <a:off x="575392" y="1904999"/>
            <a:ext cx="8331634" cy="3983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6619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Custom 12">
      <a:dk1>
        <a:srgbClr val="262626"/>
      </a:dk1>
      <a:lt1>
        <a:srgbClr val="FFFFFF"/>
      </a:lt1>
      <a:dk2>
        <a:srgbClr val="1F497D"/>
      </a:dk2>
      <a:lt2>
        <a:srgbClr val="EEECE1"/>
      </a:lt2>
      <a:accent1>
        <a:srgbClr val="7F7F7F"/>
      </a:accent1>
      <a:accent2>
        <a:srgbClr val="262626"/>
      </a:accent2>
      <a:accent3>
        <a:srgbClr val="A5A5A5"/>
      </a:accent3>
      <a:accent4>
        <a:srgbClr val="FF0000"/>
      </a:accent4>
      <a:accent5>
        <a:srgbClr val="7F7F7F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Custom 12">
      <a:dk1>
        <a:srgbClr val="262626"/>
      </a:dk1>
      <a:lt1>
        <a:srgbClr val="FFFFFF"/>
      </a:lt1>
      <a:dk2>
        <a:srgbClr val="1F497D"/>
      </a:dk2>
      <a:lt2>
        <a:srgbClr val="EEECE1"/>
      </a:lt2>
      <a:accent1>
        <a:srgbClr val="7F7F7F"/>
      </a:accent1>
      <a:accent2>
        <a:srgbClr val="262626"/>
      </a:accent2>
      <a:accent3>
        <a:srgbClr val="A5A5A5"/>
      </a:accent3>
      <a:accent4>
        <a:srgbClr val="FF0000"/>
      </a:accent4>
      <a:accent5>
        <a:srgbClr val="7F7F7F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Theme">
  <a:themeElements>
    <a:clrScheme name="Custom 12">
      <a:dk1>
        <a:srgbClr val="262626"/>
      </a:dk1>
      <a:lt1>
        <a:srgbClr val="FFFFFF"/>
      </a:lt1>
      <a:dk2>
        <a:srgbClr val="1F497D"/>
      </a:dk2>
      <a:lt2>
        <a:srgbClr val="EEECE1"/>
      </a:lt2>
      <a:accent1>
        <a:srgbClr val="7F7F7F"/>
      </a:accent1>
      <a:accent2>
        <a:srgbClr val="262626"/>
      </a:accent2>
      <a:accent3>
        <a:srgbClr val="A5A5A5"/>
      </a:accent3>
      <a:accent4>
        <a:srgbClr val="FF0000"/>
      </a:accent4>
      <a:accent5>
        <a:srgbClr val="7F7F7F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4547</TotalTime>
  <Words>309</Words>
  <Application>Microsoft Office PowerPoint</Application>
  <PresentationFormat>Экран (4:3)</PresentationFormat>
  <Paragraphs>79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1_Office Theme</vt:lpstr>
      <vt:lpstr>2_Office Theme</vt:lpstr>
      <vt:lpstr>3_Office Theme</vt:lpstr>
      <vt:lpstr>Сетевые технологии в образовании</vt:lpstr>
      <vt:lpstr>Презентация PowerPoint</vt:lpstr>
      <vt:lpstr>Презентация PowerPoint</vt:lpstr>
      <vt:lpstr>Презентация PowerPoint</vt:lpstr>
      <vt:lpstr>Сетевой проект «Школа Будущего»</vt:lpstr>
      <vt:lpstr>Сетевой проект «Школа Будущего»</vt:lpstr>
      <vt:lpstr>Интеллект-карты</vt:lpstr>
      <vt:lpstr>Сетевой проект «Школа Будущего»</vt:lpstr>
      <vt:lpstr>Сетевой проект «Школа Будущего»</vt:lpstr>
      <vt:lpstr>Сетевой проект «Школа Будущего»</vt:lpstr>
      <vt:lpstr>Сетевой проект «Школа Будущего»</vt:lpstr>
      <vt:lpstr>Сетевой проект «Школа Будущего»</vt:lpstr>
      <vt:lpstr>Презентация PowerPoint</vt:lpstr>
      <vt:lpstr>Сетевой проект «Школа Будущего»</vt:lpstr>
      <vt:lpstr>Сервисы для создания ребусов</vt:lpstr>
      <vt:lpstr>Облако слов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Мари</cp:lastModifiedBy>
  <cp:revision>268</cp:revision>
  <dcterms:created xsi:type="dcterms:W3CDTF">2012-04-26T17:06:14Z</dcterms:created>
  <dcterms:modified xsi:type="dcterms:W3CDTF">2018-11-01T03:34:42Z</dcterms:modified>
</cp:coreProperties>
</file>