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2" r:id="rId2"/>
    <p:sldId id="275" r:id="rId3"/>
    <p:sldId id="276" r:id="rId4"/>
    <p:sldId id="267" r:id="rId5"/>
    <p:sldId id="277" r:id="rId6"/>
    <p:sldId id="278" r:id="rId7"/>
    <p:sldId id="279" r:id="rId8"/>
    <p:sldId id="280" r:id="rId9"/>
    <p:sldId id="281" r:id="rId10"/>
    <p:sldId id="282" r:id="rId11"/>
    <p:sldId id="268" r:id="rId12"/>
    <p:sldId id="283" r:id="rId13"/>
    <p:sldId id="284" r:id="rId14"/>
    <p:sldId id="285" r:id="rId15"/>
    <p:sldId id="286" r:id="rId16"/>
    <p:sldId id="258" r:id="rId17"/>
    <p:sldId id="260" r:id="rId18"/>
    <p:sldId id="259" r:id="rId19"/>
    <p:sldId id="261" r:id="rId20"/>
    <p:sldId id="271" r:id="rId21"/>
    <p:sldId id="262" r:id="rId22"/>
    <p:sldId id="263" r:id="rId23"/>
    <p:sldId id="264" r:id="rId24"/>
    <p:sldId id="265" r:id="rId25"/>
    <p:sldId id="256" r:id="rId26"/>
    <p:sldId id="257" r:id="rId27"/>
    <p:sldId id="269" r:id="rId28"/>
    <p:sldId id="270" r:id="rId29"/>
    <p:sldId id="287" r:id="rId30"/>
    <p:sldId id="273" r:id="rId31"/>
    <p:sldId id="288" r:id="rId32"/>
  </p:sldIdLst>
  <p:sldSz cx="9144000" cy="6858000" type="screen4x3"/>
  <p:notesSz cx="6858000" cy="9144000"/>
  <p:custDataLst>
    <p:tags r:id="rId3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89399" autoAdjust="0"/>
  </p:normalViewPr>
  <p:slideViewPr>
    <p:cSldViewPr>
      <p:cViewPr varScale="1">
        <p:scale>
          <a:sx n="83" d="100"/>
          <a:sy n="83" d="100"/>
        </p:scale>
        <p:origin x="163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791712-EC64-4BA8-890A-DDFF677B0F50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DDA7A0-370A-4767-8E4F-929FD273B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8078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15451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67558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4270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B9D9A7-BA8C-4BF0-BE97-5DC15174D18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F7F615-F8BC-4A29-9629-79731900322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101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1409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0100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58CFE-9AF2-4189-A2C8-82B0E3D6965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408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9956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48188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9935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924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FC77-8DB9-4D4B-AF3D-E2B79B6DDAC6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9E7F-B694-4DCC-A2F6-4739C0E1F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474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40642-4048-4DC8-8ECB-8700E821E417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8A6F7-74DC-41EF-98B6-BF5197F69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7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9F3AE-6292-445D-B79E-65AEB669FF99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106D3-C9A9-41EA-9E66-2EB283753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39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5DED5-AAD5-4639-8901-30B956F82E25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34FC2-C08F-42AC-ABF4-ECC22F007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5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6CF46-A820-4482-8358-1A01BE702C2A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ABA7C-2342-4D23-A246-1921BC181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80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8659D-949C-4D27-8102-2A128CDC8F66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19A67-1911-45C3-A90A-BFB4B51F3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87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D49B3-227D-46D1-9007-A58F4C8C6721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7124-2F7E-41F9-BF4F-615F400B0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375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2E493-213F-4A4D-84B8-28DE3A4D047D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4C4EA-01D2-4FC6-9C36-973B64342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0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F915C-8EA6-4B1F-9CEA-12FC0E037F8D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6F492-FD27-4AF8-B2BB-F30452F74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84384-6D09-480E-A606-0ADE493AA17F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A3498-2CC2-4C02-BB44-BD799BF6E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2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95A86-497E-4128-85A1-1CCBD1E5418A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3D6A1-E92C-44D7-AC8C-985C16070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8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4B3717-CE86-4C4E-A66F-904170648C62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9C4374-7B44-4E77-94B5-ED478DFEC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znanio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source=images&amp;cd=&amp;cad=rja&amp;docid=uDxH3koK_GdIjM&amp;tbnid=fax0C5ZOrNcyPM:&amp;ved=0CAgQjRwwAA&amp;url=http://bestmaps.ru/place/moscow-kremlin&amp;ei=6j51UrK2IuOI4ASc8IDYBw&amp;psig=AFQjCNFCAjOx5_r9wvn28xK_GYza-srdig&amp;ust=138350193059921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41250" y="2780928"/>
            <a:ext cx="9356151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Что мы Родиной зовём</a:t>
            </a:r>
            <a:r>
              <a:rPr lang="ru-RU" sz="6000" b="1" dirty="0">
                <a:solidFill>
                  <a:srgbClr val="C00000"/>
                </a:solidFill>
                <a:cs typeface="Times New Roman" pitchFamily="18" charset="0"/>
              </a:rPr>
              <a:t>?</a:t>
            </a:r>
            <a:endParaRPr lang="ru-RU" sz="6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  <a:latin typeface="Cambria" pitchFamily="18" charset="0"/>
            </a:endParaRPr>
          </a:p>
        </p:txBody>
      </p:sp>
      <p:pic>
        <p:nvPicPr>
          <p:cNvPr id="2053" name="Picture 2" descr="C:\Users\андрейка\Desktop\rusnazname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2783600" cy="20870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3" descr="C:\Users\андрейка\Desktop\0_17334_ec63a851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196752"/>
            <a:ext cx="2952129" cy="1965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741707" y="0"/>
            <a:ext cx="825259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Внеклассное мероприятие по  ВНЕУРОЧНОЙ ДЕЯТЕЛЬНОСТИ </a:t>
            </a:r>
          </a:p>
          <a:p>
            <a:pPr algn="ctr" eaLnBrk="1" hangingPunct="1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</a:t>
            </a:r>
            <a:r>
              <a:rPr 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праваславной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 Крыма»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/>
        </p:nvSpPr>
        <p:spPr>
          <a:xfrm>
            <a:off x="0" y="280987"/>
            <a:ext cx="8840787" cy="5418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469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Times New Roman"/>
              <a:buNone/>
            </a:pPr>
            <a:endParaRPr lang="ru-RU" sz="2400" b="0" i="0" u="none" dirty="0">
              <a:solidFill>
                <a:srgbClr val="0070C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469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Times New Roman"/>
              <a:buNone/>
            </a:pP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469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Times New Roman"/>
              <a:buNone/>
            </a:pPr>
            <a:r>
              <a:rPr lang="en-US" sz="2400" b="1" i="0" u="none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 </a:t>
            </a:r>
            <a:r>
              <a:rPr lang="en-US" sz="2400" b="1" i="0" u="none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России</a:t>
            </a:r>
            <a:r>
              <a:rPr lang="en-US" sz="2400" b="1" i="0" u="none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есть</a:t>
            </a:r>
            <a:r>
              <a:rPr lang="en-US" sz="2400" b="1" i="0" u="none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sz="2400" b="1" i="0" u="none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государственные</a:t>
            </a:r>
            <a:r>
              <a:rPr lang="en-US" sz="2400" b="1" i="0" u="none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символы</a:t>
            </a:r>
            <a:r>
              <a:rPr lang="en-US" sz="2400" b="1" i="0" u="none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9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en-US" sz="2400" b="1" i="1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Это</a:t>
            </a:r>
            <a:r>
              <a:rPr 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герб</a:t>
            </a:r>
            <a:r>
              <a:rPr 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флаг</a:t>
            </a:r>
            <a:r>
              <a:rPr 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гимн</a:t>
            </a:r>
            <a:r>
              <a:rPr 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9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Государственные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символы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очень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важны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 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0" lvl="0" indent="-469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Герб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флаг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гимн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объединяют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всех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людей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живущих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стране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b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     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независимо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от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их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национальности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0" lvl="0" indent="-469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Флаг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государственный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официальный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символ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государственной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власти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олицетворяет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суверенитет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государства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 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0" lvl="0" indent="-469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Государственный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гимн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России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это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музыкальное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произведение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b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      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которое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исполняют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особых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торжественных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случаях</a:t>
            </a:r>
            <a:r>
              <a:rPr lang="en-US" sz="24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9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800" b="1" i="0" u="none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469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800" b="1" i="0" u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endParaRPr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021097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:\Users\андрейка\Desktop\Россия\rfgf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28688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21376" y="0"/>
            <a:ext cx="390363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Символика России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6500" y="714375"/>
            <a:ext cx="32861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Флаг России</a:t>
            </a:r>
          </a:p>
        </p:txBody>
      </p:sp>
      <p:pic>
        <p:nvPicPr>
          <p:cNvPr id="4101" name="Picture 2" descr="C:\Users\андрейка\Desktop\Россия\36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28938"/>
            <a:ext cx="2571750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3" descr="C:\Users\андрейка\Desktop\Россия\federation_medv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14375"/>
            <a:ext cx="1643062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3" descr="C:\Users\андрейка\Desktop\Россия\gim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000375"/>
            <a:ext cx="2928937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04013" y="1357313"/>
            <a:ext cx="24399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Белый цвет – берёзка.</a:t>
            </a:r>
          </a:p>
          <a:p>
            <a:pPr eaLnBrk="1" hangingPunct="1"/>
            <a:r>
              <a:rPr lang="ru-RU" sz="1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Синий - неба цвет.</a:t>
            </a:r>
          </a:p>
          <a:p>
            <a:pPr eaLnBrk="1" hangingPunct="1"/>
            <a:r>
              <a:rPr lang="ru-RU" sz="1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Красная полоска-</a:t>
            </a:r>
          </a:p>
          <a:p>
            <a:pPr eaLnBrk="1" hangingPunct="1"/>
            <a:r>
              <a:rPr lang="ru-RU" sz="1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Солнечный рассвет</a:t>
            </a:r>
            <a:r>
              <a:rPr lang="ru-RU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57375" y="1143000"/>
            <a:ext cx="39639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accent2"/>
                </a:solidFill>
                <a:latin typeface="Constantia" pitchFamily="18" charset="0"/>
              </a:rPr>
              <a:t>У России величавой</a:t>
            </a:r>
          </a:p>
          <a:p>
            <a:pPr eaLnBrk="1" hangingPunct="1"/>
            <a:r>
              <a:rPr lang="ru-RU" sz="1400">
                <a:solidFill>
                  <a:schemeClr val="accent2"/>
                </a:solidFill>
                <a:latin typeface="Constantia" pitchFamily="18" charset="0"/>
              </a:rPr>
              <a:t>На гербе орёл двуглавый,</a:t>
            </a:r>
          </a:p>
          <a:p>
            <a:pPr eaLnBrk="1" hangingPunct="1"/>
            <a:r>
              <a:rPr lang="ru-RU" sz="1400">
                <a:solidFill>
                  <a:schemeClr val="accent2"/>
                </a:solidFill>
                <a:latin typeface="Constantia" pitchFamily="18" charset="0"/>
              </a:rPr>
              <a:t>Чтоб на запад на восток</a:t>
            </a:r>
          </a:p>
          <a:p>
            <a:pPr eaLnBrk="1" hangingPunct="1"/>
            <a:r>
              <a:rPr lang="ru-RU" sz="1400">
                <a:solidFill>
                  <a:schemeClr val="accent2"/>
                </a:solidFill>
                <a:latin typeface="Constantia" pitchFamily="18" charset="0"/>
              </a:rPr>
              <a:t>Он смотреть бы сразу мог.</a:t>
            </a:r>
          </a:p>
          <a:p>
            <a:pPr eaLnBrk="1" hangingPunct="1"/>
            <a:r>
              <a:rPr lang="ru-RU" sz="1400">
                <a:solidFill>
                  <a:schemeClr val="accent2"/>
                </a:solidFill>
                <a:latin typeface="Constantia" pitchFamily="18" charset="0"/>
              </a:rPr>
              <a:t>Сильный, мудрый он и гордый.</a:t>
            </a:r>
          </a:p>
          <a:p>
            <a:pPr eaLnBrk="1" hangingPunct="1"/>
            <a:r>
              <a:rPr lang="ru-RU" sz="1400">
                <a:solidFill>
                  <a:schemeClr val="accent2"/>
                </a:solidFill>
                <a:latin typeface="Constantia" pitchFamily="18" charset="0"/>
              </a:rPr>
              <a:t>Он – России дух свободный.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28813" y="714375"/>
            <a:ext cx="19288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Герб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801687" y="274637"/>
            <a:ext cx="6754812" cy="72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300"/>
              <a:buFont typeface="Times New Roman"/>
              <a:buNone/>
            </a:pP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Государственный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герб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РФ</a:t>
            </a:r>
            <a:endParaRPr b="1" dirty="0"/>
          </a:p>
        </p:txBody>
      </p:sp>
      <p:pic>
        <p:nvPicPr>
          <p:cNvPr id="160" name="Google Shape;160;p25" descr="gerb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46087" y="1231900"/>
            <a:ext cx="3630612" cy="3894137"/>
          </a:xfrm>
          <a:prstGeom prst="rect">
            <a:avLst/>
          </a:prstGeom>
          <a:noFill/>
          <a:ln>
            <a:noFill/>
          </a:ln>
          <a:effectLst>
            <a:outerShdw blurRad="63500" dist="139700" dir="2700000">
              <a:srgbClr val="333333">
                <a:alpha val="64705"/>
              </a:srgbClr>
            </a:outerShdw>
          </a:effectLst>
        </p:spPr>
      </p:pic>
      <p:sp>
        <p:nvSpPr>
          <p:cNvPr id="161" name="Google Shape;161;p25"/>
          <p:cNvSpPr txBox="1"/>
          <p:nvPr/>
        </p:nvSpPr>
        <p:spPr>
          <a:xfrm>
            <a:off x="4267200" y="1055687"/>
            <a:ext cx="4572000" cy="4246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герб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Российской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Федерации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представляет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четырехугольный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с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закругленными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нижними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углами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заостренный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оконечности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красный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геральдический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щит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золотым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двуглавым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орлом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поднявшим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вверх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распущенные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крылья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Орел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увенчан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двумя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малыми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коронами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-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над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одной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большой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короной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соединенными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лентой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В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лапе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орла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скипетр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в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левой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держава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груди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орла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в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красном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щите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-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серебряный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всадник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синем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плаще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серебряном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коне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поражающий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серебряным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копьем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черного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опрокинутого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навзничь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попранного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конем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дракона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787319245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6" descr="ru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906" y="1762125"/>
            <a:ext cx="4394200" cy="294481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>
              <a:srgbClr val="333333">
                <a:alpha val="64705"/>
              </a:srgbClr>
            </a:outerShdw>
          </a:effectLst>
        </p:spPr>
      </p:pic>
      <p:sp>
        <p:nvSpPr>
          <p:cNvPr id="167" name="Google Shape;167;p26"/>
          <p:cNvSpPr txBox="1"/>
          <p:nvPr/>
        </p:nvSpPr>
        <p:spPr>
          <a:xfrm>
            <a:off x="4724400" y="1762125"/>
            <a:ext cx="4273550" cy="3859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Государственный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флаг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Российской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Федерации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представляет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собой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прямоугольное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полотнище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трех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равновеликих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полос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верхняя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белого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средняя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синего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нижняя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красного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цветов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цвета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почитались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издавна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имели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символические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значения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400" b="1" dirty="0"/>
          </a:p>
          <a:p>
            <a:pPr marL="0" marR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БЕЛЫЙ –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благородство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2400" b="1" dirty="0"/>
          </a:p>
          <a:p>
            <a:pPr marL="0" marR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СИНИЙ –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честность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2400" b="1" dirty="0"/>
          </a:p>
          <a:p>
            <a:pPr marL="0" marR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КРАСНЫЙ –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смелость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великодушие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400"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6"/>
          <p:cNvSpPr txBox="1"/>
          <p:nvPr/>
        </p:nvSpPr>
        <p:spPr>
          <a:xfrm>
            <a:off x="914400" y="0"/>
            <a:ext cx="7237413" cy="72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300"/>
              <a:buFont typeface="Times New Roman"/>
              <a:buNone/>
            </a:pP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Государственный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флаг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РФ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697666646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 txBox="1"/>
          <p:nvPr/>
        </p:nvSpPr>
        <p:spPr>
          <a:xfrm>
            <a:off x="3733800" y="130175"/>
            <a:ext cx="5245099" cy="66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нашей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страны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обязательно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исполняют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когда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поднимают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российский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флаг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2000"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звучит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9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День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Победы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время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парада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площади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Москве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000"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исполняют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когда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проводятся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спортивные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состязания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000"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можно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услышать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например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перед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началом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футбольного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матча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международных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соревнованиях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нашей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страны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звучит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время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награждения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победителей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российских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спортсменов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2000"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Даже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Новый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начинается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2000"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Бьют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часы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куранты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Спасской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башне</a:t>
            </a:r>
            <a:r>
              <a:rPr lang="ru-RU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Московского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Кремля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а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затем</a:t>
            </a:r>
            <a:r>
              <a:rPr lang="ru-RU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звучит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гимн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0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" name="Picture 2" descr="C:\Users\андрейка\Desktop\Россия\36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3289448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162289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/>
        </p:nvSpPr>
        <p:spPr>
          <a:xfrm>
            <a:off x="1881187" y="301625"/>
            <a:ext cx="4572000" cy="5386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Необычный</a:t>
            </a:r>
            <a:r>
              <a:rPr lang="en-US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пешеход</a:t>
            </a:r>
            <a:r>
              <a:rPr lang="en-US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en-US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улице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идет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Hеобычный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пешеход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него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пятьсот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Hа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заводе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слесарь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яслях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кинотеатре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зритель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пришел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стадион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уже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болельщик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кому-то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сын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внук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кого-то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близкий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друг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мечтатель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дни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весны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защитник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дни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войны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всегда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везде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всюду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b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ГРАЖДАНИН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своей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страны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 </a:t>
            </a:r>
            <a:endParaRPr sz="24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</a:t>
            </a:r>
            <a:r>
              <a:rPr lang="en-US" sz="2400" b="1" i="0" u="sng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Сеф</a:t>
            </a:r>
            <a:r>
              <a:rPr lang="en-US" sz="2400" b="1" i="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sng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Роман</a:t>
            </a:r>
            <a:r>
              <a:rPr lang="en-US" sz="2400" b="1" i="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" name="Google Shape;188;p29"/>
          <p:cNvSpPr txBox="1"/>
          <p:nvPr/>
        </p:nvSpPr>
        <p:spPr>
          <a:xfrm>
            <a:off x="862214" y="6196012"/>
            <a:ext cx="537686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en-US" sz="28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значит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быть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гражданином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dirty="0"/>
          </a:p>
        </p:txBody>
      </p:sp>
      <p:pic>
        <p:nvPicPr>
          <p:cNvPr id="189" name="Google Shape;189;p29" descr="http://forumsmile.ru/u/a/7/3/a738b777fbd4e9a17b1915e4248ba911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034212" y="2114550"/>
            <a:ext cx="2109787" cy="1506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9" descr="http://forumsmile.ru/u/a/0/6/a0669edf2e044b1859f30ceeb1d6c7ce.g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7775" y="950912"/>
            <a:ext cx="809625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9" descr="http://forumsmile.ru/u/a/c/7/ac78473eca2c5e347d58c15f360b3443.gi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6412" y="2995612"/>
            <a:ext cx="592137" cy="162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9" descr="http://forumsmile.ru/u/0/5/d/05d9fee6b179ea9c6c8cfab6bcd488eb.gi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5249862" y="809625"/>
            <a:ext cx="1973262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9" descr="http://forumsmile.ru/u/f/a/2/fa2776a9013f6a2bdefe4b3f54f928b5.gif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97675" y="3786187"/>
            <a:ext cx="885825" cy="16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4075586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0"/>
            <a:ext cx="646042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Русский национальный костюм</a:t>
            </a: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4071938" y="1500188"/>
            <a:ext cx="478631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sz="1400">
                <a:latin typeface="Consolas" pitchFamily="49" charset="0"/>
                <a:cs typeface="Consolas" pitchFamily="49" charset="0"/>
              </a:rPr>
              <a:t>Издавна основой основ любого русского костюма является длинная, туникообразная </a:t>
            </a:r>
            <a:r>
              <a:rPr lang="ru-RU" sz="140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рубаха</a:t>
            </a:r>
            <a:r>
              <a:rPr lang="ru-RU" sz="1400">
                <a:latin typeface="Consolas" pitchFamily="49" charset="0"/>
                <a:cs typeface="Consolas" pitchFamily="49" charset="0"/>
              </a:rPr>
              <a:t> с широкими рукавами. </a:t>
            </a:r>
          </a:p>
          <a:p>
            <a:pPr algn="just" eaLnBrk="1" hangingPunct="1"/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Понева</a:t>
            </a:r>
            <a:r>
              <a:rPr lang="ru-RU" sz="1400">
                <a:latin typeface="Calibri" pitchFamily="34" charset="0"/>
              </a:rPr>
              <a:t> - это юбка, состоящая из трех полотнищ шерстяной или полушерстяной ткани, стянутых на талии плетёным узким пояском - гашником; ее носили только замужние женщины. </a:t>
            </a:r>
          </a:p>
          <a:p>
            <a:pPr algn="just" eaLnBrk="1" hangingPunct="1"/>
            <a:r>
              <a:rPr lang="ru-RU" sz="1400">
                <a:latin typeface="Calibri" pitchFamily="34" charset="0"/>
              </a:rPr>
              <a:t>Помимо понев крестьянки носили</a:t>
            </a:r>
            <a:r>
              <a:rPr lang="ru-RU" sz="1400" b="1">
                <a:latin typeface="Calibri" pitchFamily="34" charset="0"/>
              </a:rPr>
              <a:t> </a:t>
            </a:r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сарафаны и юбки.</a:t>
            </a:r>
          </a:p>
          <a:p>
            <a:pPr algn="just" eaLnBrk="1" hangingPunct="1"/>
            <a:r>
              <a:rPr lang="ru-RU" sz="1400">
                <a:latin typeface="Calibri" pitchFamily="34" charset="0"/>
              </a:rPr>
              <a:t>Существовало три основных типа сарафана: косоклнный, прямой, сарафан с лифом.</a:t>
            </a:r>
          </a:p>
          <a:p>
            <a:pPr algn="just" eaLnBrk="1" hangingPunct="1"/>
            <a:r>
              <a:rPr lang="ru-RU" sz="1400">
                <a:latin typeface="Calibri" pitchFamily="34" charset="0"/>
              </a:rPr>
              <a:t>Поверх рубахи, поневы или сарафана надевали </a:t>
            </a:r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передник</a:t>
            </a:r>
            <a:r>
              <a:rPr lang="ru-RU" sz="1400">
                <a:latin typeface="Calibri" pitchFamily="34" charset="0"/>
              </a:rPr>
              <a:t>, который получил название «завеска», «занавеска», «запон».</a:t>
            </a:r>
          </a:p>
          <a:p>
            <a:pPr algn="just" eaLnBrk="1" hangingPunct="1"/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Головные уборы </a:t>
            </a:r>
            <a:r>
              <a:rPr lang="ru-RU" sz="1400">
                <a:latin typeface="Calibri" pitchFamily="34" charset="0"/>
              </a:rPr>
              <a:t>делились на девичьи и женские, или «бабьи».</a:t>
            </a:r>
          </a:p>
          <a:p>
            <a:pPr algn="just" eaLnBrk="1" hangingPunct="1"/>
            <a:r>
              <a:rPr lang="ru-RU" sz="1400">
                <a:latin typeface="Calibri" pitchFamily="34" charset="0"/>
              </a:rPr>
              <a:t>Важное место в костюме занимали различные </a:t>
            </a:r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украшения.</a:t>
            </a:r>
            <a:r>
              <a:rPr lang="ru-RU" sz="1400">
                <a:latin typeface="Calibri" pitchFamily="34" charset="0"/>
              </a:rPr>
              <a:t> В большом количестве надевались на шею ожерелки из жемчуга и бисера, цветной шерсти.</a:t>
            </a:r>
          </a:p>
          <a:p>
            <a:pPr algn="just" eaLnBrk="1" hangingPunct="1"/>
            <a:r>
              <a:rPr lang="ru-RU" sz="1400">
                <a:latin typeface="Calibri" pitchFamily="34" charset="0"/>
              </a:rPr>
              <a:t>Основной </a:t>
            </a:r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обувью </a:t>
            </a:r>
            <a:r>
              <a:rPr lang="ru-RU" sz="1400">
                <a:latin typeface="Calibri" pitchFamily="34" charset="0"/>
              </a:rPr>
              <a:t>крестьян были лапти, но крестьянские девушки из зажиточных семей носили сапоги «на колечках» (гармошкой). </a:t>
            </a:r>
          </a:p>
          <a:p>
            <a:pPr algn="just" eaLnBrk="1" hangingPunct="1"/>
            <a:endParaRPr lang="ru-RU" sz="140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6148" name="Picture 3" descr="C:\Users\андрейка\Desktop\Россия\4430648_0_5ada7_2f9c1ffb_-1-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>
            <a:fillRect/>
          </a:stretch>
        </p:blipFill>
        <p:spPr bwMode="auto">
          <a:xfrm>
            <a:off x="93663" y="928688"/>
            <a:ext cx="3776662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571500"/>
            <a:ext cx="8929688" cy="123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В каждой детали костюма был свой смысл, его цветовая гамма никогда не выглядела крикливой, случайной, эклектичной и сохраняла гармонию окружающей природы, демонстрируя безупречный художественный вкус, сохраняя неповторимость национального образа. В первую очередь это проявилось в крестьянской одежде, особенно в женской.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0"/>
            <a:ext cx="646042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Русский национальный костюм</a:t>
            </a:r>
          </a:p>
        </p:txBody>
      </p:sp>
      <p:pic>
        <p:nvPicPr>
          <p:cNvPr id="7171" name="Picture 2" descr="C:\Users\андрейка\Desktop\Россия\4430650_0_5adaa_70cd37d0_-1-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5"/>
          <a:stretch>
            <a:fillRect/>
          </a:stretch>
        </p:blipFill>
        <p:spPr bwMode="auto">
          <a:xfrm>
            <a:off x="285750" y="642938"/>
            <a:ext cx="3786188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00563" y="1000125"/>
            <a:ext cx="4357687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Мужская крестьянская одежда шилась в основном, как и женская, из домотканых материалов: холста, пестряди, набойки, сукна, овчины.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Комплекс мужской будничной одежды состоял из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рубахи-косоворотки</a:t>
            </a:r>
            <a:r>
              <a:rPr lang="ru-RU" dirty="0">
                <a:latin typeface="+mn-lt"/>
                <a:cs typeface="+mn-cs"/>
              </a:rPr>
              <a:t> с разрезом по левой стороне груди 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штанов (портов). </a:t>
            </a:r>
            <a:r>
              <a:rPr lang="ru-RU" dirty="0">
                <a:latin typeface="+mn-lt"/>
                <a:cs typeface="+mn-cs"/>
              </a:rPr>
              <a:t>В зимнее время поверх холщовых штанов надевали штаны из домашней шерстяной ткани или </a:t>
            </a:r>
            <a:r>
              <a:rPr lang="ru-RU" dirty="0" err="1">
                <a:latin typeface="+mn-lt"/>
                <a:cs typeface="+mn-cs"/>
              </a:rPr>
              <a:t>онучного</a:t>
            </a:r>
            <a:r>
              <a:rPr lang="ru-RU" dirty="0">
                <a:latin typeface="+mn-lt"/>
                <a:cs typeface="+mn-cs"/>
              </a:rPr>
              <a:t> сукна. Рубахи носили навыпуск и подпоясывали узким пояском, к которому по мере надобности прикрепляли гребень, дорожный нож или другие мелкие предметы.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Ноги обували 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лапти с онучами </a:t>
            </a:r>
            <a:r>
              <a:rPr lang="ru-RU" dirty="0">
                <a:latin typeface="+mn-lt"/>
                <a:cs typeface="+mn-cs"/>
              </a:rPr>
              <a:t>или сапоги, в зимнее время носили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валенки.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дрейка\Desktop\Россия\4430647_0_5ad9c_ddc8206_-1-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7" b="46"/>
          <a:stretch>
            <a:fillRect/>
          </a:stretch>
        </p:blipFill>
        <p:spPr bwMode="auto">
          <a:xfrm>
            <a:off x="165100" y="357188"/>
            <a:ext cx="2862263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C:\Users\андрейка\Desktop\Россия\4430649_0_5ada8_71a2ecfb_-1-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3" b="76"/>
          <a:stretch>
            <a:fillRect/>
          </a:stretch>
        </p:blipFill>
        <p:spPr bwMode="auto">
          <a:xfrm>
            <a:off x="3000375" y="2571750"/>
            <a:ext cx="284797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C:\Users\андрейка\Desktop\Россия\4430646_0_5ad9b_727c8582_-1-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-1793"/>
          <a:stretch>
            <a:fillRect/>
          </a:stretch>
        </p:blipFill>
        <p:spPr bwMode="auto">
          <a:xfrm>
            <a:off x="5857875" y="214313"/>
            <a:ext cx="328612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3143250" y="642938"/>
            <a:ext cx="25003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На данных иллюстрациях мы видим, как одевались женщины на Руси.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дрейка\Desktop\Россия\4430645_l.roman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" b="31"/>
          <a:stretch>
            <a:fillRect/>
          </a:stretch>
        </p:blipFill>
        <p:spPr bwMode="auto">
          <a:xfrm>
            <a:off x="285750" y="785813"/>
            <a:ext cx="357187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4" descr="C:\Users\андрейка\Desktop\Россия\4430644_0_5ad9a_cb191040_-1-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>
            <a:fillRect/>
          </a:stretch>
        </p:blipFill>
        <p:spPr bwMode="auto">
          <a:xfrm>
            <a:off x="5000625" y="785813"/>
            <a:ext cx="3752850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500063" y="214313"/>
            <a:ext cx="8215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На иллюстрациях мы видим, как одевались мужчины на Руси.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/>
        </p:nvSpPr>
        <p:spPr>
          <a:xfrm>
            <a:off x="1339850" y="254000"/>
            <a:ext cx="52959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Что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мы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Родиной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зовём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?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Дом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где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мы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с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тобой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живём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берёзки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вдоль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которых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Рядом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с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мамой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мы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идём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 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Что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мы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Родиной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зовём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?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Поле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с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тонким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колоском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Наши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праздники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песни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Тёплый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вечер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окном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 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Что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мы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Родиной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зовём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?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Всё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что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сердце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бережём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под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небом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синим-синим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Флаг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России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над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Кремлём</a:t>
            </a: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Times New Roman"/>
              <a:buNone/>
            </a:pPr>
            <a:r>
              <a:rPr lang="en-US" sz="2000" b="1" i="0" u="none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                                 </a:t>
            </a:r>
            <a:r>
              <a:rPr lang="en-US" sz="2000" b="1" i="0" u="sng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Степанов</a:t>
            </a:r>
            <a:r>
              <a:rPr lang="en-US" sz="2000" b="1" i="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en-US" sz="2000" b="1" i="0" u="sng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Владимир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3276600" y="4962525"/>
            <a:ext cx="5588000" cy="1570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Родина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слово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детства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знает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каждый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Родина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место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ты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родился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 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ты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живёшь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своими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родителями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своими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друзьями</a:t>
            </a:r>
            <a:r>
              <a:rPr lang="en-US" sz="2400" b="1" i="1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/>
          </a:p>
        </p:txBody>
      </p:sp>
      <p:pic>
        <p:nvPicPr>
          <p:cNvPr id="118" name="Google Shape;118;p18" descr="http://animashki.kak2z.org/pic/29/animashki-nedvijimost-20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03875" y="1228725"/>
            <a:ext cx="2663825" cy="2505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9956540"/>
      </p:ext>
    </p:extLst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дрейка\Desktop\2c811ea2fbd7115a52ac36c05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716338"/>
            <a:ext cx="41084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787900" y="6165850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2060"/>
                </a:solidFill>
                <a:latin typeface="Calibri" pitchFamily="34" charset="0"/>
              </a:rPr>
              <a:t>Народы Крайнего севера</a:t>
            </a:r>
          </a:p>
        </p:txBody>
      </p:sp>
      <p:pic>
        <p:nvPicPr>
          <p:cNvPr id="10244" name="Picture 5" descr="C:\Users\андрейка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41084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C:\Users\андрейка\Desktop\udmurty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60350"/>
            <a:ext cx="4278312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4"/>
          <p:cNvSpPr txBox="1">
            <a:spLocks noChangeArrowheads="1"/>
          </p:cNvSpPr>
          <p:nvPr/>
        </p:nvSpPr>
        <p:spPr bwMode="auto">
          <a:xfrm>
            <a:off x="4500563" y="333375"/>
            <a:ext cx="194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alibri" pitchFamily="34" charset="0"/>
              </a:rPr>
              <a:t>Удмуртия</a:t>
            </a:r>
          </a:p>
        </p:txBody>
      </p:sp>
      <p:pic>
        <p:nvPicPr>
          <p:cNvPr id="10247" name="Picture 7" descr="C:\Users\андрейка\Desktop\dsc_549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644900"/>
            <a:ext cx="424973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9"/>
          <p:cNvSpPr txBox="1">
            <a:spLocks noChangeArrowheads="1"/>
          </p:cNvSpPr>
          <p:nvPr/>
        </p:nvSpPr>
        <p:spPr bwMode="auto">
          <a:xfrm>
            <a:off x="250825" y="6308725"/>
            <a:ext cx="3960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Народы степи</a:t>
            </a:r>
          </a:p>
        </p:txBody>
      </p:sp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2195513" y="260350"/>
            <a:ext cx="216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Русский народ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1372" y="0"/>
            <a:ext cx="390363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Русское застолье</a:t>
            </a:r>
          </a:p>
        </p:txBody>
      </p:sp>
      <p:pic>
        <p:nvPicPr>
          <p:cNvPr id="11267" name="Picture 2" descr="C:\Users\андрейка\Desktop\Россия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25"/>
            <a:ext cx="4067175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4143375" y="785813"/>
            <a:ext cx="478631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>
                <a:latin typeface="Calibri" pitchFamily="34" charset="0"/>
              </a:rPr>
              <a:t>«Что касается, скажем, еды, то вятичи, древляне, радимичи, северяне, кривичи ели примерно то, что мы с вами едим сейчас, – мясо, птицу и рыбу, овощи, фрукты и ягоды, яйца, творог и кашу.</a:t>
            </a:r>
          </a:p>
          <a:p>
            <a:pPr algn="just" eaLnBrk="1" hangingPunct="1"/>
            <a:r>
              <a:rPr lang="ru-RU">
                <a:latin typeface="Calibri" pitchFamily="34" charset="0"/>
              </a:rPr>
              <a:t>Кормила мужика и огородина всякая. Репа, скажем. Ее хоть сырую, хоть пареную, хоть печеную. Также и горох.</a:t>
            </a:r>
          </a:p>
          <a:p>
            <a:pPr algn="just" eaLnBrk="1" hangingPunct="1"/>
            <a:r>
              <a:rPr lang="ru-RU">
                <a:latin typeface="Calibri" pitchFamily="34" charset="0"/>
              </a:rPr>
              <a:t>А варево или хлебово изначально было рыбное, а уж потом пошли похлебки, затирушки, болтушки, кальи, щи- борщи, ботвиньи.</a:t>
            </a:r>
            <a:endParaRPr lang="ru-RU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1269" name="Picture 2" descr="C:\Users\андрейка\Desktop\Россия\Рисунок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500563"/>
            <a:ext cx="2857500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3929063" y="571500"/>
            <a:ext cx="4572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sz="2000">
                <a:latin typeface="Calibri" pitchFamily="34" charset="0"/>
              </a:rPr>
              <a:t>Каша – мать наша. От пелёнок до могильной кутьи жил русский мужик на каше. Каша – бабушка хлеба: «Каша – матушка наша, хлеб ржаной – тятька родной!» Зерно – кормилец. </a:t>
            </a:r>
          </a:p>
        </p:txBody>
      </p:sp>
      <p:pic>
        <p:nvPicPr>
          <p:cNvPr id="12291" name="Picture 3" descr="C:\Users\андрейка\Desktop\Россия\Рисунок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785813"/>
            <a:ext cx="3071813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C:\Users\андрейка\Desktop\168301_5439-800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500313"/>
            <a:ext cx="5214937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ндрейка\Desktop\Россия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3214688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C:\Users\андрейка\Desktop\Россия\Рисунок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428625"/>
            <a:ext cx="4438650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8688" y="4949825"/>
            <a:ext cx="7358062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j-lt"/>
                <a:cs typeface="Consolas" pitchFamily="49" charset="0"/>
              </a:rPr>
              <a:t>Тесто ржаное, пресное и кислое, кормило Россию: пресное – колядками, сочнями, лапшой, кислое – хлебушком. А с Х века </a:t>
            </a:r>
            <a:r>
              <a:rPr lang="ru-RU" sz="2000" dirty="0">
                <a:latin typeface="+mn-lt"/>
                <a:cs typeface="Consolas" pitchFamily="49" charset="0"/>
              </a:rPr>
              <a:t>появился</a:t>
            </a:r>
            <a:r>
              <a:rPr lang="ru-RU" sz="2000" dirty="0">
                <a:latin typeface="+mj-lt"/>
                <a:cs typeface="Consolas" pitchFamily="49" charset="0"/>
              </a:rPr>
              <a:t> такой деликатес, как пшеничная мука – и вот вам калачи, блины, пироги, караваи, оладьи.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6244" y="0"/>
            <a:ext cx="297389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Русская изба</a:t>
            </a:r>
          </a:p>
        </p:txBody>
      </p:sp>
      <p:pic>
        <p:nvPicPr>
          <p:cNvPr id="14339" name="Picture 2" descr="C:\Users\андрейка\Desktop\Россия\47129355_Okonesh_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714375"/>
            <a:ext cx="40513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 descr="C:\Users\андрейка\Desktop\Россия\47134662_PUg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714375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214313" y="4143375"/>
            <a:ext cx="86439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>
                <a:latin typeface="Calibri" pitchFamily="34" charset="0"/>
              </a:rPr>
              <a:t>Крестьянское жилище состояло из клети, избы, сеней, горницы, подклети и чулана. Основное жилое помещение — изба с русской печью. Внутренняя обстановка избы: неподвижные широкие лавки, плотно прикреплённые к стенам, полки над ними; примыкающие к печи деревянные элементы; открытый посудный шкаф-блюдник, люлька и другие детали домашней обстановки имеют историю многих веков. В обстановке избы нет ни одного лишнего случайного предмета, каждая вещь имеет своё строго определённое назначение и освещённое традицией место, что является характерной чертой народного жилища.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42" y="214290"/>
            <a:ext cx="932440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Народные промыслы России</a:t>
            </a:r>
          </a:p>
        </p:txBody>
      </p:sp>
      <p:pic>
        <p:nvPicPr>
          <p:cNvPr id="1028" name="Picture 4" descr="C:\Users\андрейка\Desktop\Россия\0_5b862_e8d65f15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928688"/>
            <a:ext cx="2000250" cy="268763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C:\Users\андрейка\Desktop\Россия\20b3f19c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143000"/>
            <a:ext cx="2928938" cy="224155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C:\Users\андрейка\Desktop\Россия\62717531_1281811158_gr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14752"/>
            <a:ext cx="2643206" cy="2741733"/>
          </a:xfrm>
          <a:prstGeom prst="ellipse">
            <a:avLst/>
          </a:prstGeom>
          <a:ln w="63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6" name="Picture 7" descr="C:\Users\андрейка\Desktop\Россия\gjel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000500"/>
            <a:ext cx="304323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андрейка\Desktop\Россия\2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8194" y="3857628"/>
            <a:ext cx="3045806" cy="2357454"/>
          </a:xfrm>
          <a:prstGeom prst="ellipse">
            <a:avLst/>
          </a:prstGeom>
          <a:ln w="63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3" name="Picture 9" descr="C:\Users\андрейка\Desktop\Россия\0001-002-Narodnye-promysly-Rossi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1143000"/>
            <a:ext cx="3265487" cy="221456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285750" y="3357563"/>
            <a:ext cx="2857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Дымковская игрушка</a:t>
            </a:r>
          </a:p>
        </p:txBody>
      </p:sp>
      <p:sp>
        <p:nvSpPr>
          <p:cNvPr id="15370" name="TextBox 11"/>
          <p:cNvSpPr txBox="1">
            <a:spLocks noChangeArrowheads="1"/>
          </p:cNvSpPr>
          <p:nvPr/>
        </p:nvSpPr>
        <p:spPr bwMode="auto">
          <a:xfrm>
            <a:off x="3643313" y="3571875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Тульский самовар</a:t>
            </a:r>
          </a:p>
        </p:txBody>
      </p:sp>
      <p:sp>
        <p:nvSpPr>
          <p:cNvPr id="15371" name="TextBox 12"/>
          <p:cNvSpPr txBox="1">
            <a:spLocks noChangeArrowheads="1"/>
          </p:cNvSpPr>
          <p:nvPr/>
        </p:nvSpPr>
        <p:spPr bwMode="auto">
          <a:xfrm>
            <a:off x="6072188" y="3357563"/>
            <a:ext cx="2786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Хохлома</a:t>
            </a:r>
          </a:p>
        </p:txBody>
      </p:sp>
      <p:sp>
        <p:nvSpPr>
          <p:cNvPr id="15372" name="TextBox 13"/>
          <p:cNvSpPr txBox="1">
            <a:spLocks noChangeArrowheads="1"/>
          </p:cNvSpPr>
          <p:nvPr/>
        </p:nvSpPr>
        <p:spPr bwMode="auto">
          <a:xfrm>
            <a:off x="3000375" y="6286500"/>
            <a:ext cx="2714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Гжель</a:t>
            </a:r>
          </a:p>
        </p:txBody>
      </p:sp>
      <p:sp>
        <p:nvSpPr>
          <p:cNvPr id="15373" name="TextBox 14"/>
          <p:cNvSpPr txBox="1">
            <a:spLocks noChangeArrowheads="1"/>
          </p:cNvSpPr>
          <p:nvPr/>
        </p:nvSpPr>
        <p:spPr bwMode="auto">
          <a:xfrm>
            <a:off x="6000750" y="6215063"/>
            <a:ext cx="2714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Жостово</a:t>
            </a:r>
          </a:p>
        </p:txBody>
      </p:sp>
      <p:sp>
        <p:nvSpPr>
          <p:cNvPr id="15374" name="TextBox 15"/>
          <p:cNvSpPr txBox="1">
            <a:spLocks noChangeArrowheads="1"/>
          </p:cNvSpPr>
          <p:nvPr/>
        </p:nvSpPr>
        <p:spPr bwMode="auto">
          <a:xfrm>
            <a:off x="357188" y="6286500"/>
            <a:ext cx="2500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Городецкая роспись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дрейка\Desktop\Россия\50827463_262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429125"/>
            <a:ext cx="420211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4" descr="C:\Users\андрейка\Desktop\Россия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57188"/>
            <a:ext cx="2143125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C:\Users\андрейка\Desktop\Россия\палех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928938"/>
            <a:ext cx="27892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C:\Users\андрейка\Desktop\Россия\beresta-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57188"/>
            <a:ext cx="27479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 descr="C:\Users\андрейка\Desktop\Россия\Balalaik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786063"/>
            <a:ext cx="244951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8" descr="C:\Users\андрейка\Desktop\Россия\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353695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Box 8"/>
          <p:cNvSpPr txBox="1">
            <a:spLocks noChangeArrowheads="1"/>
          </p:cNvSpPr>
          <p:nvPr/>
        </p:nvSpPr>
        <p:spPr bwMode="auto">
          <a:xfrm>
            <a:off x="0" y="2714625"/>
            <a:ext cx="400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Богородская резьба по дереву</a:t>
            </a:r>
          </a:p>
        </p:txBody>
      </p:sp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5857875" y="5929313"/>
            <a:ext cx="3000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Русские матрёшки</a:t>
            </a:r>
          </a:p>
        </p:txBody>
      </p:sp>
      <p:sp>
        <p:nvSpPr>
          <p:cNvPr id="16394" name="TextBox 10"/>
          <p:cNvSpPr txBox="1">
            <a:spLocks noChangeArrowheads="1"/>
          </p:cNvSpPr>
          <p:nvPr/>
        </p:nvSpPr>
        <p:spPr bwMode="auto">
          <a:xfrm>
            <a:off x="3857625" y="2428875"/>
            <a:ext cx="2500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Городецкая роспись</a:t>
            </a:r>
          </a:p>
        </p:txBody>
      </p:sp>
      <p:sp>
        <p:nvSpPr>
          <p:cNvPr id="16395" name="TextBox 11"/>
          <p:cNvSpPr txBox="1">
            <a:spLocks noChangeArrowheads="1"/>
          </p:cNvSpPr>
          <p:nvPr/>
        </p:nvSpPr>
        <p:spPr bwMode="auto">
          <a:xfrm>
            <a:off x="6286500" y="2500313"/>
            <a:ext cx="2643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Плетение из бересты</a:t>
            </a:r>
          </a:p>
        </p:txBody>
      </p:sp>
      <p:sp>
        <p:nvSpPr>
          <p:cNvPr id="16396" name="TextBox 12"/>
          <p:cNvSpPr txBox="1">
            <a:spLocks noChangeArrowheads="1"/>
          </p:cNvSpPr>
          <p:nvPr/>
        </p:nvSpPr>
        <p:spPr bwMode="auto">
          <a:xfrm>
            <a:off x="7072313" y="51435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Палех</a:t>
            </a:r>
          </a:p>
        </p:txBody>
      </p:sp>
      <p:sp>
        <p:nvSpPr>
          <p:cNvPr id="16397" name="TextBox 14"/>
          <p:cNvSpPr txBox="1">
            <a:spLocks noChangeArrowheads="1"/>
          </p:cNvSpPr>
          <p:nvPr/>
        </p:nvSpPr>
        <p:spPr bwMode="auto">
          <a:xfrm>
            <a:off x="214313" y="428625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Палех</a:t>
            </a:r>
          </a:p>
        </p:txBody>
      </p:sp>
      <p:sp>
        <p:nvSpPr>
          <p:cNvPr id="16398" name="TextBox 16"/>
          <p:cNvSpPr txBox="1">
            <a:spLocks noChangeArrowheads="1"/>
          </p:cNvSpPr>
          <p:nvPr/>
        </p:nvSpPr>
        <p:spPr bwMode="auto">
          <a:xfrm>
            <a:off x="4643438" y="4714875"/>
            <a:ext cx="1357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Балалайки</a:t>
            </a:r>
          </a:p>
        </p:txBody>
      </p:sp>
      <p:pic>
        <p:nvPicPr>
          <p:cNvPr id="16399" name="Picture 2" descr="C:\Users\андрейка\Desktop\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85750"/>
            <a:ext cx="278606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ндрейка\Desktop\0010-010-Nikitin-Ivan-Savv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"/>
          <a:stretch>
            <a:fillRect/>
          </a:stretch>
        </p:blipFill>
        <p:spPr bwMode="auto">
          <a:xfrm>
            <a:off x="357188" y="3675063"/>
            <a:ext cx="3857625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уссу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3571875"/>
            <a:ext cx="3905250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6" descr="C:\Users\андрейка\Desktop\01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642938"/>
            <a:ext cx="4000500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7" descr="C:\Users\андрейка\Desktop\1(18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42938"/>
            <a:ext cx="3929063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071538" y="0"/>
            <a:ext cx="646042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«Широка страна моя родная…»</a:t>
            </a:r>
          </a:p>
        </p:txBody>
      </p:sp>
      <p:sp>
        <p:nvSpPr>
          <p:cNvPr id="17415" name="TextBox 12"/>
          <p:cNvSpPr txBox="1">
            <a:spLocks noChangeArrowheads="1"/>
          </p:cNvSpPr>
          <p:nvPr/>
        </p:nvSpPr>
        <p:spPr bwMode="auto">
          <a:xfrm>
            <a:off x="2286000" y="2928938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Русская берёзка</a:t>
            </a:r>
          </a:p>
        </p:txBody>
      </p:sp>
      <p:sp>
        <p:nvSpPr>
          <p:cNvPr id="17416" name="TextBox 13"/>
          <p:cNvSpPr txBox="1">
            <a:spLocks noChangeArrowheads="1"/>
          </p:cNvSpPr>
          <p:nvPr/>
        </p:nvSpPr>
        <p:spPr bwMode="auto">
          <a:xfrm>
            <a:off x="6715125" y="2857500"/>
            <a:ext cx="1928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Тайга</a:t>
            </a:r>
          </a:p>
        </p:txBody>
      </p:sp>
      <p:sp>
        <p:nvSpPr>
          <p:cNvPr id="17417" name="TextBox 14"/>
          <p:cNvSpPr txBox="1">
            <a:spLocks noChangeArrowheads="1"/>
          </p:cNvSpPr>
          <p:nvPr/>
        </p:nvSpPr>
        <p:spPr bwMode="auto">
          <a:xfrm>
            <a:off x="3286125" y="6072188"/>
            <a:ext cx="1714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Степь</a:t>
            </a:r>
          </a:p>
        </p:txBody>
      </p:sp>
      <p:sp>
        <p:nvSpPr>
          <p:cNvPr id="17418" name="TextBox 15"/>
          <p:cNvSpPr txBox="1">
            <a:spLocks noChangeArrowheads="1"/>
          </p:cNvSpPr>
          <p:nvPr/>
        </p:nvSpPr>
        <p:spPr bwMode="auto">
          <a:xfrm>
            <a:off x="6858000" y="6072188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Дальний восток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C:\Users\андрейка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7188"/>
            <a:ext cx="43227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4" descr="C:\Users\андрейка\Desktop\102581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42322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 descr="C:\Users\андрейка\Desktop\baikal-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643313"/>
            <a:ext cx="42640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2714625" y="2857500"/>
            <a:ext cx="2000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Уральские горы</a:t>
            </a:r>
          </a:p>
        </p:txBody>
      </p:sp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6715125" y="2786063"/>
            <a:ext cx="2071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Камчатка</a:t>
            </a: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2286000" y="5929313"/>
            <a:ext cx="214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Озеро Байкал</a:t>
            </a:r>
          </a:p>
        </p:txBody>
      </p:sp>
      <p:pic>
        <p:nvPicPr>
          <p:cNvPr id="8" name="Picture 5" descr="Волга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3571875"/>
            <a:ext cx="4064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41" name="TextBox 8"/>
          <p:cNvSpPr txBox="1">
            <a:spLocks noChangeArrowheads="1"/>
          </p:cNvSpPr>
          <p:nvPr/>
        </p:nvSpPr>
        <p:spPr bwMode="auto">
          <a:xfrm>
            <a:off x="6429375" y="6286500"/>
            <a:ext cx="2714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Река Волга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ictures-hd8.ru/img/articles/May/08/7b605411bb45433e3977341f028bf669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195736" y="1676400"/>
            <a:ext cx="6948264" cy="472514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rgbClr val="00B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Рефлексия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Как называется наша страна и её столица?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Какие народы живут в России?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Как выглядят флаг и герб России?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Что такое для каждого из нас Родина?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Почему она дорога для нас?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Какую цель мы ставили в начале урока?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Мы достигли её?</a:t>
            </a:r>
          </a:p>
        </p:txBody>
      </p:sp>
    </p:spTree>
    <p:extLst>
      <p:ext uri="{BB962C8B-B14F-4D97-AF65-F5344CB8AC3E}">
        <p14:creationId xmlns:p14="http://schemas.microsoft.com/office/powerpoint/2010/main" val="149392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/>
        </p:nvSpPr>
        <p:spPr>
          <a:xfrm>
            <a:off x="254000" y="261937"/>
            <a:ext cx="8648700" cy="1277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300"/>
              <a:buFont typeface="Times New Roman"/>
              <a:buNone/>
            </a:pPr>
            <a:r>
              <a:rPr lang="en-US" sz="33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Россия – Родина моя!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Россия занимает I место по территории среди всех стран мира</a:t>
            </a:r>
            <a:endParaRPr/>
          </a:p>
        </p:txBody>
      </p:sp>
      <p:pic>
        <p:nvPicPr>
          <p:cNvPr id="124" name="Google Shape;12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037" y="1692275"/>
            <a:ext cx="7113263" cy="4985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2968940"/>
      </p:ext>
    </p:extLst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8238" y="332656"/>
            <a:ext cx="698691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Список  использованных  источников</a:t>
            </a: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250825" y="1268413"/>
            <a:ext cx="98393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1. </a:t>
            </a:r>
            <a:r>
              <a:rPr lang="ru-RU" sz="1600"/>
              <a:t>Арциховский, А. В. Одежда / А. В. Арциховский // История культуры Древней Руси.</a:t>
            </a:r>
          </a:p>
          <a:p>
            <a:r>
              <a:rPr lang="ru-RU" sz="1600"/>
              <a:t> В 2 т. Т. 1. 1951. - С. 234-262. </a:t>
            </a:r>
          </a:p>
          <a:p>
            <a:r>
              <a:rPr lang="ru-RU" sz="1600"/>
              <a:t> 2. Головацкий, Я. Ф. О народной одежде и убранстве русинов, или русских , 1887. - 85 с.</a:t>
            </a:r>
          </a:p>
          <a:p>
            <a:r>
              <a:rPr lang="ru-RU" sz="1600"/>
              <a:t> 3. Н. А. Полевой, История русского народа — Санкт-Петербург, Вече, 2008 г.- 568 с.</a:t>
            </a:r>
          </a:p>
          <a:p>
            <a:r>
              <a:rPr lang="ru-RU" sz="1600"/>
              <a:t> 4.  М. М. Забылин,  Праздники, обряды и обычаи русского народа — Москва, Эксмо, </a:t>
            </a:r>
          </a:p>
          <a:p>
            <a:r>
              <a:rPr lang="ru-RU" sz="1600"/>
              <a:t>  2007 г.- 652 с.</a:t>
            </a:r>
          </a:p>
          <a:p>
            <a:r>
              <a:rPr lang="ru-RU" sz="1600"/>
              <a:t> 5. С.А.Болотова, Программа курса по краеведению « Азбука Смоленского края». </a:t>
            </a:r>
          </a:p>
          <a:p>
            <a:r>
              <a:rPr lang="ru-RU" sz="1600"/>
              <a:t>  Смоленск: СОИУУ, 2001.  </a:t>
            </a:r>
          </a:p>
          <a:p>
            <a:r>
              <a:rPr lang="ru-RU" sz="1600">
                <a:hlinkClick r:id="rId2"/>
              </a:rPr>
              <a:t> </a:t>
            </a:r>
            <a:r>
              <a:rPr lang="en-US" sz="1600"/>
              <a:t>http://www.liveinternet.ru</a:t>
            </a:r>
            <a:r>
              <a:rPr lang="ru-RU" sz="1600"/>
              <a:t> - мужская и женская одежда на Руси</a:t>
            </a:r>
          </a:p>
          <a:p>
            <a:r>
              <a:rPr lang="ru-RU" sz="1600"/>
              <a:t> </a:t>
            </a:r>
            <a:r>
              <a:rPr lang="en-US" sz="1600"/>
              <a:t>http://www.google.ru</a:t>
            </a:r>
            <a:r>
              <a:rPr lang="ru-RU" sz="1600"/>
              <a:t> – природа России</a:t>
            </a:r>
          </a:p>
          <a:p>
            <a:r>
              <a:rPr lang="ru-RU" sz="1600"/>
              <a:t> </a:t>
            </a:r>
            <a:r>
              <a:rPr lang="en-US" sz="1600"/>
              <a:t>http://www.metodkabinet.eu</a:t>
            </a:r>
            <a:r>
              <a:rPr lang="ru-RU" sz="1600"/>
              <a:t> – народные промыслы России</a:t>
            </a:r>
          </a:p>
          <a:p>
            <a:r>
              <a:rPr lang="ru-RU" sz="1600"/>
              <a:t> </a:t>
            </a:r>
            <a:r>
              <a:rPr lang="en-US" sz="1600"/>
              <a:t>http://perunica.ru</a:t>
            </a:r>
            <a:r>
              <a:rPr lang="ru-RU" sz="1600"/>
              <a:t> – русская изба</a:t>
            </a:r>
          </a:p>
          <a:p>
            <a:r>
              <a:rPr lang="ru-RU" sz="1600"/>
              <a:t> </a:t>
            </a:r>
            <a:r>
              <a:rPr lang="en-US" sz="1600"/>
              <a:t>http://nnm.ru</a:t>
            </a:r>
            <a:r>
              <a:rPr lang="ru-RU" sz="1600"/>
              <a:t> – русское застолье</a:t>
            </a:r>
          </a:p>
          <a:p>
            <a:r>
              <a:rPr lang="ru-RU" sz="1600"/>
              <a:t> </a:t>
            </a:r>
            <a:r>
              <a:rPr lang="en-US" sz="1600"/>
              <a:t>http://map.rin.ru</a:t>
            </a:r>
            <a:r>
              <a:rPr lang="ru-RU" sz="1600"/>
              <a:t> – карта России</a:t>
            </a:r>
          </a:p>
          <a:p>
            <a:r>
              <a:rPr lang="ru-RU" sz="1600"/>
              <a:t> </a:t>
            </a:r>
            <a:r>
              <a:rPr lang="en-US" sz="1600"/>
              <a:t>http://www.russian-sign.h1.ru</a:t>
            </a:r>
            <a:r>
              <a:rPr lang="ru-RU" sz="1600"/>
              <a:t> – символика России</a:t>
            </a:r>
          </a:p>
          <a:p>
            <a:r>
              <a:rPr lang="ru-RU" sz="1600"/>
              <a:t> </a:t>
            </a:r>
            <a:r>
              <a:rPr lang="en-US" sz="1600"/>
              <a:t>http://www.phorus.ru</a:t>
            </a:r>
            <a:r>
              <a:rPr lang="ru-RU" sz="1600"/>
              <a:t> – народы России</a:t>
            </a:r>
          </a:p>
          <a:p>
            <a:r>
              <a:rPr lang="ru-RU" sz="1600"/>
              <a:t> </a:t>
            </a:r>
            <a:r>
              <a:rPr lang="en-US" sz="1600"/>
              <a:t>http://www.rastut-goda.ru</a:t>
            </a:r>
            <a:r>
              <a:rPr lang="ru-RU" sz="1600"/>
              <a:t> -  фон для презентации </a:t>
            </a:r>
          </a:p>
          <a:p>
            <a:endParaRPr lang="ru-RU" sz="1600"/>
          </a:p>
          <a:p>
            <a:endParaRPr lang="ru-RU"/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0" y="5445125"/>
            <a:ext cx="7019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ru-RU">
                <a:latin typeface="Calibri" pitchFamily="34" charset="0"/>
              </a:rPr>
              <a:t>      </a:t>
            </a:r>
            <a:r>
              <a:rPr lang="en-US">
                <a:latin typeface="Calibri" pitchFamily="34" charset="0"/>
              </a:rPr>
              <a:t>http://yartsevo.ru</a:t>
            </a:r>
            <a:r>
              <a:rPr lang="ru-RU">
                <a:latin typeface="Calibri" pitchFamily="34" charset="0"/>
              </a:rPr>
              <a:t> – фотографии о городе Ярцево</a:t>
            </a:r>
          </a:p>
          <a:p>
            <a:pPr marL="342900" indent="-342900"/>
            <a:r>
              <a:rPr lang="ru-RU">
                <a:latin typeface="Calibri" pitchFamily="34" charset="0"/>
              </a:rPr>
              <a:t>      </a:t>
            </a:r>
            <a:r>
              <a:rPr lang="en-US">
                <a:latin typeface="Calibri" pitchFamily="34" charset="0"/>
              </a:rPr>
              <a:t>http://yartsevo.ucoz.ru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Znanio.ru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635000"/>
            <a:ext cx="635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>
                <a:hlinkClick r:id="rId2"/>
              </a:rPr>
              <a:t>Скачано с </a:t>
            </a:r>
            <a:r>
              <a:rPr lang="en-US">
                <a:hlinkClick r:id="rId2"/>
              </a:rPr>
              <a:t>www.znanio.ru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3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2721" y="0"/>
            <a:ext cx="4600940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Моя Родина - Россия</a:t>
            </a:r>
          </a:p>
        </p:txBody>
      </p:sp>
      <p:pic>
        <p:nvPicPr>
          <p:cNvPr id="3075" name="Picture 6" descr="C:\Users\андрейка\Desktop\Россия\3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42938"/>
            <a:ext cx="8215313" cy="436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357188" y="5072063"/>
            <a:ext cx="842962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– очень интересная, красивая и удивительная страна. Даже по карте все это можно увидеть – республики, города, горы, реки, леса, водопады. </a:t>
            </a:r>
          </a:p>
          <a:p>
            <a:pPr algn="just" eaLnBrk="1" hangingPunct="1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Смотря на карту страны, каждый видит, что на ней много голубого цвета, т.е. огромное количество рек, морей, озёр и водоемов, а также водопадов. Вся Россия омывается океанами и морями.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/>
        </p:nvSpPr>
        <p:spPr>
          <a:xfrm>
            <a:off x="520700" y="587375"/>
            <a:ext cx="8413750" cy="4770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Times New Roman"/>
              <a:buNone/>
            </a:pPr>
            <a:r>
              <a:rPr lang="en-US" sz="4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Наша</a:t>
            </a:r>
            <a:r>
              <a:rPr lang="en-US" sz="40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Родина</a:t>
            </a:r>
            <a:r>
              <a:rPr lang="en-US" sz="40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4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наше</a:t>
            </a:r>
            <a:r>
              <a:rPr lang="en-US" sz="40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отечество</a:t>
            </a:r>
            <a:r>
              <a:rPr lang="en-US" sz="40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4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матушка</a:t>
            </a:r>
            <a:r>
              <a:rPr lang="en-US" sz="40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Россия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 New Roman"/>
              <a:buNone/>
            </a:pPr>
            <a:r>
              <a:rPr lang="en-US" sz="2800" b="1" i="0" u="sng" dirty="0" err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Отечеством</a:t>
            </a:r>
            <a:r>
              <a:rPr lang="en-US" sz="2800" b="1" i="0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зовём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её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потому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испокон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веков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здесь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жили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наши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отцы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деды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 New Roman"/>
              <a:buNone/>
            </a:pPr>
            <a:r>
              <a:rPr lang="en-US" sz="2800" b="1" i="0" u="sng" dirty="0" err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Родиной</a:t>
            </a:r>
            <a:r>
              <a:rPr lang="en-US" sz="2800" b="1" i="0" u="sng" dirty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зовём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её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потому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здесь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родились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всё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вокруг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родное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800"/>
              <a:buFont typeface="Times New Roman"/>
              <a:buNone/>
            </a:pP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 </a:t>
            </a:r>
            <a:r>
              <a:rPr lang="en-US" sz="2800" b="1" i="0" u="sng" dirty="0" err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матушкой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потому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она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выкормила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вырастила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выучила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языку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мать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защищает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бережёт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</a:t>
            </a:r>
            <a:r>
              <a:rPr lang="en-US" sz="2800" b="1" i="0" u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0" name="Google Shape;130;p20" descr="http://forumsmile.ru/u/1/8/7/187805f59cf9cd379c132b51a987a44b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7937" y="4845050"/>
            <a:ext cx="1589087" cy="1466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6125796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/>
        </p:nvSpPr>
        <p:spPr>
          <a:xfrm>
            <a:off x="754062" y="236537"/>
            <a:ext cx="8229600" cy="690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300"/>
              <a:buFont typeface="Times New Roman"/>
              <a:buNone/>
            </a:pP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Столица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</a:t>
            </a:r>
            <a:r>
              <a:rPr lang="en-US" sz="4300" b="1" i="0" u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300" b="1" i="0" u="none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Москва</a:t>
            </a:r>
            <a:endParaRPr b="1" dirty="0"/>
          </a:p>
        </p:txBody>
      </p:sp>
      <p:pic>
        <p:nvPicPr>
          <p:cNvPr id="136" name="Google Shape;136;p21" descr="http://bestmaps.ru/files/content_images/20120711133302.jp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4875" y="1047750"/>
            <a:ext cx="7444316" cy="5583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712726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oscow_00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0"/>
            <a:ext cx="511175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это Красная площадь.</a:t>
            </a:r>
          </a:p>
          <a:p>
            <a:pPr eaLnBrk="1" hangingPunct="1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это башни Кремля.</a:t>
            </a:r>
          </a:p>
          <a:p>
            <a:pPr eaLnBrk="1" hangingPunct="1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столица России,</a:t>
            </a:r>
          </a:p>
          <a:p>
            <a:pPr eaLnBrk="1" hangingPunct="1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 любит тебя.</a:t>
            </a:r>
          </a:p>
          <a:p>
            <a:pPr eaLnBrk="1" hangingPunct="1"/>
            <a:endParaRPr lang="ru-RU" dirty="0">
              <a:solidFill>
                <a:schemeClr val="accent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95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/>
        </p:nvSpPr>
        <p:spPr>
          <a:xfrm>
            <a:off x="0" y="295185"/>
            <a:ext cx="8839200" cy="652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300"/>
              <a:buFont typeface="Times New Roman"/>
              <a:buNone/>
            </a:pPr>
            <a:r>
              <a:rPr lang="en-US" sz="3300" b="1" i="0" u="none" dirty="0" err="1">
                <a:latin typeface="Times New Roman"/>
                <a:ea typeface="Times New Roman"/>
                <a:cs typeface="Times New Roman"/>
                <a:sym typeface="Times New Roman"/>
              </a:rPr>
              <a:t>Глава</a:t>
            </a:r>
            <a:r>
              <a:rPr lang="en-US" sz="33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300" b="1" i="0" u="none" dirty="0" err="1">
                <a:latin typeface="Times New Roman"/>
                <a:ea typeface="Times New Roman"/>
                <a:cs typeface="Times New Roman"/>
                <a:sym typeface="Times New Roman"/>
              </a:rPr>
              <a:t>Российского</a:t>
            </a:r>
            <a:r>
              <a:rPr lang="en-US" sz="33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300" b="1" i="0" u="none" dirty="0" err="1">
                <a:latin typeface="Times New Roman"/>
                <a:ea typeface="Times New Roman"/>
                <a:cs typeface="Times New Roman"/>
                <a:sym typeface="Times New Roman"/>
              </a:rPr>
              <a:t>государства</a:t>
            </a:r>
            <a:r>
              <a:rPr lang="en-US" sz="33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en-US" sz="3300" b="1" i="0" u="none" dirty="0" err="1">
                <a:latin typeface="Times New Roman"/>
                <a:ea typeface="Times New Roman"/>
                <a:cs typeface="Times New Roman"/>
                <a:sym typeface="Times New Roman"/>
              </a:rPr>
              <a:t>Президент</a:t>
            </a:r>
            <a:endParaRPr b="1" dirty="0"/>
          </a:p>
        </p:txBody>
      </p:sp>
      <p:pic>
        <p:nvPicPr>
          <p:cNvPr id="142" name="Google Shape;142;p22" descr="http://img.lenta.ru/news/2008/11/05/poll/pictur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9792" y="1451858"/>
            <a:ext cx="6704415" cy="5028312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/>
        </p:nvSpPr>
        <p:spPr>
          <a:xfrm>
            <a:off x="457200" y="744537"/>
            <a:ext cx="8013700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r>
              <a:rPr lang="en-US" sz="32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Владимир</a:t>
            </a:r>
            <a:r>
              <a:rPr lang="en-US" sz="32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Владимирович</a:t>
            </a:r>
            <a:r>
              <a:rPr lang="en-US" sz="32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Путин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3143244217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/>
        </p:nvSpPr>
        <p:spPr>
          <a:xfrm>
            <a:off x="457200" y="236537"/>
            <a:ext cx="8229600" cy="242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Всех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людей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живущих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нашей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стране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можно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назвать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россиянами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национальности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них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разные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Много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народов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живет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нашей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стране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составляют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единую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дружную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семью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Times New Roman"/>
              <a:buNone/>
            </a:pP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Русские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татары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 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мордва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 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чеченцы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башкиры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чуваши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 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ингуши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другие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народы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создали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республики</a:t>
            </a:r>
            <a:r>
              <a:rPr lang="en-US" sz="2400" b="1" i="0" u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/>
          </a:p>
        </p:txBody>
      </p:sp>
      <p:pic>
        <p:nvPicPr>
          <p:cNvPr id="149" name="Google Shape;149;p23" descr="http://i048.radikal.ru/0712/51/996c2f82a79a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181" y="2940050"/>
            <a:ext cx="8529637" cy="3917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2992798"/>
      </p:ext>
    </p:extLst>
  </p:cSld>
  <p:clrMapOvr>
    <a:masterClrMapping/>
  </p:clrMapOvr>
  <p:transition>
    <p:fade thruBlk="1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d34a21e389abfa0b725e7b8f3a56eb38bba6a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1812</Words>
  <Application>Microsoft Office PowerPoint</Application>
  <PresentationFormat>Экран (4:3)</PresentationFormat>
  <Paragraphs>161</Paragraphs>
  <Slides>31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2" baseType="lpstr">
      <vt:lpstr>Arial</vt:lpstr>
      <vt:lpstr>Calibri</vt:lpstr>
      <vt:lpstr>Cambria</vt:lpstr>
      <vt:lpstr>Consolas</vt:lpstr>
      <vt:lpstr>Constantia</vt:lpstr>
      <vt:lpstr>Courier New</vt:lpstr>
      <vt:lpstr>Georgia</vt:lpstr>
      <vt:lpstr>Noto Sans Symbols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Государственный герб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андрейка</dc:creator>
  <cp:lastModifiedBy>User</cp:lastModifiedBy>
  <cp:revision>47</cp:revision>
  <dcterms:created xsi:type="dcterms:W3CDTF">2012-04-07T13:35:07Z</dcterms:created>
  <dcterms:modified xsi:type="dcterms:W3CDTF">2023-07-12T10:30:52Z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3621149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  <property fmtid="{D5CDD505-2E9C-101B-9397-08002B2CF9AE}" pid="5" name="NXTAG2">
    <vt:lpwstr>0008007e690000000000010250300207f7000400038000</vt:lpwstr>
  </property>
</Properties>
</file>