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4390"/>
    <p:restoredTop sz="97613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7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presProps" Target="presProps.xml"  /><Relationship Id="rId12" Type="http://schemas.openxmlformats.org/officeDocument/2006/relationships/viewProps" Target="viewProps.xml"  /><Relationship Id="rId13" Type="http://schemas.openxmlformats.org/officeDocument/2006/relationships/theme" Target="theme/theme1.xml"  /><Relationship Id="rId14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 lang="en-US"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en-US"/>
            </a:pPr>
            <a:r>
              <a:rPr lang="en-US" altLang="en-US"/>
              <a:t>Click to edit Master subtitle style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en-US"/>
            </a:pPr>
            <a:fld id="{940A130E-E3B8-4EBE-931F-81B26B8448AA}" type="datetime1">
              <a:rPr lang="en-US" altLang="en-US"/>
              <a:pPr lvl="0">
                <a:defRPr lang="en-US"/>
              </a:pPr>
              <a:t>12/2/2015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en-US"/>
            </a:pPr>
            <a:r>
              <a:rPr lang="en-US" altLang="en-US"/>
              <a:t/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en-US"/>
            </a:pPr>
            <a:fld id="{800C6A38-4290-41DD-B95C-4155372FD4AF}" type="slidenum">
              <a:rPr lang="en-US" altLang="en-US"/>
              <a:pPr lvl="0">
                <a:defRPr 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en-US" altLang="en-US" smtClean="0"/>
              <a:t>Introduction</a:t>
            </a:r>
            <a:endParaRPr lang="en-US" altLang="en-US"/>
          </a:p>
          <a:p>
            <a:pPr lvl="0"/>
            <a:r>
              <a:rPr lang="en-US" altLang="en-US" smtClean="0"/>
              <a:t>Body 1</a:t>
            </a:r>
            <a:endParaRPr lang="en-US" altLang="en-US"/>
          </a:p>
          <a:p>
            <a:pPr lvl="0"/>
            <a:r>
              <a:rPr lang="en-US" altLang="en-US" smtClean="0"/>
              <a:t>Body 2</a:t>
            </a:r>
            <a:endParaRPr lang="en-US" altLang="en-US"/>
          </a:p>
          <a:p>
            <a:pPr lvl="0"/>
            <a:r>
              <a:rPr lang="en-US" altLang="en-US" smtClean="0"/>
              <a:t>Body 3</a:t>
            </a:r>
            <a:endParaRPr lang="en-US" altLang="en-US"/>
          </a:p>
          <a:p>
            <a:pPr lvl="0"/>
            <a:r>
              <a:rPr lang="en-US" altLang="en-US" smtClean="0"/>
              <a:t>Conclusion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836A-82A3-4C8B-9D31-CD724F3673ED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 altLang="en-US" smtClean="0"/>
              <a:t>Click the icon to add table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en-US" smtClean="0"/>
              <a:t>Click the icon to add picture</a:t>
            </a:r>
            <a:endParaRPr lang="en-US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altLang="en-US" smtClean="0"/>
              <a:t>Click to edit Master text styles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png"  /><Relationship Id="rId3" Type="http://schemas.openxmlformats.org/officeDocument/2006/relationships/image" Target="../media/image3.png"  /><Relationship Id="rId4" Type="http://schemas.openxmlformats.org/officeDocument/2006/relationships/image" Target="../media/image4.png"  /><Relationship Id="rId5" Type="http://schemas.openxmlformats.org/officeDocument/2006/relationships/image" Target="../media/image5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png"  /><Relationship Id="rId3" Type="http://schemas.openxmlformats.org/officeDocument/2006/relationships/image" Target="../media/image6.png"  /><Relationship Id="rId4" Type="http://schemas.openxmlformats.org/officeDocument/2006/relationships/image" Target="../media/image7.jpeg"  /><Relationship Id="rId5" Type="http://schemas.openxmlformats.org/officeDocument/2006/relationships/image" Target="../media/image8.jpeg"  /><Relationship Id="rId6" Type="http://schemas.openxmlformats.org/officeDocument/2006/relationships/image" Target="../media/image9.jpeg"  /><Relationship Id="rId7" Type="http://schemas.openxmlformats.org/officeDocument/2006/relationships/image" Target="../media/image10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png"  /><Relationship Id="rId3" Type="http://schemas.openxmlformats.org/officeDocument/2006/relationships/image" Target="../media/image11.jpeg"  /><Relationship Id="rId4" Type="http://schemas.openxmlformats.org/officeDocument/2006/relationships/image" Target="../media/image12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10" Type="http://schemas.openxmlformats.org/officeDocument/2006/relationships/image" Target="../media/image17.jpeg"  /><Relationship Id="rId11" Type="http://schemas.openxmlformats.org/officeDocument/2006/relationships/image" Target="../media/image18.jpeg"  /><Relationship Id="rId2" Type="http://schemas.openxmlformats.org/officeDocument/2006/relationships/image" Target="../media/image2.png"  /><Relationship Id="rId3" Type="http://schemas.openxmlformats.org/officeDocument/2006/relationships/image" Target="../media/image6.png"  /><Relationship Id="rId4" Type="http://schemas.openxmlformats.org/officeDocument/2006/relationships/image" Target="../media/image3.png"  /><Relationship Id="rId5" Type="http://schemas.openxmlformats.org/officeDocument/2006/relationships/image" Target="../media/image4.png"  /><Relationship Id="rId6" Type="http://schemas.openxmlformats.org/officeDocument/2006/relationships/image" Target="../media/image13.png"  /><Relationship Id="rId7" Type="http://schemas.openxmlformats.org/officeDocument/2006/relationships/image" Target="../media/image14.png"  /><Relationship Id="rId8" Type="http://schemas.openxmlformats.org/officeDocument/2006/relationships/image" Target="../media/image15.jpeg"  /><Relationship Id="rId9" Type="http://schemas.openxmlformats.org/officeDocument/2006/relationships/image" Target="../media/image16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9.png"  /><Relationship Id="rId3" Type="http://schemas.openxmlformats.org/officeDocument/2006/relationships/image" Target="../media/image2.png"  /><Relationship Id="rId4" Type="http://schemas.openxmlformats.org/officeDocument/2006/relationships/image" Target="../media/image20.png"  /><Relationship Id="rId5" Type="http://schemas.openxmlformats.org/officeDocument/2006/relationships/image" Target="../media/image21.jpeg"  /><Relationship Id="rId6" Type="http://schemas.openxmlformats.org/officeDocument/2006/relationships/image" Target="../media/image22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3.jpeg"  /><Relationship Id="rId3" Type="http://schemas.openxmlformats.org/officeDocument/2006/relationships/image" Target="../media/image20.png"  /><Relationship Id="rId4" Type="http://schemas.openxmlformats.org/officeDocument/2006/relationships/image" Target="../media/image24.jpeg"  /><Relationship Id="rId5" Type="http://schemas.openxmlformats.org/officeDocument/2006/relationships/image" Target="../media/image25.jpeg"  /><Relationship Id="rId6" Type="http://schemas.openxmlformats.org/officeDocument/2006/relationships/image" Target="../media/image26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0.png"  /><Relationship Id="rId3" Type="http://schemas.openxmlformats.org/officeDocument/2006/relationships/image" Target="../media/image27.jpeg"  /><Relationship Id="rId4" Type="http://schemas.openxmlformats.org/officeDocument/2006/relationships/image" Target="../media/image28.jpeg"  /><Relationship Id="rId5" Type="http://schemas.openxmlformats.org/officeDocument/2006/relationships/image" Target="../media/image29.jpeg"  /><Relationship Id="rId6" Type="http://schemas.openxmlformats.org/officeDocument/2006/relationships/image" Target="../media/image30.jpeg"  /><Relationship Id="rId7" Type="http://schemas.openxmlformats.org/officeDocument/2006/relationships/image" Target="../media/image31.jpeg"  /><Relationship Id="rId8" Type="http://schemas.openxmlformats.org/officeDocument/2006/relationships/image" Target="../media/image32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"/>
          <p:cNvPicPr>
            <a:picLocks noChangeAspect="1"/>
          </p:cNvPicPr>
          <p:nvPr/>
        </p:nvPicPr>
        <p:blipFill rotWithShape="1">
          <a:blip r:embed="rId2"/>
          <a:srcRect r="13910"/>
          <a:stretch>
            <a:fillRect/>
          </a:stretch>
        </p:blipFill>
        <p:spPr>
          <a:xfrm>
            <a:off x="5086349" y="291691"/>
            <a:ext cx="6914389" cy="62746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263271" y="1484757"/>
            <a:ext cx="7341869" cy="1470025"/>
          </a:xfrm>
        </p:spPr>
        <p:txBody>
          <a:bodyPr/>
          <a:lstStyle/>
          <a:p>
            <a:pPr>
              <a:defRPr lang="en-US"/>
            </a:pPr>
            <a:r>
              <a:rPr lang="ru-RU" altLang="en-US" b="1">
                <a:solidFill>
                  <a:srgbClr val="ff0000"/>
                </a:solidFill>
                <a:latin typeface="Segoe Print"/>
              </a:rPr>
              <a:t>Науки о человеке</a:t>
            </a:r>
            <a:r>
              <a:rPr lang="en-US" altLang="ru-RU" b="1">
                <a:solidFill>
                  <a:srgbClr val="ff0000"/>
                </a:solidFill>
                <a:latin typeface="Segoe Print"/>
              </a:rPr>
              <a:t>.</a:t>
            </a:r>
            <a:r>
              <a:rPr lang="ru-RU" altLang="en-US" b="1">
                <a:solidFill>
                  <a:srgbClr val="ff0000"/>
                </a:solidFill>
                <a:latin typeface="Segoe Print"/>
              </a:rPr>
              <a:t> </a:t>
            </a:r>
            <a:endParaRPr lang="ru-RU" altLang="en-US" b="1">
              <a:solidFill>
                <a:srgbClr val="ff0000"/>
              </a:solidFill>
              <a:latin typeface="Segoe Print"/>
            </a:endParaRPr>
          </a:p>
          <a:p>
            <a:pPr>
              <a:defRPr lang="en-US"/>
            </a:pPr>
            <a:r>
              <a:rPr lang="ru-RU" altLang="en-US" b="1">
                <a:solidFill>
                  <a:srgbClr val="ff0000"/>
                </a:solidFill>
                <a:latin typeface="Segoe Print"/>
              </a:rPr>
              <a:t>Здоровье и его охрана</a:t>
            </a:r>
            <a:r>
              <a:rPr lang="en-US" altLang="ru-RU" b="1">
                <a:solidFill>
                  <a:srgbClr val="ff0000"/>
                </a:solidFill>
                <a:latin typeface="Segoe Print"/>
              </a:rPr>
              <a:t>.</a:t>
            </a:r>
            <a:endParaRPr lang="en-US" altLang="ru-RU" b="1">
              <a:solidFill>
                <a:srgbClr val="ff0000"/>
              </a:solidFill>
              <a:latin typeface="Segoe Prin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325" y="5229225"/>
            <a:ext cx="4968620" cy="1176528"/>
          </a:xfrm>
        </p:spPr>
        <p:txBody>
          <a:bodyPr>
            <a:normAutofit fontScale="92500"/>
          </a:bodyPr>
          <a:lstStyle/>
          <a:p>
            <a:pPr algn="l">
              <a:defRPr lang="en-US"/>
            </a:pPr>
            <a:r>
              <a:rPr lang="ru-RU" altLang="en-US" sz="2000">
                <a:solidFill>
                  <a:srgbClr val="1b1760"/>
                </a:solidFill>
                <a:latin typeface="Segoe Print"/>
              </a:rPr>
              <a:t>Д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В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Колосов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Р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Д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Маш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И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Н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Беляев</a:t>
            </a:r>
            <a:endParaRPr lang="ru-RU" altLang="en-US" sz="2000">
              <a:solidFill>
                <a:srgbClr val="1b1760"/>
              </a:solidFill>
              <a:latin typeface="Segoe Print"/>
            </a:endParaRPr>
          </a:p>
          <a:p>
            <a:pPr algn="l">
              <a:defRPr lang="en-US"/>
            </a:pPr>
            <a:r>
              <a:rPr lang="ru-RU" altLang="en-US" sz="2000">
                <a:solidFill>
                  <a:srgbClr val="1b1760"/>
                </a:solidFill>
                <a:latin typeface="Segoe Print"/>
              </a:rPr>
              <a:t>“Биология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Человек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8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класс”</a:t>
            </a:r>
            <a:endParaRPr lang="ru-RU" altLang="en-US" sz="2000">
              <a:solidFill>
                <a:srgbClr val="1b1760"/>
              </a:solidFill>
              <a:latin typeface="Segoe Print"/>
            </a:endParaRPr>
          </a:p>
          <a:p>
            <a:pPr algn="l">
              <a:defRPr lang="en-US"/>
            </a:pPr>
            <a:r>
              <a:rPr lang="ru-RU" altLang="en-US" sz="2000">
                <a:solidFill>
                  <a:srgbClr val="1b1760"/>
                </a:solidFill>
                <a:latin typeface="Segoe Print"/>
              </a:rPr>
              <a:t>М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.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“Дрофа”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000">
                <a:solidFill>
                  <a:srgbClr val="1b1760"/>
                </a:solidFill>
                <a:latin typeface="Segoe Print"/>
              </a:rPr>
              <a:t> </a:t>
            </a:r>
            <a:r>
              <a:rPr lang="en-US" altLang="ru-RU" sz="2000">
                <a:solidFill>
                  <a:srgbClr val="1b1760"/>
                </a:solidFill>
                <a:latin typeface="Segoe Print"/>
              </a:rPr>
              <a:t>2019</a:t>
            </a:r>
            <a:endParaRPr lang="en-US" altLang="ru-RU" sz="2000">
              <a:solidFill>
                <a:srgbClr val="1b1760"/>
              </a:solidFill>
              <a:latin typeface="Segoe Prin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371284" y="172592"/>
            <a:ext cx="11017378" cy="1240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>
                <a:lumMod val="90000"/>
              </a:schemeClr>
            </a:solidFill>
          </a:ln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Segoe Print"/>
              </a:rPr>
              <a:t>Анатомия </a:t>
            </a:r>
            <a:r>
              <a:rPr lang="en-US" altLang="ru-RU" sz="28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2800" b="1">
                <a:solidFill>
                  <a:srgbClr val="ff0000"/>
                </a:solidFill>
                <a:latin typeface="Segoe Print"/>
              </a:rPr>
              <a:t>“рассечение”</a:t>
            </a:r>
            <a:r>
              <a:rPr lang="en-US" altLang="ru-RU" sz="2800" b="1">
                <a:solidFill>
                  <a:srgbClr val="ff0000"/>
                </a:solidFill>
                <a:latin typeface="Segoe Print"/>
              </a:rPr>
              <a:t>)</a:t>
            </a:r>
            <a:r>
              <a:rPr lang="ru-RU" altLang="en-US" sz="2800" b="1">
                <a:solidFill>
                  <a:srgbClr val="1b1760"/>
                </a:solidFill>
                <a:latin typeface="Segoe Print"/>
              </a:rPr>
              <a:t> </a:t>
            </a:r>
            <a:r>
              <a:rPr lang="en-US" altLang="ru-RU" sz="2800" b="1">
                <a:solidFill>
                  <a:srgbClr val="1b1760"/>
                </a:solidFill>
                <a:latin typeface="Segoe Print"/>
              </a:rPr>
              <a:t>-</a:t>
            </a:r>
            <a:r>
              <a:rPr lang="ru-RU" altLang="en-US" sz="2800" b="1">
                <a:solidFill>
                  <a:srgbClr val="1b1760"/>
                </a:solidFill>
                <a:latin typeface="Segoe Print"/>
              </a:rPr>
              <a:t> </a:t>
            </a:r>
            <a:endParaRPr lang="ru-RU" altLang="en-US" sz="2400" b="1">
              <a:solidFill>
                <a:srgbClr val="1b1760"/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 u="sng">
                <a:solidFill>
                  <a:srgbClr val="1b1760"/>
                </a:solidFill>
                <a:latin typeface="Segoe Print"/>
              </a:rPr>
              <a:t>наука</a:t>
            </a:r>
            <a:r>
              <a:rPr lang="ru-RU" altLang="en-US" sz="2400" b="1">
                <a:solidFill>
                  <a:srgbClr val="1b1760"/>
                </a:solidFill>
                <a:latin typeface="Segoe Print"/>
              </a:rPr>
              <a:t> о внутреннем строении человека</a:t>
            </a:r>
            <a:r>
              <a:rPr lang="en-US" altLang="ru-RU" sz="2400" b="1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rgbClr val="1b1760"/>
                </a:solidFill>
                <a:latin typeface="Segoe Print"/>
              </a:rPr>
              <a:t> его телосложении</a:t>
            </a:r>
            <a:r>
              <a:rPr lang="en-US" altLang="ru-RU" sz="2400" b="1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rgbClr val="1b1760"/>
                </a:solidFill>
                <a:latin typeface="Segoe Print"/>
              </a:rPr>
              <a:t> особенностях развития тканей</a:t>
            </a:r>
            <a:r>
              <a:rPr lang="en-US" altLang="ru-RU" sz="2400" b="1">
                <a:solidFill>
                  <a:srgbClr val="1b1760"/>
                </a:solidFill>
                <a:latin typeface="Segoe Print"/>
              </a:rPr>
              <a:t>.</a:t>
            </a:r>
            <a:endParaRPr lang="en-US" altLang="ru-RU" sz="2400" b="1">
              <a:solidFill>
                <a:srgbClr val="1b1760"/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371284" y="1613819"/>
            <a:ext cx="5544694" cy="26514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>
                <a:lumMod val="90000"/>
              </a:schemeClr>
            </a:solidFill>
          </a:ln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3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 u="sng">
                <a:solidFill>
                  <a:srgbClr val="0000ff"/>
                </a:solidFill>
                <a:latin typeface="Segoe Print"/>
              </a:rPr>
              <a:t>Методы</a:t>
            </a:r>
            <a:r>
              <a:rPr lang="en-US" altLang="ru-RU" sz="2400" b="1" u="sng">
                <a:solidFill>
                  <a:srgbClr val="0000ff"/>
                </a:solidFill>
                <a:latin typeface="Segoe Print"/>
              </a:rPr>
              <a:t>:</a:t>
            </a:r>
            <a:endParaRPr lang="en-US" altLang="ru-RU" sz="2400" b="1">
              <a:solidFill>
                <a:srgbClr val="0000ff"/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вскрытие умерших людей </a:t>
            </a: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самый древний метод</a:t>
            </a:r>
            <a:endParaRPr lang="ru-RU" altLang="en-US" sz="24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рентгеноскопия</a:t>
            </a: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;</a:t>
            </a:r>
            <a:endParaRPr lang="en-US" altLang="ru-RU" sz="24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ультразвуковое исследование</a:t>
            </a: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;</a:t>
            </a:r>
            <a:endParaRPr lang="en-US" altLang="ru-RU" sz="24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магнитно</a:t>
            </a: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резонансная томография</a:t>
            </a:r>
            <a:r>
              <a:rPr lang="en-US" altLang="ru-RU" sz="24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...</a:t>
            </a:r>
            <a:endParaRPr lang="en-US" altLang="ru-RU" sz="24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371284" y="5040630"/>
            <a:ext cx="5508689" cy="1558290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 w="28575">
            <a:solidFill>
              <a:schemeClr val="tx2">
                <a:lumMod val="80000"/>
                <a:lumOff val="20000"/>
              </a:schemeClr>
            </a:solidFill>
          </a:ln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4"/>
              </hp:hncExtEffects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lang="ru-RU" altLang="en-US" sz="2400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Анатомические названия на национальном и латинском языках 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Международная анатомическая номенклатура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)</a:t>
            </a:r>
            <a:endParaRPr lang="en-US" altLang="ru-RU" sz="2400" b="1">
              <a:solidFill>
                <a:srgbClr val="ff0000"/>
              </a:solidFill>
              <a:latin typeface="Segoe Print"/>
            </a:endParaRPr>
          </a:p>
        </p:txBody>
      </p:sp>
      <p:sp>
        <p:nvSpPr>
          <p:cNvPr id="5" name=""/>
          <p:cNvSpPr txBox="1"/>
          <p:nvPr/>
        </p:nvSpPr>
        <p:spPr>
          <a:xfrm rot="16200000">
            <a:off x="8471725" y="4065459"/>
            <a:ext cx="4941570" cy="390335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ln w="28575">
            <a:solidFill>
              <a:schemeClr val="tx2">
                <a:lumMod val="80000"/>
                <a:lumOff val="20000"/>
              </a:schemeClr>
            </a:solidFill>
          </a:ln>
          <a:effectLst>
            <a:softEdge rad="254000"/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0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Зеркальное отображение органов</a:t>
            </a:r>
            <a:endParaRPr lang="ru-RU" altLang="en-US" sz="20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pic>
        <p:nvPicPr>
          <p:cNvPr id="8" name=""/>
          <p:cNvPicPr>
            <a:picLocks noChangeAspect="1"/>
          </p:cNvPicPr>
          <p:nvPr/>
        </p:nvPicPr>
        <p:blipFill rotWithShape="1">
          <a:blip r:embed="rId5"/>
          <a:srcRect l="22440" r="24010"/>
          <a:stretch>
            <a:fillRect/>
          </a:stretch>
        </p:blipFill>
        <p:spPr>
          <a:xfrm>
            <a:off x="6312027" y="1602984"/>
            <a:ext cx="3816477" cy="495173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191261" y="116586"/>
            <a:ext cx="11449431" cy="11864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Физиология 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“природа”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)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 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 u="sng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наука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изучающая функции человеческого организма и его органов и механизмы их регулирования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191262" y="1484757"/>
            <a:ext cx="4248531" cy="4719448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3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000" b="1" u="sng">
                <a:solidFill>
                  <a:srgbClr val="ff0000"/>
                </a:solidFill>
                <a:latin typeface="Segoe Print"/>
              </a:rPr>
              <a:t>Методы исследования</a:t>
            </a:r>
            <a:endParaRPr lang="ru-RU" altLang="en-US" sz="2000" b="1" u="sng">
              <a:solidFill>
                <a:srgbClr val="ff0000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000" b="1" u="sng">
              <a:solidFill>
                <a:srgbClr val="ff0000"/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наблюдение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;</a:t>
            </a:r>
            <a:endParaRPr lang="en-US" altLang="ru-RU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эксперименты на животных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;</a:t>
            </a:r>
            <a:endParaRPr lang="en-US" altLang="ru-RU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лабораторные методы изучения веществ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,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образующихс в процессе жизнедеятельности</a:t>
            </a:r>
            <a:endParaRPr lang="ru-RU" altLang="en-US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электроэнцефалограф 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(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изучение электрической активности головного мозга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);</a:t>
            </a:r>
            <a:endParaRPr lang="en-US" altLang="ru-RU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функциональные пробы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...</a:t>
            </a:r>
            <a:endParaRPr lang="en-US" altLang="ru-RU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endParaRPr lang="en-US" altLang="ru-RU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583811" y="1649666"/>
            <a:ext cx="2736342" cy="27985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896225" y="1649666"/>
            <a:ext cx="3744467" cy="260682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8454402" y="4505534"/>
            <a:ext cx="3186291" cy="21983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4635437" y="4540049"/>
            <a:ext cx="3189051" cy="21293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407289" y="404622"/>
            <a:ext cx="11449431" cy="19175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80000"/>
                <a:lumOff val="20000"/>
              </a:schemeClr>
            </a:solidFill>
          </a:ln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Психология 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“душа”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)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-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</a:t>
            </a:r>
            <a:r>
              <a:rPr lang="ru-RU" altLang="en-US" sz="2400" b="1" u="sng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наука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изучающая общие закономерности психических процессов и индивидуально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личностные свойства человека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2351532" y="1556766"/>
            <a:ext cx="7488936" cy="45110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en-US" altLang="ru-RU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внутренний</a:t>
            </a:r>
            <a:r>
              <a:rPr lang="en-US" altLang="ru-RU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 субъективный мир</a:t>
            </a:r>
            <a:r>
              <a:rPr lang="en-US" altLang="ru-RU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)</a:t>
            </a:r>
            <a:endParaRPr lang="en-US" altLang="ru-RU" sz="2400" b="1">
              <a:solidFill>
                <a:schemeClr val="accent6">
                  <a:lumMod val="50000"/>
                </a:schemeClr>
              </a:solidFill>
              <a:latin typeface="Segoe Print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623316" y="2564892"/>
            <a:ext cx="4536567" cy="3748278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lang="ru-RU" altLang="en-US" sz="2400" b="1" u="sng">
                <a:solidFill>
                  <a:schemeClr val="accent6">
                    <a:lumMod val="50000"/>
                  </a:schemeClr>
                </a:solidFill>
                <a:latin typeface="Segoe Print"/>
              </a:rPr>
              <a:t>Психика</a:t>
            </a:r>
            <a:r>
              <a:rPr lang="ru-RU" altLang="en-US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 </a:t>
            </a:r>
            <a:r>
              <a:rPr lang="en-US" altLang="ru-RU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 душевная деятельность человека </a:t>
            </a:r>
            <a:endParaRPr lang="ru-RU" altLang="en-US" sz="2400">
              <a:latin typeface="Segoe Print"/>
            </a:endParaRPr>
          </a:p>
          <a:p>
            <a:pPr>
              <a:defRPr/>
            </a:pPr>
            <a:endParaRPr lang="ru-RU" altLang="en-US" sz="2400"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восприятие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представление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endParaRPr lang="en-US" altLang="ru-RU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мышление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память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воля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чувства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переживания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характер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способности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endParaRPr lang="en-US" altLang="ru-RU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интересы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</p:txBody>
      </p:sp>
      <p:sp>
        <p:nvSpPr>
          <p:cNvPr id="5" name=""/>
          <p:cNvSpPr txBox="1"/>
          <p:nvPr/>
        </p:nvSpPr>
        <p:spPr>
          <a:xfrm>
            <a:off x="7716202" y="2608985"/>
            <a:ext cx="4248532" cy="37422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 u="sng">
                <a:solidFill>
                  <a:srgbClr val="ff0000"/>
                </a:solidFill>
                <a:latin typeface="Segoe Print"/>
              </a:rPr>
              <a:t>Методы исследования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Наблюдения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эксперимент</a:t>
            </a: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измерения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 u="sng">
                <a:solidFill>
                  <a:srgbClr val="ff0000"/>
                </a:solidFill>
                <a:latin typeface="Segoe Print"/>
              </a:rPr>
              <a:t>Самонаблюдения </a:t>
            </a:r>
            <a:r>
              <a:rPr lang="en-US" altLang="ru-RU" sz="2400" b="1" u="sng">
                <a:solidFill>
                  <a:srgbClr val="ff0000"/>
                </a:solidFill>
                <a:latin typeface="Segoe Print"/>
              </a:rPr>
              <a:t>-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субъективный метод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32190" r="10270"/>
          <a:stretch>
            <a:fillRect/>
          </a:stretch>
        </p:blipFill>
        <p:spPr>
          <a:xfrm>
            <a:off x="5295748" y="2608985"/>
            <a:ext cx="2312441" cy="22603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295748" y="4936537"/>
            <a:ext cx="2420454" cy="137663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/>
          <p:nvPr/>
        </p:nvSpPr>
        <p:spPr>
          <a:xfrm>
            <a:off x="0" y="1666798"/>
            <a:ext cx="3672459" cy="2952369"/>
          </a:xfrm>
          <a:prstGeom prst="ellipse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ru-RU" altLang="en-US"/>
          </a:p>
        </p:txBody>
      </p:sp>
      <p:sp>
        <p:nvSpPr>
          <p:cNvPr id="2" name=""/>
          <p:cNvSpPr txBox="1"/>
          <p:nvPr/>
        </p:nvSpPr>
        <p:spPr>
          <a:xfrm>
            <a:off x="299275" y="260604"/>
            <a:ext cx="11593450" cy="11852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3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Гигиена 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“здоровый”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)-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 u="sng">
                <a:solidFill>
                  <a:schemeClr val="accent1">
                    <a:lumMod val="70000"/>
                  </a:schemeClr>
                </a:solidFill>
                <a:latin typeface="Segoe Print"/>
              </a:rPr>
              <a:t>отрасль медицины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изучающая влияние природной среды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труда и быта на организм человека</a:t>
            </a:r>
            <a:endParaRPr lang="ru-RU" altLang="en-US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54854" y="2196337"/>
            <a:ext cx="3672459" cy="1630808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000" b="1">
                <a:solidFill>
                  <a:srgbClr val="ff0000"/>
                </a:solidFill>
                <a:latin typeface="Segoe Print"/>
              </a:rPr>
              <a:t>Направления</a:t>
            </a:r>
            <a:r>
              <a:rPr lang="en-US" altLang="ru-RU" sz="2000" b="1">
                <a:solidFill>
                  <a:srgbClr val="ff0000"/>
                </a:solidFill>
                <a:latin typeface="Segoe Print"/>
              </a:rPr>
              <a:t>:</a:t>
            </a:r>
            <a:endParaRPr lang="en-US" altLang="ru-RU" sz="20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школьная</a:t>
            </a:r>
            <a:r>
              <a:rPr lang="en-US" altLang="ru-RU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;</a:t>
            </a:r>
            <a:endParaRPr lang="en-US" altLang="ru-RU" sz="20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производственная</a:t>
            </a:r>
            <a:r>
              <a:rPr lang="en-US" altLang="ru-RU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;</a:t>
            </a:r>
            <a:endParaRPr lang="en-US" altLang="ru-RU" sz="20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-</a:t>
            </a:r>
            <a:r>
              <a:rPr lang="ru-RU" altLang="en-US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сельскохозяйственного труда</a:t>
            </a:r>
            <a:r>
              <a:rPr lang="en-US" altLang="ru-RU" sz="20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;...</a:t>
            </a:r>
            <a:endParaRPr lang="en-US" altLang="ru-RU" sz="20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8256270" y="5975714"/>
            <a:ext cx="3600450" cy="708931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4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Наблюдение</a:t>
            </a:r>
            <a:r>
              <a:rPr lang="en-US" altLang="ru-RU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,</a:t>
            </a:r>
            <a:r>
              <a:rPr lang="ru-RU" altLang="en-US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 измерение</a:t>
            </a:r>
            <a:r>
              <a:rPr lang="en-US" altLang="ru-RU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,</a:t>
            </a:r>
            <a:r>
              <a:rPr lang="ru-RU" altLang="en-US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 </a:t>
            </a:r>
            <a:endParaRPr lang="ru-RU" altLang="en-US" sz="2000" b="1">
              <a:solidFill>
                <a:schemeClr val="accent6">
                  <a:lumMod val="5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0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эксперимент</a:t>
            </a:r>
            <a:endParaRPr lang="ru-RU" altLang="en-US" sz="2000" b="1">
              <a:solidFill>
                <a:schemeClr val="accent6">
                  <a:lumMod val="50000"/>
                </a:schemeClr>
              </a:solidFill>
              <a:latin typeface="Segoe Print"/>
            </a:endParaRPr>
          </a:p>
        </p:txBody>
      </p:sp>
      <p:sp>
        <p:nvSpPr>
          <p:cNvPr id="5" name=""/>
          <p:cNvSpPr txBox="1"/>
          <p:nvPr/>
        </p:nvSpPr>
        <p:spPr>
          <a:xfrm>
            <a:off x="8484679" y="1844802"/>
            <a:ext cx="3312414" cy="1919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5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физические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 биологические и химические методы</a:t>
            </a:r>
            <a:r>
              <a:rPr lang="en-US" altLang="ru-RU" sz="2400" b="1">
                <a:solidFill>
                  <a:srgbClr val="ff0000"/>
                </a:solidFill>
                <a:latin typeface="Segoe Print"/>
              </a:rPr>
              <a:t>:</a:t>
            </a: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 </a:t>
            </a:r>
            <a:endParaRPr lang="ru-RU" altLang="en-US" sz="2400" b="1">
              <a:solidFill>
                <a:srgbClr val="ff0000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>
              <a:solidFill>
                <a:srgbClr val="ff0000"/>
              </a:solidFill>
              <a:latin typeface="Segoe Print"/>
            </a:endParaRPr>
          </a:p>
        </p:txBody>
      </p:sp>
      <p:sp>
        <p:nvSpPr>
          <p:cNvPr id="7" name=""/>
          <p:cNvSpPr txBox="1"/>
          <p:nvPr/>
        </p:nvSpPr>
        <p:spPr>
          <a:xfrm>
            <a:off x="8425052" y="3684477"/>
            <a:ext cx="3431668" cy="2291237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6"/>
              </hp:hncExtEffects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lang="ru-RU" altLang="en-US">
                <a:solidFill>
                  <a:srgbClr val="0000ff"/>
                </a:solidFill>
                <a:latin typeface="Segoe Print"/>
              </a:rPr>
              <a:t>определение состава и температуры воды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воздуха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почвы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продуктов питания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вещей и строений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уровень радиации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,</a:t>
            </a:r>
            <a:r>
              <a:rPr lang="ru-RU" altLang="en-US">
                <a:solidFill>
                  <a:srgbClr val="0000ff"/>
                </a:solidFill>
                <a:latin typeface="Segoe Print"/>
              </a:rPr>
              <a:t> степень загрязнения различных продуктов</a:t>
            </a:r>
            <a:r>
              <a:rPr lang="en-US" altLang="ru-RU">
                <a:solidFill>
                  <a:srgbClr val="0000ff"/>
                </a:solidFill>
                <a:latin typeface="Segoe Print"/>
              </a:rPr>
              <a:t>...</a:t>
            </a:r>
            <a:endParaRPr lang="en-US" altLang="ru-RU">
              <a:solidFill>
                <a:srgbClr val="0000ff"/>
              </a:solidFill>
              <a:latin typeface="Segoe Print"/>
            </a:endParaRPr>
          </a:p>
        </p:txBody>
      </p:sp>
      <p:pic>
        <p:nvPicPr>
          <p:cNvPr id="8" name=""/>
          <p:cNvPicPr>
            <a:picLocks noChangeAspect="1"/>
          </p:cNvPicPr>
          <p:nvPr/>
        </p:nvPicPr>
        <p:blipFill rotWithShape="1">
          <a:blip r:embed="rId7"/>
          <a:srcRect l="7140" r="11900"/>
          <a:stretch>
            <a:fillRect/>
          </a:stretch>
        </p:blipFill>
        <p:spPr>
          <a:xfrm>
            <a:off x="136107" y="4619168"/>
            <a:ext cx="2935515" cy="201456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5805759" y="2570295"/>
            <a:ext cx="2619293" cy="181895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3215640" y="3820286"/>
            <a:ext cx="2423541" cy="20196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5783201" y="4772041"/>
            <a:ext cx="2473069" cy="17088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3672459" y="1611554"/>
            <a:ext cx="2133299" cy="16244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191262" y="302511"/>
            <a:ext cx="5904738" cy="3162683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000" b="1" u="sng">
                <a:solidFill>
                  <a:srgbClr val="ff0000"/>
                </a:solidFill>
                <a:latin typeface="Segoe Print"/>
              </a:rPr>
              <a:t>Физиологические методы наблюдения </a:t>
            </a:r>
            <a:r>
              <a:rPr lang="ru-RU" altLang="en-US" sz="2000" b="1">
                <a:solidFill>
                  <a:srgbClr val="1b1760"/>
                </a:solidFill>
                <a:latin typeface="Segoe Print"/>
              </a:rPr>
              <a:t>определяют приспосабливаемость чеовека к факторам среды</a:t>
            </a:r>
            <a:endParaRPr lang="ru-RU" altLang="en-US" sz="2000" b="1">
              <a:solidFill>
                <a:srgbClr val="1b1760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000" b="1">
              <a:solidFill>
                <a:srgbClr val="1b1760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000" b="1">
              <a:solidFill>
                <a:srgbClr val="1b1760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000" b="1">
              <a:solidFill>
                <a:srgbClr val="1b1760"/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000" b="1">
                <a:solidFill>
                  <a:srgbClr val="1b1760"/>
                </a:solidFill>
                <a:latin typeface="Segoe Print"/>
              </a:rPr>
              <a:t>создание средств защиты и разработка методов тренировки</a:t>
            </a:r>
            <a:r>
              <a:rPr lang="en-US" altLang="ru-RU" sz="2000" b="1">
                <a:solidFill>
                  <a:srgbClr val="1b1760"/>
                </a:solidFill>
                <a:latin typeface="Segoe Print"/>
              </a:rPr>
              <a:t>,</a:t>
            </a:r>
            <a:r>
              <a:rPr lang="ru-RU" altLang="en-US" sz="2000" b="1">
                <a:solidFill>
                  <a:srgbClr val="1b1760"/>
                </a:solidFill>
                <a:latin typeface="Segoe Print"/>
              </a:rPr>
              <a:t> позволяющих быстрее приспосабливаться к неблагоприятным условиям</a:t>
            </a:r>
            <a:endParaRPr lang="ru-RU" altLang="en-US" sz="2000" b="1">
              <a:solidFill>
                <a:srgbClr val="1b1760"/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6312027" y="314989"/>
            <a:ext cx="5668630" cy="1013975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3"/>
              </hp:hncExtEffects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lang="ru-RU" altLang="en-US" sz="2000" b="1" u="sng">
                <a:solidFill>
                  <a:srgbClr val="ff0000"/>
                </a:solidFill>
                <a:latin typeface="Segoe Print"/>
              </a:rPr>
              <a:t>Клинические гигиенические наблюдения 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выявляют причины заболеваний</a:t>
            </a:r>
            <a:r>
              <a:rPr lang="en-US" altLang="ru-RU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,</a:t>
            </a:r>
            <a:r>
              <a:rPr lang="ru-RU" altLang="en-US" sz="2000" b="1">
                <a:solidFill>
                  <a:schemeClr val="accent1">
                    <a:lumMod val="90000"/>
                  </a:schemeClr>
                </a:solidFill>
                <a:latin typeface="Segoe Print"/>
              </a:rPr>
              <a:t> общих для многих людей</a:t>
            </a:r>
            <a:endParaRPr lang="ru-RU" altLang="en-US" sz="2000" b="1">
              <a:solidFill>
                <a:schemeClr val="accent1">
                  <a:lumMod val="90000"/>
                </a:schemeClr>
              </a:solidFill>
              <a:latin typeface="Segoe Print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371283" y="4077081"/>
            <a:ext cx="5544694" cy="2288858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latin typeface="Segoe Print"/>
              </a:rPr>
              <a:t>Разрабатываются </a:t>
            </a:r>
            <a:endParaRPr lang="ru-RU" altLang="en-US" sz="2400" b="1">
              <a:solidFill>
                <a:srgbClr val="ff0000"/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Segoe Print"/>
              </a:rPr>
              <a:t>санитарные нормы</a:t>
            </a:r>
            <a:r>
              <a:rPr lang="en-US" altLang="ru-RU" sz="2400" b="1">
                <a:latin typeface="Segoe Print"/>
              </a:rPr>
              <a:t>,</a:t>
            </a:r>
            <a:r>
              <a:rPr lang="ru-RU" altLang="en-US" sz="2400" b="1">
                <a:latin typeface="Segoe Print"/>
              </a:rPr>
              <a:t> </a:t>
            </a:r>
            <a:endParaRPr lang="ru-RU" altLang="en-US" sz="2400" b="1"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latin typeface="Segoe Print"/>
              </a:rPr>
              <a:t>необходимые для здорового образа жизни людей</a:t>
            </a:r>
            <a:r>
              <a:rPr lang="en-US" altLang="ru-RU" sz="2400" b="1">
                <a:latin typeface="Segoe Print"/>
              </a:rPr>
              <a:t>,</a:t>
            </a:r>
            <a:r>
              <a:rPr lang="ru-RU" altLang="en-US" sz="2400" b="1">
                <a:latin typeface="Segoe Print"/>
              </a:rPr>
              <a:t> </a:t>
            </a:r>
            <a:endParaRPr lang="ru-RU" altLang="en-US" sz="2400" b="1"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latin typeface="Segoe Print"/>
              </a:rPr>
              <a:t>безопасные условия </a:t>
            </a:r>
            <a:endParaRPr lang="ru-RU" altLang="en-US" sz="2400" b="1"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latin typeface="Segoe Print"/>
              </a:rPr>
              <a:t>для их жизнедеятельности</a:t>
            </a:r>
            <a:endParaRPr lang="ru-RU" altLang="en-US" sz="2400" b="1">
              <a:latin typeface="Segoe Print"/>
            </a:endParaRPr>
          </a:p>
        </p:txBody>
      </p:sp>
      <p:sp>
        <p:nvSpPr>
          <p:cNvPr id="5" name=""/>
          <p:cNvSpPr txBox="1"/>
          <p:nvPr/>
        </p:nvSpPr>
        <p:spPr>
          <a:xfrm>
            <a:off x="6636067" y="5537425"/>
            <a:ext cx="5112640" cy="105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4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16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Федеральная служба </a:t>
            </a:r>
            <a:endParaRPr lang="ru-RU" altLang="en-US" sz="1600" b="1">
              <a:solidFill>
                <a:schemeClr val="accent6">
                  <a:lumMod val="50000"/>
                </a:schemeClr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sz="1600" b="1">
                <a:solidFill>
                  <a:schemeClr val="accent6">
                    <a:lumMod val="50000"/>
                  </a:schemeClr>
                </a:solidFill>
                <a:latin typeface="Segoe Print"/>
              </a:rPr>
              <a:t>по надзору в сфере защиты прав потребителей и благополучия человека </a:t>
            </a:r>
            <a:r>
              <a:rPr lang="en-US" altLang="ru-RU" sz="1600" b="1">
                <a:solidFill>
                  <a:srgbClr val="ff0000"/>
                </a:solidFill>
                <a:latin typeface="Segoe Print"/>
              </a:rPr>
              <a:t>(</a:t>
            </a:r>
            <a:r>
              <a:rPr lang="ru-RU" altLang="en-US" sz="1600" b="1">
                <a:solidFill>
                  <a:srgbClr val="ff0000"/>
                </a:solidFill>
                <a:latin typeface="Segoe Print"/>
              </a:rPr>
              <a:t>Роспотребнадзор</a:t>
            </a:r>
            <a:r>
              <a:rPr lang="en-US" altLang="ru-RU" sz="1600" b="1">
                <a:solidFill>
                  <a:srgbClr val="ff0000"/>
                </a:solidFill>
                <a:latin typeface="Segoe Print"/>
              </a:rPr>
              <a:t>)</a:t>
            </a:r>
            <a:endParaRPr lang="en-US" altLang="ru-RU" sz="1600" b="1">
              <a:solidFill>
                <a:srgbClr val="ff0000"/>
              </a:solidFill>
              <a:latin typeface="Segoe Print"/>
            </a:endParaRPr>
          </a:p>
        </p:txBody>
      </p:sp>
      <p:sp>
        <p:nvSpPr>
          <p:cNvPr id="6" name=""/>
          <p:cNvSpPr/>
          <p:nvPr/>
        </p:nvSpPr>
        <p:spPr>
          <a:xfrm rot="5245459">
            <a:off x="2452314" y="1548322"/>
            <a:ext cx="674428" cy="246091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ru-RU" altLang="en-US">
              <a:solidFill>
                <a:srgbClr val="ff0000"/>
              </a:solidFill>
            </a:endParaRPr>
          </a:p>
        </p:txBody>
      </p:sp>
      <p:pic>
        <p:nvPicPr>
          <p:cNvPr id="9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312026" y="1484757"/>
            <a:ext cx="5600820" cy="388848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"/>
          <p:cNvPicPr>
            <a:picLocks noChangeAspect="1"/>
          </p:cNvPicPr>
          <p:nvPr/>
        </p:nvPicPr>
        <p:blipFill rotWithShape="1">
          <a:blip r:embed="rId6"/>
          <a:srcRect t="9750" b="10250"/>
          <a:stretch>
            <a:fillRect/>
          </a:stretch>
        </p:blipFill>
        <p:spPr>
          <a:xfrm>
            <a:off x="5915978" y="5537425"/>
            <a:ext cx="1080134" cy="1320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682630" y="1802145"/>
            <a:ext cx="3031273" cy="229871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"/>
          <p:cNvSpPr txBox="1"/>
          <p:nvPr/>
        </p:nvSpPr>
        <p:spPr>
          <a:xfrm>
            <a:off x="515302" y="329945"/>
            <a:ext cx="11413427" cy="11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3"/>
              </hp:hncExt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 u="sng">
                <a:solidFill>
                  <a:srgbClr val="ff0000"/>
                </a:solidFill>
                <a:latin typeface="Segoe Print"/>
              </a:rPr>
              <a:t>Здоровье</a:t>
            </a:r>
            <a:r>
              <a:rPr lang="ru-RU" altLang="en-US" sz="2400">
                <a:latin typeface="Segoe Print"/>
              </a:rPr>
              <a:t> </a:t>
            </a:r>
            <a:r>
              <a:rPr lang="en-US" altLang="ru-RU" sz="2400">
                <a:latin typeface="Segoe Print"/>
              </a:rPr>
              <a:t>-</a:t>
            </a:r>
            <a:r>
              <a:rPr lang="ru-RU" altLang="en-US" sz="2400">
                <a:latin typeface="Segoe Print"/>
              </a:rPr>
              <a:t> </a:t>
            </a:r>
            <a:endParaRPr lang="ru-RU" altLang="en-US" sz="2400"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состояние полного физического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душевного и социального благополучия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.</a:t>
            </a:r>
            <a:endParaRPr lang="en-US" altLang="ru-RU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605312" y="1736217"/>
            <a:ext cx="4554571" cy="4205477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p>
            <a:pPr>
              <a:defRPr/>
            </a:pPr>
            <a:r>
              <a:rPr lang="ru-RU" altLang="en-US" b="1" u="sng">
                <a:solidFill>
                  <a:srgbClr val="ff0000"/>
                </a:solidFill>
                <a:latin typeface="Segoe Print"/>
              </a:rPr>
              <a:t>Факторы</a:t>
            </a:r>
            <a:r>
              <a:rPr lang="en-US" altLang="ru-RU" b="1" u="sng">
                <a:solidFill>
                  <a:srgbClr val="ff0000"/>
                </a:solidFill>
                <a:latin typeface="Segoe Print"/>
              </a:rPr>
              <a:t>,</a:t>
            </a:r>
            <a:r>
              <a:rPr lang="ru-RU" altLang="en-US" b="1" u="sng">
                <a:solidFill>
                  <a:srgbClr val="ff0000"/>
                </a:solidFill>
                <a:latin typeface="Segoe Print"/>
              </a:rPr>
              <a:t> сохраняющие здоровье</a:t>
            </a:r>
            <a:r>
              <a:rPr lang="en-US" altLang="ru-RU" b="1" u="sng">
                <a:solidFill>
                  <a:srgbClr val="ff0000"/>
                </a:solidFill>
                <a:latin typeface="Segoe Print"/>
              </a:rPr>
              <a:t>:</a:t>
            </a:r>
            <a:endParaRPr lang="en-US" altLang="ru-RU" b="1" u="sng">
              <a:solidFill>
                <a:srgbClr val="ff0000"/>
              </a:solidFill>
              <a:latin typeface="Segoe Print"/>
            </a:endParaRPr>
          </a:p>
          <a:p>
            <a:pPr>
              <a:defRPr/>
            </a:pPr>
            <a:endParaRPr lang="en-US" altLang="ru-RU" b="1" u="sng">
              <a:solidFill>
                <a:srgbClr val="ff000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физическая активность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закаливание организма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соблюдение режима дня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правильное чередование труда и отдыха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сбалансированное питание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соблюдение правил гигиены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,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чистоты тела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,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одежды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,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помещения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аутотренеинг 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(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методика самовнушения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+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мышечное расслабление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)</a:t>
            </a:r>
            <a:endParaRPr lang="en-US" altLang="ru-RU" b="1">
              <a:solidFill>
                <a:srgbClr val="800080"/>
              </a:solidFill>
              <a:latin typeface="Segoe Print"/>
            </a:endParaRPr>
          </a:p>
          <a:p>
            <a:pPr>
              <a:defRPr/>
            </a:pPr>
            <a:endParaRPr lang="en-US" altLang="en-US" b="1">
              <a:solidFill>
                <a:srgbClr val="800080"/>
              </a:solidFill>
              <a:latin typeface="Segoe Print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4"/>
          <a:srcRect l="32340"/>
          <a:stretch>
            <a:fillRect/>
          </a:stretch>
        </p:blipFill>
        <p:spPr>
          <a:xfrm>
            <a:off x="4315856" y="4220387"/>
            <a:ext cx="2464229" cy="25290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159883" y="1802145"/>
            <a:ext cx="3240405" cy="22125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"/>
          <p:cNvPicPr>
            <a:picLocks noChangeAspect="1"/>
          </p:cNvPicPr>
          <p:nvPr/>
        </p:nvPicPr>
        <p:blipFill rotWithShape="1">
          <a:blip r:embed="rId6"/>
          <a:srcRect r="23360" b="20930"/>
          <a:stretch>
            <a:fillRect/>
          </a:stretch>
        </p:blipFill>
        <p:spPr>
          <a:xfrm>
            <a:off x="7464171" y="4257431"/>
            <a:ext cx="3384422" cy="24549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3575685" y="1438033"/>
            <a:ext cx="4248531" cy="3110008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b="1" u="sng">
                <a:solidFill>
                  <a:srgbClr val="ff0000"/>
                </a:solidFill>
                <a:latin typeface="Segoe Print"/>
              </a:rPr>
              <a:t>Факторы риска</a:t>
            </a:r>
            <a:endParaRPr lang="ru-RU" altLang="en-US" b="1" u="sng">
              <a:solidFill>
                <a:srgbClr val="ff0000"/>
              </a:solidFill>
              <a:latin typeface="Segoe Print"/>
            </a:endParaRPr>
          </a:p>
          <a:p>
            <a:pPr algn="ctr">
              <a:defRPr/>
            </a:pPr>
            <a:endParaRPr lang="ru-RU" altLang="en-US" b="1" u="sng">
              <a:solidFill>
                <a:srgbClr val="ff000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инфекции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отравления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переохлаждения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перегрев организма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неправильное питание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травмы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en-US" altLang="ru-RU" b="1">
                <a:solidFill>
                  <a:srgbClr val="800080"/>
                </a:solidFill>
                <a:latin typeface="Segoe Print"/>
              </a:rPr>
              <a:t>-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алкоголизм 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,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b="1">
                <a:solidFill>
                  <a:srgbClr val="800080"/>
                </a:solidFill>
                <a:latin typeface="Segoe Print"/>
              </a:rPr>
              <a:t>наркомания</a:t>
            </a:r>
            <a:r>
              <a:rPr lang="en-US" altLang="ru-RU" b="1">
                <a:solidFill>
                  <a:srgbClr val="800080"/>
                </a:solidFill>
                <a:latin typeface="Segoe Print"/>
              </a:rPr>
              <a:t>,</a:t>
            </a:r>
            <a:r>
              <a:rPr lang="ru-RU" altLang="en-US" b="1">
                <a:solidFill>
                  <a:srgbClr val="800080"/>
                </a:solidFill>
                <a:latin typeface="Segoe Print"/>
              </a:rPr>
              <a:t> 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  <a:p>
            <a:pPr algn="ctr">
              <a:defRPr/>
            </a:pPr>
            <a:r>
              <a:rPr lang="ru-RU" altLang="en-US" b="1">
                <a:solidFill>
                  <a:srgbClr val="800080"/>
                </a:solidFill>
                <a:latin typeface="Segoe Print"/>
              </a:rPr>
              <a:t>курение</a:t>
            </a:r>
            <a:endParaRPr lang="ru-RU" altLang="en-US" b="1">
              <a:solidFill>
                <a:srgbClr val="800080"/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335280" y="230123"/>
            <a:ext cx="11521440" cy="11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  <a:extLst>
            <a:ext uri="49926C4B-DF97-48ae-9DD6-E73424213832">
              <hp:hncExtEffects xmlns:hp="http://schemas.haansoft.com/office/presentation/8.0">
                <hd:hncFillOverlay xmlns:hd="http://schemas.haansoft.com/office/drawingml/8.0" r:id="rId2"/>
              </hp:hncExt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400" b="1" u="sng">
                <a:solidFill>
                  <a:srgbClr val="ff0000"/>
                </a:solidFill>
                <a:latin typeface="Segoe Print"/>
              </a:rPr>
              <a:t>Здоровье</a:t>
            </a:r>
            <a:r>
              <a:rPr lang="ru-RU" altLang="en-US" sz="2400">
                <a:latin typeface="Segoe Print"/>
              </a:rPr>
              <a:t> </a:t>
            </a:r>
            <a:r>
              <a:rPr lang="en-US" altLang="ru-RU" sz="2400">
                <a:latin typeface="Segoe Print"/>
              </a:rPr>
              <a:t>-</a:t>
            </a:r>
            <a:r>
              <a:rPr lang="ru-RU" altLang="en-US" sz="2400">
                <a:latin typeface="Segoe Print"/>
              </a:rPr>
              <a:t> </a:t>
            </a:r>
            <a:endParaRPr lang="ru-RU" altLang="en-US" sz="2400">
              <a:latin typeface="Segoe Print"/>
            </a:endParaRPr>
          </a:p>
          <a:p>
            <a:pPr algn="ctr">
              <a:defRPr/>
            </a:pP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состояние полного физического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,</a:t>
            </a:r>
            <a:r>
              <a:rPr lang="ru-RU" altLang="en-US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 душевного и социального благополучия</a:t>
            </a:r>
            <a:r>
              <a:rPr lang="en-US" altLang="ru-RU" sz="2400" b="1">
                <a:solidFill>
                  <a:schemeClr val="accent1">
                    <a:lumMod val="70000"/>
                  </a:schemeClr>
                </a:solidFill>
                <a:latin typeface="Segoe Print"/>
              </a:rPr>
              <a:t>.</a:t>
            </a:r>
            <a:endParaRPr lang="en-US" altLang="ru-RU" sz="2400" b="1">
              <a:solidFill>
                <a:schemeClr val="accent1">
                  <a:lumMod val="70000"/>
                </a:schemeClr>
              </a:solidFill>
              <a:latin typeface="Segoe Print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23410"/>
          <a:stretch>
            <a:fillRect/>
          </a:stretch>
        </p:blipFill>
        <p:spPr>
          <a:xfrm>
            <a:off x="3478910" y="4925330"/>
            <a:ext cx="2221039" cy="16570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35280" y="4255949"/>
            <a:ext cx="3024378" cy="23264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455190" y="4221099"/>
            <a:ext cx="3401529" cy="22440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5807964" y="4925330"/>
            <a:ext cx="2485597" cy="16570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8293561" y="1556766"/>
            <a:ext cx="3510829" cy="24380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335280" y="1556766"/>
            <a:ext cx="3143631" cy="199096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1055370" y="757428"/>
            <a:ext cx="10657332" cy="583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ff0000"/>
            </a:solidFill>
          </a:ln>
          <a:effectLst>
            <a:softEdge rad="127000"/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3200" b="1">
                <a:solidFill>
                  <a:srgbClr val="ff0000"/>
                </a:solidFill>
                <a:latin typeface="Segoe Print"/>
              </a:rPr>
              <a:t>Установите соответствие</a:t>
            </a:r>
            <a:r>
              <a:rPr lang="en-US" altLang="ru-RU" sz="3200" b="1">
                <a:solidFill>
                  <a:srgbClr val="ff0000"/>
                </a:solidFill>
                <a:latin typeface="Segoe Print"/>
              </a:rPr>
              <a:t>:</a:t>
            </a:r>
            <a:endParaRPr lang="en-US" altLang="ru-RU" sz="3200" b="1">
              <a:solidFill>
                <a:srgbClr val="ff0000"/>
              </a:solidFill>
              <a:latin typeface="Segoe Print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1199384" y="2104453"/>
            <a:ext cx="2448309" cy="2649093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 u="sng">
                <a:solidFill>
                  <a:srgbClr val="0000ff"/>
                </a:solidFill>
                <a:latin typeface="Segoe Print"/>
              </a:rPr>
              <a:t>Наука</a:t>
            </a:r>
            <a:r>
              <a:rPr lang="en-US" altLang="ru-RU" sz="2400" b="1" u="sng">
                <a:solidFill>
                  <a:srgbClr val="0000ff"/>
                </a:solidFill>
                <a:latin typeface="Segoe Print"/>
              </a:rPr>
              <a:t>:</a:t>
            </a:r>
            <a:endParaRPr lang="en-US" altLang="ru-RU" sz="2400" b="1" u="sng">
              <a:solidFill>
                <a:schemeClr val="tx2">
                  <a:lumMod val="90000"/>
                </a:schemeClr>
              </a:solidFill>
              <a:latin typeface="Segoe Print"/>
            </a:endParaRPr>
          </a:p>
          <a:p>
            <a:pPr algn="ctr">
              <a:defRPr/>
            </a:pPr>
            <a:endParaRPr lang="en-US" altLang="ru-RU" sz="2400" b="1" u="sng">
              <a:solidFill>
                <a:schemeClr val="tx2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1.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Анатомия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2.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Физиология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3.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Психология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en-US" altLang="ru-RU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4.</a:t>
            </a:r>
            <a:r>
              <a:rPr lang="ru-RU" altLang="en-US" sz="2400" b="1">
                <a:solidFill>
                  <a:schemeClr val="tx2">
                    <a:lumMod val="80000"/>
                    <a:lumOff val="20000"/>
                  </a:schemeClr>
                </a:solidFill>
                <a:latin typeface="Segoe Print"/>
              </a:rPr>
              <a:t> Гигиена</a:t>
            </a:r>
            <a:endParaRPr lang="ru-RU" altLang="en-US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  <a:p>
            <a:pPr>
              <a:defRPr/>
            </a:pPr>
            <a:endParaRPr lang="en-US" altLang="ru-RU" sz="2400" b="1">
              <a:solidFill>
                <a:schemeClr val="tx2">
                  <a:lumMod val="80000"/>
                  <a:lumOff val="20000"/>
                </a:schemeClr>
              </a:solidFill>
              <a:latin typeface="Segoe Print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4583810" y="1988820"/>
            <a:ext cx="7272910" cy="2649093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 u="sng">
                <a:solidFill>
                  <a:srgbClr val="0000ff"/>
                </a:solidFill>
                <a:latin typeface="Segoe Print"/>
              </a:rPr>
              <a:t>Предмет изучения</a:t>
            </a:r>
            <a:endParaRPr lang="ru-RU" altLang="en-US" sz="2400" b="1" u="sng">
              <a:solidFill>
                <a:srgbClr val="0000ff"/>
              </a:solidFill>
              <a:latin typeface="Segoe Print"/>
            </a:endParaRPr>
          </a:p>
          <a:p>
            <a:pPr algn="ctr">
              <a:defRPr/>
            </a:pPr>
            <a:endParaRPr lang="ru-RU" altLang="en-US" sz="2400" b="1" u="sng">
              <a:solidFill>
                <a:srgbClr val="0000ff"/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А</a:t>
            </a:r>
            <a:r>
              <a:rPr lang="en-US" altLang="ru-RU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.</a:t>
            </a: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 строение человека и его органов</a:t>
            </a:r>
            <a:endParaRPr lang="ru-RU" altLang="en-US" sz="2400" b="1">
              <a:solidFill>
                <a:schemeClr val="tx2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Б</a:t>
            </a:r>
            <a:r>
              <a:rPr lang="en-US" altLang="ru-RU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.</a:t>
            </a: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 духовная деятельность человека</a:t>
            </a:r>
            <a:endParaRPr lang="ru-RU" altLang="en-US" sz="2400" b="1">
              <a:solidFill>
                <a:schemeClr val="tx2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В</a:t>
            </a:r>
            <a:r>
              <a:rPr lang="en-US" altLang="ru-RU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.</a:t>
            </a: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 влияние среды обитания на здоровье человека</a:t>
            </a:r>
            <a:endParaRPr lang="ru-RU" altLang="en-US" sz="2400" b="1">
              <a:solidFill>
                <a:schemeClr val="tx2">
                  <a:lumMod val="90000"/>
                </a:schemeClr>
              </a:solidFill>
              <a:latin typeface="Segoe Print"/>
            </a:endParaRPr>
          </a:p>
          <a:p>
            <a:pPr>
              <a:defRPr/>
            </a:pP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Г</a:t>
            </a:r>
            <a:r>
              <a:rPr lang="en-US" altLang="ru-RU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.</a:t>
            </a:r>
            <a:r>
              <a:rPr lang="ru-RU" altLang="en-US" sz="2400" b="1">
                <a:solidFill>
                  <a:schemeClr val="tx2">
                    <a:lumMod val="90000"/>
                  </a:schemeClr>
                </a:solidFill>
                <a:latin typeface="Segoe Print"/>
              </a:rPr>
              <a:t> функции человеческого организма</a:t>
            </a:r>
            <a:endParaRPr lang="ru-RU" altLang="en-US" sz="2400" b="1">
              <a:solidFill>
                <a:schemeClr val="tx2">
                  <a:lumMod val="90000"/>
                </a:schemeClr>
              </a:solidFill>
              <a:latin typeface="Segoe Prin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312</ep:Words>
  <ep:PresentationFormat>On-screen Show (4:3)</ep:PresentationFormat>
  <ep:Paragraphs>91</ep:Paragraphs>
  <ep:Slides>9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9</vt:i4>
      </vt:variant>
    </vt:vector>
  </ep:HeadingPairs>
  <ep:TitlesOfParts>
    <vt:vector size="10" baseType="lpstr">
      <vt:lpstr>Thinkfree Office</vt:lpstr>
      <vt:lpstr>Науки о человеке.  Здоровье и его охрана.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2015-12-02T08:37:17.000</dcterms:created>
  <dc:creator>Валерия Андруская</dc:creator>
  <cp:lastModifiedBy>av290</cp:lastModifiedBy>
  <dcterms:modified xsi:type="dcterms:W3CDTF">2023-07-12T10:34:45.007</dcterms:modified>
  <cp:revision>36</cp:revision>
  <cp:version>0906.0100.01</cp:version>
</cp:coreProperties>
</file>