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68" r:id="rId3"/>
    <p:sldId id="277" r:id="rId4"/>
    <p:sldId id="297" r:id="rId5"/>
    <p:sldId id="276" r:id="rId6"/>
    <p:sldId id="279" r:id="rId7"/>
    <p:sldId id="280" r:id="rId8"/>
    <p:sldId id="290" r:id="rId9"/>
    <p:sldId id="291" r:id="rId10"/>
    <p:sldId id="281" r:id="rId11"/>
    <p:sldId id="282" r:id="rId12"/>
    <p:sldId id="283" r:id="rId13"/>
    <p:sldId id="284" r:id="rId14"/>
    <p:sldId id="285" r:id="rId15"/>
    <p:sldId id="286" r:id="rId16"/>
    <p:sldId id="292" r:id="rId17"/>
    <p:sldId id="287" r:id="rId18"/>
    <p:sldId id="288" r:id="rId19"/>
    <p:sldId id="289" r:id="rId20"/>
    <p:sldId id="278" r:id="rId21"/>
    <p:sldId id="293" r:id="rId22"/>
    <p:sldId id="270" r:id="rId23"/>
    <p:sldId id="258" r:id="rId24"/>
    <p:sldId id="296" r:id="rId25"/>
    <p:sldId id="298" r:id="rId26"/>
    <p:sldId id="259" r:id="rId27"/>
    <p:sldId id="300" r:id="rId28"/>
    <p:sldId id="301" r:id="rId29"/>
    <p:sldId id="299" r:id="rId30"/>
    <p:sldId id="302" r:id="rId31"/>
    <p:sldId id="294" r:id="rId32"/>
    <p:sldId id="295" r:id="rId33"/>
    <p:sldId id="269" r:id="rId34"/>
    <p:sldId id="261" r:id="rId35"/>
    <p:sldId id="265" r:id="rId36"/>
  </p:sldIdLst>
  <p:sldSz cx="12192000" cy="6858000"/>
  <p:notesSz cx="6858000" cy="9144000"/>
  <p:custDataLst>
    <p:tags r:id="rId3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84" autoAdjust="0"/>
    <p:restoredTop sz="93922" autoAdjust="0"/>
  </p:normalViewPr>
  <p:slideViewPr>
    <p:cSldViewPr>
      <p:cViewPr varScale="1">
        <p:scale>
          <a:sx n="81" d="100"/>
          <a:sy n="81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2910" y="6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0EE562-E05A-4626-B3AF-5F0B868819D9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519D9-560B-443C-B598-BE18CE88D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290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267001-F5EE-4B01-ADD9-95392EA1E1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44CC777-6BA2-40D2-9A82-AD403FA4F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FA2BC8-F9FC-47B4-B94E-984652D79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158127-7E67-4DC3-A9CF-380C6A5B5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CFB686-854A-4D91-AAF2-24DD33CC1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67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2ECE69F-178E-4786-B1D6-461B25E34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5DB0CCE-2BB7-4FE6-9F6D-0F849019D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60DEABB-F5A0-404E-81BE-A2C6C1A79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956E4A42-AE58-43D5-A1E5-C2A90FAEF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495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0ABFC8D9-3E46-4244-BCF8-DF828263A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9000"/>
            <a:ext cx="11946000" cy="1141516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Рисунок 6">
            <a:extLst>
              <a:ext uri="{FF2B5EF4-FFF2-40B4-BE49-F238E27FC236}">
                <a16:creationId xmlns:a16="http://schemas.microsoft.com/office/drawing/2014/main" id="{D5ACAE7A-E405-438C-BF4B-A37C1D7BBD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26000" y="2079000"/>
            <a:ext cx="5220000" cy="4230000"/>
          </a:xfrm>
        </p:spPr>
      </p:sp>
    </p:spTree>
    <p:extLst>
      <p:ext uri="{BB962C8B-B14F-4D97-AF65-F5344CB8AC3E}">
        <p14:creationId xmlns:p14="http://schemas.microsoft.com/office/powerpoint/2010/main" val="154497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0ABFC8D9-3E46-4244-BCF8-DF828263A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9000"/>
            <a:ext cx="11946000" cy="1141516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Рисунок 6">
            <a:extLst>
              <a:ext uri="{FF2B5EF4-FFF2-40B4-BE49-F238E27FC236}">
                <a16:creationId xmlns:a16="http://schemas.microsoft.com/office/drawing/2014/main" id="{D5ACAE7A-E405-438C-BF4B-A37C1D7BBD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6000" y="2034000"/>
            <a:ext cx="5220000" cy="4230000"/>
          </a:xfrm>
        </p:spPr>
      </p:sp>
    </p:spTree>
    <p:extLst>
      <p:ext uri="{BB962C8B-B14F-4D97-AF65-F5344CB8AC3E}">
        <p14:creationId xmlns:p14="http://schemas.microsoft.com/office/powerpoint/2010/main" val="185377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>
            <a:extLst>
              <a:ext uri="{FF2B5EF4-FFF2-40B4-BE49-F238E27FC236}">
                <a16:creationId xmlns:a16="http://schemas.microsoft.com/office/drawing/2014/main" id="{0B504799-5A5B-4904-96F0-E39EDC0290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719263"/>
            <a:ext cx="12192000" cy="5138737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29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BA0536-C2F3-45FD-BCE9-A7664FF11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DCB672-9A39-4592-A702-905A663D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F00B59B-B30F-4BCA-BF7C-138210157B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11AE46-CD71-40A2-B051-FED4CF251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97D472E-4D2E-4B58-B26C-A5C6E9B96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D590CE5-E95F-4274-817F-D56AE118E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36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79CC03-CB65-4A4C-90D3-F02B507A0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4C3BF4E-7FD7-4E97-ADD2-17103BBDAF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CE1139-B009-4241-B0C4-BF93CB876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1306DD-CDF6-4C8F-8EAA-8585BA36E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E83B16-91E8-4F91-A8A9-2286EF49B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500BC4-2676-4C2C-A56B-8495420F6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06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BFDEE6-9163-4FA6-9C33-9D0B1D96F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6CFD921-B66F-4B9F-8D0C-B14325FE9F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DD6FEE-737C-4DE7-A07A-B8500FB8C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8FE9F1-30AE-46C1-A8C8-4B7D5FFC7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45E6A3-691A-440E-94B6-E4165602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37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B71DFBC-935C-41DF-9AF9-A79F2BD809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FFC04AF-1DA1-4817-ACF7-5A110AD3A0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DFD425-2E61-4F50-9A02-6256A3497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833F48-4BE3-401E-8EAC-ED423D3D4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E6C580-1988-45AF-BDB1-7BCACEB9D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81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74EC097-BE1E-47C5-A4A4-558BFD9F9C06}"/>
              </a:ext>
            </a:extLst>
          </p:cNvPr>
          <p:cNvSpPr/>
          <p:nvPr userDrawn="1"/>
        </p:nvSpPr>
        <p:spPr>
          <a:xfrm>
            <a:off x="12450" y="6772425"/>
            <a:ext cx="12192000" cy="9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D6CA42-8F84-4EF7-AC44-C6D7CA7B5256}"/>
              </a:ext>
            </a:extLst>
          </p:cNvPr>
          <p:cNvGrpSpPr/>
          <p:nvPr userDrawn="1"/>
        </p:nvGrpSpPr>
        <p:grpSpPr>
          <a:xfrm>
            <a:off x="0" y="49500"/>
            <a:ext cx="2844750" cy="274500"/>
            <a:chOff x="5228062" y="49500"/>
            <a:chExt cx="2844750" cy="274500"/>
          </a:xfrm>
          <a:solidFill>
            <a:schemeClr val="tx2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:a16="http://schemas.microsoft.com/office/drawing/2014/main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F77822EB-8A6C-4A70-8594-303E6651250C}"/>
              </a:ext>
            </a:extLst>
          </p:cNvPr>
          <p:cNvGrpSpPr/>
          <p:nvPr userDrawn="1"/>
        </p:nvGrpSpPr>
        <p:grpSpPr>
          <a:xfrm>
            <a:off x="9382650" y="6596925"/>
            <a:ext cx="2844750" cy="274500"/>
            <a:chOff x="9347250" y="6571200"/>
            <a:chExt cx="2844750" cy="274500"/>
          </a:xfrm>
          <a:solidFill>
            <a:schemeClr val="tx2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:a16="http://schemas.microsoft.com/office/drawing/2014/main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033588"/>
            <a:ext cx="10444163" cy="40497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1451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6" name="Текст 18">
            <a:extLst>
              <a:ext uri="{FF2B5EF4-FFF2-40B4-BE49-F238E27FC236}">
                <a16:creationId xmlns:a16="http://schemas.microsoft.com/office/drawing/2014/main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033588"/>
            <a:ext cx="10444163" cy="40497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04488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ый треугольник 5">
            <a:extLst>
              <a:ext uri="{FF2B5EF4-FFF2-40B4-BE49-F238E27FC236}">
                <a16:creationId xmlns:a16="http://schemas.microsoft.com/office/drawing/2014/main" id="{5172288B-DE9D-43F6-AE1D-DFA58F3C84F8}"/>
              </a:ext>
            </a:extLst>
          </p:cNvPr>
          <p:cNvSpPr/>
          <p:nvPr userDrawn="1"/>
        </p:nvSpPr>
        <p:spPr>
          <a:xfrm>
            <a:off x="0" y="4788000"/>
            <a:ext cx="1932000" cy="2070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7882EBE0-0097-4756-884D-F8521A0145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0513" y="233363"/>
            <a:ext cx="5805487" cy="6480175"/>
          </a:xfrm>
        </p:spPr>
        <p:txBody>
          <a:bodyPr/>
          <a:lstStyle/>
          <a:p>
            <a:endParaRPr lang="ru-RU"/>
          </a:p>
        </p:txBody>
      </p:sp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BD000A37-5141-407E-A504-C96A56279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EE674FD9-79E8-4C83-8018-2847114B94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35413" y="2528888"/>
            <a:ext cx="7426325" cy="2384425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8826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31BDB-50F3-43CA-877E-F9C7672D8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74453DF6-9509-45CB-BD4E-84F90C1C9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AF27442-62D0-4CA6-81B4-B7FDDA51A9A2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1FD6AC4-0F96-4D40-B8AD-EF85E9EDE11D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73640FF5-D492-4210-9DE4-D7B66426125F}"/>
              </a:ext>
            </a:extLst>
          </p:cNvPr>
          <p:cNvGrpSpPr/>
          <p:nvPr userDrawn="1"/>
        </p:nvGrpSpPr>
        <p:grpSpPr>
          <a:xfrm>
            <a:off x="9347250" y="37980"/>
            <a:ext cx="2844750" cy="286020"/>
            <a:chOff x="9347250" y="37980"/>
            <a:chExt cx="2844750" cy="286020"/>
          </a:xfrm>
          <a:solidFill>
            <a:schemeClr val="accent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062B47E0-EF90-4ECC-A73E-6E5DA1F62FCD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id="{2FC4DE4B-558A-425B-A23E-B63E9353355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D1C3AA05-E7C7-4C27-A908-2E47AFEBA600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accent1"/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D94BF255-53E4-439B-83D0-7DE93A9900DD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7" name="Блок-схема: объединение 16">
              <a:extLst>
                <a:ext uri="{FF2B5EF4-FFF2-40B4-BE49-F238E27FC236}">
                  <a16:creationId xmlns:a16="http://schemas.microsoft.com/office/drawing/2014/main" id="{E38044D4-D5F4-4E1E-8B74-E24D6E7B2929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58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устой слайд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81E132A-DAAE-4C5A-9799-9BEDDD0FBE6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5ABEC81-0435-44F8-AC84-9AA06776E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E9A5681-179B-43EF-A41E-7921E27CA6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2124075"/>
            <a:ext cx="10515600" cy="15303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815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>
            <a:extLst>
              <a:ext uri="{FF2B5EF4-FFF2-40B4-BE49-F238E27FC236}">
                <a16:creationId xmlns:a16="http://schemas.microsoft.com/office/drawing/2014/main" id="{F8FE08DD-35D4-4F6D-9D3E-895549AFA462}"/>
              </a:ext>
            </a:extLst>
          </p:cNvPr>
          <p:cNvSpPr/>
          <p:nvPr userDrawn="1"/>
        </p:nvSpPr>
        <p:spPr>
          <a:xfrm>
            <a:off x="0" y="4788000"/>
            <a:ext cx="1932000" cy="2070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7EF7D0-8129-458F-9F1A-BA56AAF68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3447F0-A2FC-4139-A746-423895CB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9075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>
            <a:extLst>
              <a:ext uri="{FF2B5EF4-FFF2-40B4-BE49-F238E27FC236}">
                <a16:creationId xmlns:a16="http://schemas.microsoft.com/office/drawing/2014/main" id="{F8FE08DD-35D4-4F6D-9D3E-895549AFA462}"/>
              </a:ext>
            </a:extLst>
          </p:cNvPr>
          <p:cNvSpPr/>
          <p:nvPr userDrawn="1"/>
        </p:nvSpPr>
        <p:spPr>
          <a:xfrm rot="16200000">
            <a:off x="10191000" y="4857000"/>
            <a:ext cx="1932000" cy="2070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7EF7D0-8129-458F-9F1A-BA56AAF68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3447F0-A2FC-4139-A746-423895CB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4906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7EF7D0-8129-458F-9F1A-BA56AAF68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3447F0-A2FC-4139-A746-423895CB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96AF94-0451-4B41-960A-AE014E9C0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2D3EF2-51A0-4DA7-88AA-E1FA1562E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90037A-9CFB-48E5-9E34-0A14EDE64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78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DC742-0D31-49BB-8235-E8F23687E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CB7A22E-3771-4390-9794-7F14D95DFA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6951B10-84CC-412A-B18B-E5D7BFE13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6FA339-92AB-4D93-B605-E9C0B0E7E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FCBD1A-83E7-45B8-95AE-AE44F1080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11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5DC75D-06B2-46E5-A96B-A1468A218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AE6E6F-2E09-401B-B461-D6DF215D16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0FA403A-15C6-49C6-8CC5-8F9664A128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C3F06EE-74D4-48BE-B81A-5C34F61BB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53AD41-416F-495E-A3FD-85E02F264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E8F414-2898-41DB-BD73-B506B16F7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95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5BF822-D25A-4089-8B09-6CDFC6C72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DFA1F7A-5EC7-4EDE-B41D-E76BE82B39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51A2486-CBD9-47F2-85CB-E75E707430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D9BFCC3-815F-46C2-8BBD-B33697BD34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A6C052B-8DDE-4435-89D0-37FEADE5B4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E4CBDAB-0EC1-4397-917A-7260217BC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848E488-94C4-4695-A96B-BD92D0FE9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89685D5-D9B9-4084-9444-3F5DFFF8D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56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CAB533-743E-4972-9281-AA80F8DE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E27A4BD-2D2A-438C-8009-834074645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593BC4F-92E4-4734-99DC-E5A245F34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2D59C2-0660-44F2-8B51-CACB66F9A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30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5289D3-E86F-47FE-BC52-53D34FA45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33570AF-E207-47A8-A8FC-5D9057465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AF8805-B906-4169-9117-FA140E73D2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5B055-54BE-42A4-8DC8-10ED2ADEA08A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E3D611-6D00-421E-BE6B-385F5C2C50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716F83-6BED-46A4-98C2-DEC0D746A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23"/>
            <a:extLst>
              <a:ext uri="{FF2B5EF4-FFF2-40B4-BE49-F238E27FC236}">
                <a16:creationId xmlns:a16="http://schemas.microsoft.com/office/drawing/2014/main" id="{43780347-ADC3-4039-95E5-9DAF405C2D48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6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64" r:id="rId11"/>
    <p:sldLayoutId id="2147483668" r:id="rId12"/>
    <p:sldLayoutId id="2147483663" r:id="rId13"/>
    <p:sldLayoutId id="2147483656" r:id="rId14"/>
    <p:sldLayoutId id="2147483657" r:id="rId15"/>
    <p:sldLayoutId id="2147483658" r:id="rId16"/>
    <p:sldLayoutId id="2147483659" r:id="rId17"/>
    <p:sldLayoutId id="2147483665" r:id="rId18"/>
    <p:sldLayoutId id="2147483667" r:id="rId19"/>
    <p:sldLayoutId id="2147483666" r:id="rId20"/>
    <p:sldLayoutId id="2147483669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8A43419-7E9B-40A6-A3FD-5105F83F69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E99B067-EB62-402E-805F-0F0DF821BA19}"/>
              </a:ext>
            </a:extLst>
          </p:cNvPr>
          <p:cNvSpPr/>
          <p:nvPr/>
        </p:nvSpPr>
        <p:spPr>
          <a:xfrm>
            <a:off x="6096000" y="233363"/>
            <a:ext cx="5805486" cy="64801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Заголовок 23">
            <a:extLst>
              <a:ext uri="{FF2B5EF4-FFF2-40B4-BE49-F238E27FC236}">
                <a16:creationId xmlns:a16="http://schemas.microsoft.com/office/drawing/2014/main" id="{10315E8C-F410-4B7D-9A8E-D2CECB509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6000" y="684000"/>
            <a:ext cx="5308697" cy="2160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Функциональная грамотность в свете ФГОС НОО третьего поколения</a:t>
            </a:r>
          </a:p>
        </p:txBody>
      </p:sp>
      <p:sp>
        <p:nvSpPr>
          <p:cNvPr id="25" name="Текст 24">
            <a:extLst>
              <a:ext uri="{FF2B5EF4-FFF2-40B4-BE49-F238E27FC236}">
                <a16:creationId xmlns:a16="http://schemas.microsoft.com/office/drawing/2014/main" id="{297F0EBA-D1C1-470D-8EFC-89954E1950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56514" y="4374000"/>
            <a:ext cx="5535486" cy="942314"/>
          </a:xfrm>
        </p:spPr>
        <p:txBody>
          <a:bodyPr>
            <a:normAutofit fontScale="92500"/>
          </a:bodyPr>
          <a:lstStyle/>
          <a:p>
            <a:r>
              <a:rPr lang="ru-RU" b="1" dirty="0">
                <a:solidFill>
                  <a:schemeClr val="bg2"/>
                </a:solidFill>
              </a:rPr>
              <a:t>Моисеенко Е.Н., учитель начальных классов МБОУ СОШ №9 г. Ноябрьск</a:t>
            </a:r>
          </a:p>
        </p:txBody>
      </p:sp>
    </p:spTree>
    <p:extLst>
      <p:ext uri="{BB962C8B-B14F-4D97-AF65-F5344CB8AC3E}">
        <p14:creationId xmlns:p14="http://schemas.microsoft.com/office/powerpoint/2010/main" val="404547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8C990D-3ED6-45D2-83BE-3C8FD24DD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40C9769-9B48-43C1-A73E-DED5608FD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72" y="1089000"/>
            <a:ext cx="10159748" cy="5087963"/>
          </a:xfrm>
        </p:spPr>
      </p:pic>
    </p:spTree>
    <p:extLst>
      <p:ext uri="{BB962C8B-B14F-4D97-AF65-F5344CB8AC3E}">
        <p14:creationId xmlns:p14="http://schemas.microsoft.com/office/powerpoint/2010/main" val="33247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46E3FE-7FF6-45B2-83D2-D34353AB6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4251F6B-A5CF-4A21-9CBF-67DA7C30E5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52970"/>
            <a:ext cx="10131006" cy="4997963"/>
          </a:xfrm>
        </p:spPr>
      </p:pic>
    </p:spTree>
    <p:extLst>
      <p:ext uri="{BB962C8B-B14F-4D97-AF65-F5344CB8AC3E}">
        <p14:creationId xmlns:p14="http://schemas.microsoft.com/office/powerpoint/2010/main" val="390369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F927BC-D2D0-475E-A290-0E778483E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3B8162B-33F3-4E90-9889-F387E3428D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208" y="2191387"/>
            <a:ext cx="9731583" cy="3619814"/>
          </a:xfrm>
        </p:spPr>
      </p:pic>
    </p:spTree>
    <p:extLst>
      <p:ext uri="{BB962C8B-B14F-4D97-AF65-F5344CB8AC3E}">
        <p14:creationId xmlns:p14="http://schemas.microsoft.com/office/powerpoint/2010/main" val="50280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F3064D-017F-411D-9F73-22314536E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55A099C-AB3A-4502-B2D9-81EC867D1C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236"/>
            <a:ext cx="8127611" cy="6161727"/>
          </a:xfrm>
        </p:spPr>
      </p:pic>
    </p:spTree>
    <p:extLst>
      <p:ext uri="{BB962C8B-B14F-4D97-AF65-F5344CB8AC3E}">
        <p14:creationId xmlns:p14="http://schemas.microsoft.com/office/powerpoint/2010/main" val="183141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53F66F-EF5A-4EEE-BA65-54ECAEFB7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459CBFD-99A2-4017-8E0A-7CBF47EF6D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930" y="2069456"/>
            <a:ext cx="8314140" cy="3863675"/>
          </a:xfrm>
        </p:spPr>
      </p:pic>
    </p:spTree>
    <p:extLst>
      <p:ext uri="{BB962C8B-B14F-4D97-AF65-F5344CB8AC3E}">
        <p14:creationId xmlns:p14="http://schemas.microsoft.com/office/powerpoint/2010/main" val="297393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84DAC8-BC75-4332-AD0D-3FC6ED254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B179A94-D29D-4960-BE04-AD4167DDFD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431" y="2484782"/>
            <a:ext cx="8977138" cy="3033023"/>
          </a:xfrm>
        </p:spPr>
      </p:pic>
    </p:spTree>
    <p:extLst>
      <p:ext uri="{BB962C8B-B14F-4D97-AF65-F5344CB8AC3E}">
        <p14:creationId xmlns:p14="http://schemas.microsoft.com/office/powerpoint/2010/main" val="131943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84DAC8-BC75-4332-AD0D-3FC6ED254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B179A94-D29D-4960-BE04-AD4167DDFD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502" y="459000"/>
            <a:ext cx="8977138" cy="3033023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B515AD-D1ED-4D5D-846D-84ED1588D6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122" y="3024000"/>
            <a:ext cx="8748518" cy="264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16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4D5C87-213A-45EC-B514-D4C841AD4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EAA93A9-41ED-4988-A654-ACA1AFF85C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071" y="1981819"/>
            <a:ext cx="10127858" cy="4038950"/>
          </a:xfrm>
        </p:spPr>
      </p:pic>
    </p:spTree>
    <p:extLst>
      <p:ext uri="{BB962C8B-B14F-4D97-AF65-F5344CB8AC3E}">
        <p14:creationId xmlns:p14="http://schemas.microsoft.com/office/powerpoint/2010/main" val="85574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F1624C-2895-4BDE-9942-16719444B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8E2AAF3-6246-419E-8C01-B7505C0A5F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00" y="349055"/>
            <a:ext cx="10269519" cy="5267963"/>
          </a:xfrm>
        </p:spPr>
      </p:pic>
    </p:spTree>
    <p:extLst>
      <p:ext uri="{BB962C8B-B14F-4D97-AF65-F5344CB8AC3E}">
        <p14:creationId xmlns:p14="http://schemas.microsoft.com/office/powerpoint/2010/main" val="244356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209CC3-3918-41EF-9162-5EA3FEA03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066D661-E04B-4F81-9864-A216C26139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72" y="356348"/>
            <a:ext cx="10707074" cy="5222963"/>
          </a:xfrm>
        </p:spPr>
      </p:pic>
    </p:spTree>
    <p:extLst>
      <p:ext uri="{BB962C8B-B14F-4D97-AF65-F5344CB8AC3E}">
        <p14:creationId xmlns:p14="http://schemas.microsoft.com/office/powerpoint/2010/main" val="356134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849B28-4083-4D03-B0D2-7224014E4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54E6BE8-1A20-4D78-9E7E-4E86CE64D4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24" y="144000"/>
            <a:ext cx="11289676" cy="6032963"/>
          </a:xfrm>
        </p:spPr>
      </p:pic>
    </p:spTree>
    <p:extLst>
      <p:ext uri="{BB962C8B-B14F-4D97-AF65-F5344CB8AC3E}">
        <p14:creationId xmlns:p14="http://schemas.microsoft.com/office/powerpoint/2010/main" val="387909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5FA3B7-91E5-44E0-93F1-9D924BF7B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989DFF5-03B9-4E91-8025-A6D94CE38D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1"/>
          <a:stretch/>
        </p:blipFill>
        <p:spPr>
          <a:xfrm>
            <a:off x="921000" y="22728"/>
            <a:ext cx="8415000" cy="6875617"/>
          </a:xfrm>
        </p:spPr>
      </p:pic>
    </p:spTree>
    <p:extLst>
      <p:ext uri="{BB962C8B-B14F-4D97-AF65-F5344CB8AC3E}">
        <p14:creationId xmlns:p14="http://schemas.microsoft.com/office/powerpoint/2010/main" val="222335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A427C4-639C-461D-8573-168C3C50E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5E6CDAC-9C99-425A-82E3-19BC759863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5" y="639000"/>
            <a:ext cx="10677725" cy="5941302"/>
          </a:xfrm>
        </p:spPr>
      </p:pic>
    </p:spTree>
    <p:extLst>
      <p:ext uri="{BB962C8B-B14F-4D97-AF65-F5344CB8AC3E}">
        <p14:creationId xmlns:p14="http://schemas.microsoft.com/office/powerpoint/2010/main" val="51670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DF1D19-7C26-4A91-AC1B-5B7D973DE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2E46838-839B-47F0-AFB5-FA14FC157F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86" y="279000"/>
            <a:ext cx="8681914" cy="6473797"/>
          </a:xfrm>
        </p:spPr>
      </p:pic>
    </p:spTree>
    <p:extLst>
      <p:ext uri="{BB962C8B-B14F-4D97-AF65-F5344CB8AC3E}">
        <p14:creationId xmlns:p14="http://schemas.microsoft.com/office/powerpoint/2010/main" val="95247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F6182C-7CDA-43DD-8536-C76D40EC7FA0}"/>
              </a:ext>
            </a:extLst>
          </p:cNvPr>
          <p:cNvSpPr/>
          <p:nvPr/>
        </p:nvSpPr>
        <p:spPr>
          <a:xfrm>
            <a:off x="696000" y="1359000"/>
            <a:ext cx="5399842" cy="270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69849EE-5963-4529-BDB4-2926876D2BDF}"/>
              </a:ext>
            </a:extLst>
          </p:cNvPr>
          <p:cNvSpPr/>
          <p:nvPr/>
        </p:nvSpPr>
        <p:spPr>
          <a:xfrm>
            <a:off x="6095999" y="1359000"/>
            <a:ext cx="5399841" cy="270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5C94730-1176-44B3-B7BC-088B524B9082}"/>
              </a:ext>
            </a:extLst>
          </p:cNvPr>
          <p:cNvSpPr/>
          <p:nvPr/>
        </p:nvSpPr>
        <p:spPr>
          <a:xfrm>
            <a:off x="696000" y="4059000"/>
            <a:ext cx="5399842" cy="207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AD99790-0B7C-4BA6-B8C9-5728B96C1E53}"/>
              </a:ext>
            </a:extLst>
          </p:cNvPr>
          <p:cNvSpPr/>
          <p:nvPr/>
        </p:nvSpPr>
        <p:spPr>
          <a:xfrm>
            <a:off x="6096000" y="4059000"/>
            <a:ext cx="5399842" cy="20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2D4E8FC-759D-412C-BFC2-5B562660139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11405" y="2905456"/>
            <a:ext cx="702362" cy="70236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ADBA829-F885-4AA4-B2F1-3B0594A11B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259193" y="2905455"/>
            <a:ext cx="702362" cy="70236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20B888E-6FA0-4FAC-A555-4DC39C63F69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311405" y="4615456"/>
            <a:ext cx="702362" cy="70236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26EA88E-8E4A-4517-AB60-A8B36BEEE06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264716" y="4562818"/>
            <a:ext cx="702362" cy="702362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E036EF7-6BBB-45F5-902D-A8F2FF7ADDD5}"/>
              </a:ext>
            </a:extLst>
          </p:cNvPr>
          <p:cNvSpPr/>
          <p:nvPr/>
        </p:nvSpPr>
        <p:spPr>
          <a:xfrm>
            <a:off x="695844" y="1359000"/>
            <a:ext cx="5175156" cy="1971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</a:rPr>
              <a:t>Главные способности обучающегося:</a:t>
            </a:r>
            <a:endParaRPr lang="ru-RU" sz="2000" dirty="0">
              <a:solidFill>
                <a:schemeClr val="bg1"/>
              </a:solidFill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</a:rPr>
              <a:t>1)добывать новые знания;</a:t>
            </a:r>
            <a:endParaRPr lang="ru-RU" sz="2000" dirty="0">
              <a:solidFill>
                <a:schemeClr val="bg1"/>
              </a:solidFill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</a:rPr>
              <a:t>2) применять полученные знания на практике;</a:t>
            </a:r>
            <a:endParaRPr lang="ru-RU" sz="2000" dirty="0">
              <a:solidFill>
                <a:schemeClr val="bg1"/>
              </a:solidFill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</a:rPr>
              <a:t>3)оценивать свое знание-незнание;</a:t>
            </a:r>
            <a:endParaRPr lang="ru-RU" sz="2000" dirty="0">
              <a:solidFill>
                <a:schemeClr val="bg1"/>
              </a:solidFill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</a:rPr>
              <a:t>4)стремиться к саморазвитию.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6BCED08-0AA9-4AB6-BD1D-7CF742185677}"/>
              </a:ext>
            </a:extLst>
          </p:cNvPr>
          <p:cNvSpPr/>
          <p:nvPr/>
        </p:nvSpPr>
        <p:spPr>
          <a:xfrm>
            <a:off x="6710606" y="1409022"/>
            <a:ext cx="478523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Формы и методы, которые способствуют развитию функциональной грамотности:</a:t>
            </a:r>
          </a:p>
          <a:p>
            <a:r>
              <a:rPr lang="ru-RU" b="1" dirty="0">
                <a:solidFill>
                  <a:schemeClr val="bg1"/>
                </a:solidFill>
              </a:rPr>
              <a:t>-Групповая форма работы</a:t>
            </a:r>
          </a:p>
          <a:p>
            <a:r>
              <a:rPr lang="ru-RU" b="1" dirty="0">
                <a:solidFill>
                  <a:schemeClr val="bg1"/>
                </a:solidFill>
              </a:rPr>
              <a:t>-Игровая форма работы</a:t>
            </a:r>
          </a:p>
          <a:p>
            <a:r>
              <a:rPr lang="ru-RU" b="1" dirty="0">
                <a:solidFill>
                  <a:schemeClr val="bg1"/>
                </a:solidFill>
              </a:rPr>
              <a:t>-Творческие задания</a:t>
            </a:r>
          </a:p>
          <a:p>
            <a:r>
              <a:rPr lang="ru-RU" b="1" dirty="0">
                <a:solidFill>
                  <a:schemeClr val="bg1"/>
                </a:solidFill>
              </a:rPr>
              <a:t>-Тестовые задания</a:t>
            </a:r>
          </a:p>
          <a:p>
            <a:r>
              <a:rPr lang="ru-RU" b="1" dirty="0">
                <a:solidFill>
                  <a:schemeClr val="bg1"/>
                </a:solidFill>
              </a:rPr>
              <a:t>-Практическая работа</a:t>
            </a:r>
          </a:p>
          <a:p>
            <a:r>
              <a:rPr lang="ru-RU" b="1" dirty="0">
                <a:solidFill>
                  <a:schemeClr val="bg1"/>
                </a:solidFill>
              </a:rPr>
              <a:t>-Ролевые и деловые игры</a:t>
            </a:r>
          </a:p>
          <a:p>
            <a:r>
              <a:rPr lang="ru-RU" b="1" dirty="0">
                <a:solidFill>
                  <a:schemeClr val="bg1"/>
                </a:solidFill>
              </a:rPr>
              <a:t>-Исследовательская деятельность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0671FF66-9BF3-40F6-9D26-0D73928C35CF}"/>
              </a:ext>
            </a:extLst>
          </p:cNvPr>
          <p:cNvSpPr/>
          <p:nvPr/>
        </p:nvSpPr>
        <p:spPr>
          <a:xfrm>
            <a:off x="1011000" y="4286733"/>
            <a:ext cx="42181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Функциональная грамотность рассматривается как совокупность двух групп компонентов: интегративных и предметных. 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1F97A0AA-EFC3-44AE-A04B-47051DE7A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63875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chemeClr val="accent1"/>
                </a:solidFill>
              </a:rPr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419536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7BEBF6-54DF-4557-9925-FB573378A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7EEF7AF-7CCE-40DC-B61E-0C3F2E0678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0" y="69572"/>
            <a:ext cx="9634310" cy="6788428"/>
          </a:xfrm>
        </p:spPr>
      </p:pic>
    </p:spTree>
    <p:extLst>
      <p:ext uri="{BB962C8B-B14F-4D97-AF65-F5344CB8AC3E}">
        <p14:creationId xmlns:p14="http://schemas.microsoft.com/office/powerpoint/2010/main" val="210616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9C6597-4E64-405B-A0DD-73F307B37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«читательское пространство»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78350C-722D-454A-AB4B-A51132DC3D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33375"/>
          </a:xfrm>
        </p:spPr>
        <p:txBody>
          <a:bodyPr>
            <a:normAutofit/>
          </a:bodyPr>
          <a:lstStyle/>
          <a:p>
            <a:r>
              <a:rPr lang="ru-RU" b="1" dirty="0"/>
              <a:t>-Пробно-поисковые ситуации;</a:t>
            </a:r>
            <a:endParaRPr lang="ru-RU" dirty="0"/>
          </a:p>
          <a:p>
            <a:r>
              <a:rPr lang="ru-RU" b="1" dirty="0"/>
              <a:t>-Беседы-дискуссии;</a:t>
            </a:r>
            <a:endParaRPr lang="ru-RU" dirty="0"/>
          </a:p>
          <a:p>
            <a:r>
              <a:rPr lang="ru-RU" b="1" dirty="0"/>
              <a:t>-Сам задай вопрос;</a:t>
            </a:r>
            <a:endParaRPr lang="ru-RU" dirty="0"/>
          </a:p>
          <a:p>
            <a:r>
              <a:rPr lang="ru-RU" b="1" dirty="0"/>
              <a:t>-Личный пример учителя;</a:t>
            </a:r>
            <a:endParaRPr lang="ru-RU" dirty="0"/>
          </a:p>
          <a:p>
            <a:r>
              <a:rPr lang="ru-RU" b="1" dirty="0"/>
              <a:t>-Приём устного словесного рисования;</a:t>
            </a:r>
            <a:endParaRPr lang="ru-RU" dirty="0"/>
          </a:p>
          <a:p>
            <a:r>
              <a:rPr lang="ru-RU" b="1" dirty="0"/>
              <a:t>-Словарно-стилистическая работа;</a:t>
            </a:r>
            <a:endParaRPr lang="ru-RU" dirty="0"/>
          </a:p>
          <a:p>
            <a:r>
              <a:rPr lang="ru-RU" b="1" dirty="0"/>
              <a:t>-Элементы драматизации;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64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BC62F0-325A-49FE-B5D9-80CDBA928E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5DFF6E7-5B5E-4BF0-A392-4385EB2ADE3A}"/>
              </a:ext>
            </a:extLst>
          </p:cNvPr>
          <p:cNvSpPr/>
          <p:nvPr/>
        </p:nvSpPr>
        <p:spPr>
          <a:xfrm>
            <a:off x="1" y="1719262"/>
            <a:ext cx="3048000" cy="2569369"/>
          </a:xfrm>
          <a:prstGeom prst="rect">
            <a:avLst/>
          </a:prstGeom>
          <a:solidFill>
            <a:schemeClr val="accent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18AF694-A128-4034-ADE0-EA71FE624A98}"/>
              </a:ext>
            </a:extLst>
          </p:cNvPr>
          <p:cNvSpPr/>
          <p:nvPr/>
        </p:nvSpPr>
        <p:spPr>
          <a:xfrm>
            <a:off x="3048001" y="4288631"/>
            <a:ext cx="3048000" cy="2569369"/>
          </a:xfrm>
          <a:prstGeom prst="rect">
            <a:avLst/>
          </a:prstGeom>
          <a:solidFill>
            <a:schemeClr val="accent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EA1A5DA-65F6-4FE2-BAA7-E4B49C2C74A2}"/>
              </a:ext>
            </a:extLst>
          </p:cNvPr>
          <p:cNvSpPr/>
          <p:nvPr/>
        </p:nvSpPr>
        <p:spPr>
          <a:xfrm>
            <a:off x="6074542" y="1690687"/>
            <a:ext cx="3048000" cy="2569369"/>
          </a:xfrm>
          <a:prstGeom prst="rect">
            <a:avLst/>
          </a:prstGeom>
          <a:solidFill>
            <a:schemeClr val="accent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C7F972-7817-4527-B037-2DEFD7E8EAEA}"/>
              </a:ext>
            </a:extLst>
          </p:cNvPr>
          <p:cNvSpPr/>
          <p:nvPr/>
        </p:nvSpPr>
        <p:spPr>
          <a:xfrm>
            <a:off x="9144000" y="4288630"/>
            <a:ext cx="3048000" cy="2569369"/>
          </a:xfrm>
          <a:prstGeom prst="rect">
            <a:avLst/>
          </a:prstGeom>
          <a:solidFill>
            <a:schemeClr val="accent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BBCB96C-9248-414C-8781-07306F8CDA03}"/>
              </a:ext>
            </a:extLst>
          </p:cNvPr>
          <p:cNvSpPr/>
          <p:nvPr/>
        </p:nvSpPr>
        <p:spPr>
          <a:xfrm>
            <a:off x="-20123" y="1899000"/>
            <a:ext cx="331141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 </a:t>
            </a:r>
            <a:r>
              <a:rPr lang="ru-RU" sz="2400" b="1" i="1" u="sng" dirty="0"/>
              <a:t>«Чтение с </a:t>
            </a:r>
          </a:p>
          <a:p>
            <a:r>
              <a:rPr lang="ru-RU" sz="2400" b="1" i="1" u="sng" dirty="0"/>
              <a:t>остановками»</a:t>
            </a:r>
          </a:p>
          <a:p>
            <a:r>
              <a:rPr lang="ru-RU" sz="2400" b="1" i="1" u="sng" dirty="0"/>
              <a:t>«Логическая цепочка».</a:t>
            </a:r>
          </a:p>
          <a:p>
            <a:r>
              <a:rPr lang="ru-RU" sz="2400" b="1" i="1" u="sng" dirty="0"/>
              <a:t>«Тонкие и толстые</a:t>
            </a:r>
          </a:p>
          <a:p>
            <a:r>
              <a:rPr lang="ru-RU" sz="2400" b="1" i="1" u="sng" dirty="0"/>
              <a:t>вопросы»</a:t>
            </a:r>
          </a:p>
          <a:p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88A5D5F-3890-4BE2-A0A7-7FB89E8D2377}"/>
              </a:ext>
            </a:extLst>
          </p:cNvPr>
          <p:cNvSpPr/>
          <p:nvPr/>
        </p:nvSpPr>
        <p:spPr>
          <a:xfrm>
            <a:off x="3048000" y="4394121"/>
            <a:ext cx="213712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u="sng" dirty="0"/>
              <a:t>«Работа с </a:t>
            </a:r>
          </a:p>
          <a:p>
            <a:r>
              <a:rPr lang="ru-RU" sz="2400" b="1" i="1" u="sng" dirty="0"/>
              <a:t>вопросником»</a:t>
            </a:r>
          </a:p>
          <a:p>
            <a:r>
              <a:rPr lang="ru-RU" sz="2400" b="1" i="1" u="sng" dirty="0"/>
              <a:t>«Написание </a:t>
            </a:r>
          </a:p>
          <a:p>
            <a:r>
              <a:rPr lang="ru-RU" sz="2400" b="1" i="1" u="sng" dirty="0"/>
              <a:t>творческих </a:t>
            </a:r>
          </a:p>
          <a:p>
            <a:r>
              <a:rPr lang="ru-RU" sz="2400" b="1" i="1" u="sng" dirty="0"/>
              <a:t>работ»</a:t>
            </a:r>
            <a:r>
              <a:rPr lang="ru-RU" sz="2400" b="1" dirty="0"/>
              <a:t> 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9379296-3F0A-4A17-AA10-0D4E44223D46}"/>
              </a:ext>
            </a:extLst>
          </p:cNvPr>
          <p:cNvSpPr/>
          <p:nvPr/>
        </p:nvSpPr>
        <p:spPr>
          <a:xfrm>
            <a:off x="6510739" y="1934192"/>
            <a:ext cx="201689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u="sng" dirty="0"/>
              <a:t>«</a:t>
            </a:r>
            <a:r>
              <a:rPr lang="ru-RU" sz="2400" b="1" i="1" u="sng" dirty="0" err="1"/>
              <a:t>Синквейн</a:t>
            </a:r>
            <a:r>
              <a:rPr lang="ru-RU" sz="2400" b="1" i="1" u="sng" dirty="0"/>
              <a:t>»</a:t>
            </a:r>
          </a:p>
          <a:p>
            <a:r>
              <a:rPr lang="ru-RU" sz="2400" b="1" i="1" u="sng" dirty="0"/>
              <a:t>«Создание </a:t>
            </a:r>
          </a:p>
          <a:p>
            <a:r>
              <a:rPr lang="ru-RU" sz="2400" b="1" i="1" u="sng" dirty="0"/>
              <a:t>викторины».</a:t>
            </a:r>
            <a:endParaRPr lang="ru-RU" sz="2400" dirty="0"/>
          </a:p>
          <a:p>
            <a:r>
              <a:rPr lang="ru-RU" b="1" i="1" u="sng" dirty="0"/>
              <a:t>.</a:t>
            </a:r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885D8FE-3629-4E3D-B10B-9936D1B5FC93}"/>
              </a:ext>
            </a:extLst>
          </p:cNvPr>
          <p:cNvSpPr/>
          <p:nvPr/>
        </p:nvSpPr>
        <p:spPr>
          <a:xfrm>
            <a:off x="9214285" y="4510061"/>
            <a:ext cx="30011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u="sng" dirty="0"/>
              <a:t>«Знаю, узнал, </a:t>
            </a:r>
          </a:p>
          <a:p>
            <a:r>
              <a:rPr lang="ru-RU" sz="2400" b="1" i="1" u="sng" dirty="0"/>
              <a:t>хочу узнать»</a:t>
            </a:r>
          </a:p>
          <a:p>
            <a:r>
              <a:rPr lang="ru-RU" sz="2400" b="1" i="1" u="sng" dirty="0"/>
              <a:t>«Мозговой штурм» </a:t>
            </a:r>
          </a:p>
          <a:p>
            <a:r>
              <a:rPr lang="ru-RU" sz="2400" b="1" i="1" u="sng" dirty="0"/>
              <a:t>«Уголки»</a:t>
            </a:r>
            <a:r>
              <a:rPr lang="ru-RU" sz="2400" b="1" dirty="0"/>
              <a:t> </a:t>
            </a:r>
            <a:r>
              <a:rPr lang="ru-RU" sz="2400" b="1" i="1" u="sng" dirty="0"/>
              <a:t>.</a:t>
            </a:r>
            <a:endParaRPr lang="ru-RU" sz="2400" dirty="0"/>
          </a:p>
        </p:txBody>
      </p:sp>
      <p:sp>
        <p:nvSpPr>
          <p:cNvPr id="22" name="Заголовок 17">
            <a:extLst>
              <a:ext uri="{FF2B5EF4-FFF2-40B4-BE49-F238E27FC236}">
                <a16:creationId xmlns:a16="http://schemas.microsoft.com/office/drawing/2014/main" id="{9FDFACBC-6419-482D-9A46-A3B99D740E7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solidFill>
                  <a:schemeClr val="accent1"/>
                </a:solidFill>
              </a:rPr>
              <a:t>Приемы формирования читательской грамотности</a:t>
            </a:r>
          </a:p>
        </p:txBody>
      </p:sp>
    </p:spTree>
    <p:extLst>
      <p:ext uri="{BB962C8B-B14F-4D97-AF65-F5344CB8AC3E}">
        <p14:creationId xmlns:p14="http://schemas.microsoft.com/office/powerpoint/2010/main" val="266027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352421-7A51-40EE-BCE3-34A7AB108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99D8F3E-58FC-45A3-9C53-35C9C6735D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00" y="31309"/>
            <a:ext cx="9125633" cy="6145654"/>
          </a:xfrm>
        </p:spPr>
      </p:pic>
    </p:spTree>
    <p:extLst>
      <p:ext uri="{BB962C8B-B14F-4D97-AF65-F5344CB8AC3E}">
        <p14:creationId xmlns:p14="http://schemas.microsoft.com/office/powerpoint/2010/main" val="335987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BC62F0-325A-49FE-B5D9-80CDBA928E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5DFF6E7-5B5E-4BF0-A392-4385EB2ADE3A}"/>
              </a:ext>
            </a:extLst>
          </p:cNvPr>
          <p:cNvSpPr/>
          <p:nvPr/>
        </p:nvSpPr>
        <p:spPr>
          <a:xfrm>
            <a:off x="1" y="1719262"/>
            <a:ext cx="3048000" cy="2569369"/>
          </a:xfrm>
          <a:prstGeom prst="rect">
            <a:avLst/>
          </a:prstGeom>
          <a:solidFill>
            <a:schemeClr val="accent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18AF694-A128-4034-ADE0-EA71FE624A98}"/>
              </a:ext>
            </a:extLst>
          </p:cNvPr>
          <p:cNvSpPr/>
          <p:nvPr/>
        </p:nvSpPr>
        <p:spPr>
          <a:xfrm>
            <a:off x="3048001" y="4288631"/>
            <a:ext cx="3048000" cy="2569369"/>
          </a:xfrm>
          <a:prstGeom prst="rect">
            <a:avLst/>
          </a:prstGeom>
          <a:solidFill>
            <a:schemeClr val="accent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EA1A5DA-65F6-4FE2-BAA7-E4B49C2C74A2}"/>
              </a:ext>
            </a:extLst>
          </p:cNvPr>
          <p:cNvSpPr/>
          <p:nvPr/>
        </p:nvSpPr>
        <p:spPr>
          <a:xfrm>
            <a:off x="6074542" y="1690687"/>
            <a:ext cx="3048000" cy="2569369"/>
          </a:xfrm>
          <a:prstGeom prst="rect">
            <a:avLst/>
          </a:prstGeom>
          <a:solidFill>
            <a:schemeClr val="accent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C7F972-7817-4527-B037-2DEFD7E8EAEA}"/>
              </a:ext>
            </a:extLst>
          </p:cNvPr>
          <p:cNvSpPr/>
          <p:nvPr/>
        </p:nvSpPr>
        <p:spPr>
          <a:xfrm>
            <a:off x="9144000" y="4288630"/>
            <a:ext cx="3048000" cy="2569369"/>
          </a:xfrm>
          <a:prstGeom prst="rect">
            <a:avLst/>
          </a:prstGeom>
          <a:solidFill>
            <a:schemeClr val="accent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BBCB96C-9248-414C-8781-07306F8CDA03}"/>
              </a:ext>
            </a:extLst>
          </p:cNvPr>
          <p:cNvSpPr/>
          <p:nvPr/>
        </p:nvSpPr>
        <p:spPr>
          <a:xfrm>
            <a:off x="-20123" y="1899000"/>
            <a:ext cx="28658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 решение ребусов</a:t>
            </a:r>
          </a:p>
          <a:p>
            <a:r>
              <a:rPr lang="ru-RU" b="1" dirty="0"/>
              <a:t>«Заполнить пустые места»</a:t>
            </a:r>
          </a:p>
          <a:p>
            <a:r>
              <a:rPr lang="ru-RU" b="1" dirty="0"/>
              <a:t>«Продолжить ряд чисел»,</a:t>
            </a:r>
            <a:endParaRPr lang="ru-RU" dirty="0"/>
          </a:p>
          <a:p>
            <a:r>
              <a:rPr lang="ru-RU" b="1" dirty="0"/>
              <a:t>,;</a:t>
            </a:r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88A5D5F-3890-4BE2-A0A7-7FB89E8D2377}"/>
              </a:ext>
            </a:extLst>
          </p:cNvPr>
          <p:cNvSpPr/>
          <p:nvPr/>
        </p:nvSpPr>
        <p:spPr>
          <a:xfrm>
            <a:off x="3048000" y="4394121"/>
            <a:ext cx="268740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использование на уроке </a:t>
            </a:r>
          </a:p>
          <a:p>
            <a:r>
              <a:rPr lang="ru-RU" b="1" dirty="0"/>
              <a:t>интересных фактов </a:t>
            </a:r>
          </a:p>
          <a:p>
            <a:r>
              <a:rPr lang="ru-RU" b="1" dirty="0"/>
              <a:t>из истории математики, </a:t>
            </a:r>
          </a:p>
          <a:p>
            <a:r>
              <a:rPr lang="ru-RU" b="1" dirty="0"/>
              <a:t>геометрии 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9379296-3F0A-4A17-AA10-0D4E44223D46}"/>
              </a:ext>
            </a:extLst>
          </p:cNvPr>
          <p:cNvSpPr/>
          <p:nvPr/>
        </p:nvSpPr>
        <p:spPr>
          <a:xfrm>
            <a:off x="6510739" y="1934192"/>
            <a:ext cx="22723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различные формы</a:t>
            </a:r>
          </a:p>
          <a:p>
            <a:r>
              <a:rPr lang="ru-RU" b="1" dirty="0"/>
              <a:t> работы над задачей</a:t>
            </a:r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885D8FE-3629-4E3D-B10B-9936D1B5FC93}"/>
              </a:ext>
            </a:extLst>
          </p:cNvPr>
          <p:cNvSpPr/>
          <p:nvPr/>
        </p:nvSpPr>
        <p:spPr>
          <a:xfrm>
            <a:off x="9214285" y="4510061"/>
            <a:ext cx="2244525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*решение </a:t>
            </a:r>
          </a:p>
          <a:p>
            <a:r>
              <a:rPr lang="ru-RU" b="1" dirty="0"/>
              <a:t>логических задач</a:t>
            </a:r>
          </a:p>
          <a:p>
            <a:r>
              <a:rPr lang="ru-RU" b="1" dirty="0"/>
              <a:t>решение примеров </a:t>
            </a:r>
          </a:p>
          <a:p>
            <a:r>
              <a:rPr lang="ru-RU" b="1" dirty="0"/>
              <a:t>с зашифрованными </a:t>
            </a:r>
          </a:p>
          <a:p>
            <a:r>
              <a:rPr lang="ru-RU" b="1" dirty="0"/>
              <a:t>числами </a:t>
            </a:r>
            <a:endParaRPr lang="ru-RU" sz="2400" dirty="0"/>
          </a:p>
        </p:txBody>
      </p:sp>
      <p:sp>
        <p:nvSpPr>
          <p:cNvPr id="22" name="Заголовок 17">
            <a:extLst>
              <a:ext uri="{FF2B5EF4-FFF2-40B4-BE49-F238E27FC236}">
                <a16:creationId xmlns:a16="http://schemas.microsoft.com/office/drawing/2014/main" id="{9FDFACBC-6419-482D-9A46-A3B99D740E7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solidFill>
                  <a:schemeClr val="accent1"/>
                </a:solidFill>
              </a:rPr>
              <a:t>Приемы формирования математической грамотности</a:t>
            </a:r>
          </a:p>
        </p:txBody>
      </p:sp>
    </p:spTree>
    <p:extLst>
      <p:ext uri="{BB962C8B-B14F-4D97-AF65-F5344CB8AC3E}">
        <p14:creationId xmlns:p14="http://schemas.microsoft.com/office/powerpoint/2010/main" val="234027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9A0FD5-BC11-46A8-9543-EF3BE9451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9E498EE-3C57-4809-B38C-15F73485A6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00" y="129390"/>
            <a:ext cx="10178170" cy="6584609"/>
          </a:xfrm>
        </p:spPr>
      </p:pic>
    </p:spTree>
    <p:extLst>
      <p:ext uri="{BB962C8B-B14F-4D97-AF65-F5344CB8AC3E}">
        <p14:creationId xmlns:p14="http://schemas.microsoft.com/office/powerpoint/2010/main" val="391661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C560A0-369F-4CA6-971E-FB4181133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69C8A25-13BE-4FFA-BEF2-A262B5FE7D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19418" cy="6816575"/>
          </a:xfrm>
        </p:spPr>
      </p:pic>
    </p:spTree>
    <p:extLst>
      <p:ext uri="{BB962C8B-B14F-4D97-AF65-F5344CB8AC3E}">
        <p14:creationId xmlns:p14="http://schemas.microsoft.com/office/powerpoint/2010/main" val="112121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BC62F0-325A-49FE-B5D9-80CDBA928E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5DFF6E7-5B5E-4BF0-A392-4385EB2ADE3A}"/>
              </a:ext>
            </a:extLst>
          </p:cNvPr>
          <p:cNvSpPr/>
          <p:nvPr/>
        </p:nvSpPr>
        <p:spPr>
          <a:xfrm>
            <a:off x="1" y="1719262"/>
            <a:ext cx="3048000" cy="2569369"/>
          </a:xfrm>
          <a:prstGeom prst="rect">
            <a:avLst/>
          </a:prstGeom>
          <a:solidFill>
            <a:schemeClr val="accent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18AF694-A128-4034-ADE0-EA71FE624A98}"/>
              </a:ext>
            </a:extLst>
          </p:cNvPr>
          <p:cNvSpPr/>
          <p:nvPr/>
        </p:nvSpPr>
        <p:spPr>
          <a:xfrm>
            <a:off x="3048001" y="4288631"/>
            <a:ext cx="3048000" cy="2569369"/>
          </a:xfrm>
          <a:prstGeom prst="rect">
            <a:avLst/>
          </a:prstGeom>
          <a:solidFill>
            <a:schemeClr val="accent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EA1A5DA-65F6-4FE2-BAA7-E4B49C2C74A2}"/>
              </a:ext>
            </a:extLst>
          </p:cNvPr>
          <p:cNvSpPr/>
          <p:nvPr/>
        </p:nvSpPr>
        <p:spPr>
          <a:xfrm>
            <a:off x="6074542" y="1690687"/>
            <a:ext cx="3048000" cy="2569369"/>
          </a:xfrm>
          <a:prstGeom prst="rect">
            <a:avLst/>
          </a:prstGeom>
          <a:solidFill>
            <a:schemeClr val="accent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C7F972-7817-4527-B037-2DEFD7E8EAEA}"/>
              </a:ext>
            </a:extLst>
          </p:cNvPr>
          <p:cNvSpPr/>
          <p:nvPr/>
        </p:nvSpPr>
        <p:spPr>
          <a:xfrm>
            <a:off x="9144000" y="4288630"/>
            <a:ext cx="3048000" cy="2569369"/>
          </a:xfrm>
          <a:prstGeom prst="rect">
            <a:avLst/>
          </a:prstGeom>
          <a:solidFill>
            <a:schemeClr val="accent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BBCB96C-9248-414C-8781-07306F8CDA03}"/>
              </a:ext>
            </a:extLst>
          </p:cNvPr>
          <p:cNvSpPr/>
          <p:nvPr/>
        </p:nvSpPr>
        <p:spPr>
          <a:xfrm>
            <a:off x="-20123" y="1899000"/>
            <a:ext cx="1839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 «Как узнать?».,;</a:t>
            </a:r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88A5D5F-3890-4BE2-A0A7-7FB89E8D2377}"/>
              </a:ext>
            </a:extLst>
          </p:cNvPr>
          <p:cNvSpPr/>
          <p:nvPr/>
        </p:nvSpPr>
        <p:spPr>
          <a:xfrm>
            <a:off x="3048000" y="4394121"/>
            <a:ext cx="191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«Сделай вывод» 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9379296-3F0A-4A17-AA10-0D4E44223D46}"/>
              </a:ext>
            </a:extLst>
          </p:cNvPr>
          <p:cNvSpPr/>
          <p:nvPr/>
        </p:nvSpPr>
        <p:spPr>
          <a:xfrm>
            <a:off x="6510739" y="1934192"/>
            <a:ext cx="2583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«Попробуй объяснить» </a:t>
            </a:r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885D8FE-3629-4E3D-B10B-9936D1B5FC93}"/>
              </a:ext>
            </a:extLst>
          </p:cNvPr>
          <p:cNvSpPr/>
          <p:nvPr/>
        </p:nvSpPr>
        <p:spPr>
          <a:xfrm>
            <a:off x="9214285" y="4510061"/>
            <a:ext cx="2244525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*решение </a:t>
            </a:r>
          </a:p>
          <a:p>
            <a:r>
              <a:rPr lang="ru-RU" b="1" dirty="0"/>
              <a:t>логических задач</a:t>
            </a:r>
          </a:p>
          <a:p>
            <a:r>
              <a:rPr lang="ru-RU" b="1" dirty="0"/>
              <a:t>решение примеров </a:t>
            </a:r>
          </a:p>
          <a:p>
            <a:r>
              <a:rPr lang="ru-RU" b="1" dirty="0"/>
              <a:t>с зашифрованными </a:t>
            </a:r>
          </a:p>
          <a:p>
            <a:r>
              <a:rPr lang="ru-RU" b="1" dirty="0"/>
              <a:t>числами </a:t>
            </a:r>
            <a:endParaRPr lang="ru-RU" sz="2400" dirty="0"/>
          </a:p>
        </p:txBody>
      </p:sp>
      <p:sp>
        <p:nvSpPr>
          <p:cNvPr id="22" name="Заголовок 17">
            <a:extLst>
              <a:ext uri="{FF2B5EF4-FFF2-40B4-BE49-F238E27FC236}">
                <a16:creationId xmlns:a16="http://schemas.microsoft.com/office/drawing/2014/main" id="{9FDFACBC-6419-482D-9A46-A3B99D740E7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solidFill>
                  <a:schemeClr val="accent1"/>
                </a:solidFill>
              </a:rPr>
              <a:t>Приемы формирования естественно-научной  грамотности</a:t>
            </a:r>
          </a:p>
        </p:txBody>
      </p:sp>
    </p:spTree>
    <p:extLst>
      <p:ext uri="{BB962C8B-B14F-4D97-AF65-F5344CB8AC3E}">
        <p14:creationId xmlns:p14="http://schemas.microsoft.com/office/powerpoint/2010/main" val="70943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C403FE-C423-4DDD-A50C-C7C4D179C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063A742-D807-4391-9717-CC70F9B79D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9" y="-3433"/>
            <a:ext cx="11142537" cy="6627433"/>
          </a:xfrm>
        </p:spPr>
      </p:pic>
    </p:spTree>
    <p:extLst>
      <p:ext uri="{BB962C8B-B14F-4D97-AF65-F5344CB8AC3E}">
        <p14:creationId xmlns:p14="http://schemas.microsoft.com/office/powerpoint/2010/main" val="121325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B6FC2-B853-4B85-BAAA-F0FE4E81C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32890D9-B127-4820-A29C-934903610A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" y="54000"/>
            <a:ext cx="11725411" cy="6615000"/>
          </a:xfrm>
        </p:spPr>
      </p:pic>
    </p:spTree>
    <p:extLst>
      <p:ext uri="{BB962C8B-B14F-4D97-AF65-F5344CB8AC3E}">
        <p14:creationId xmlns:p14="http://schemas.microsoft.com/office/powerpoint/2010/main" val="331583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DDC924-7065-49E8-A5BD-596BF0533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0A78666-4640-49B8-85F8-DE7E871C0D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65125"/>
            <a:ext cx="10873454" cy="6127750"/>
          </a:xfrm>
        </p:spPr>
      </p:pic>
    </p:spTree>
    <p:extLst>
      <p:ext uri="{BB962C8B-B14F-4D97-AF65-F5344CB8AC3E}">
        <p14:creationId xmlns:p14="http://schemas.microsoft.com/office/powerpoint/2010/main" val="231818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205C974-A997-49BB-A1DE-DAD565A60B6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Блок-схема: решение 8">
            <a:extLst>
              <a:ext uri="{FF2B5EF4-FFF2-40B4-BE49-F238E27FC236}">
                <a16:creationId xmlns:a16="http://schemas.microsoft.com/office/drawing/2014/main" id="{36D00F69-75EB-424F-B738-86CD45442AF4}"/>
              </a:ext>
            </a:extLst>
          </p:cNvPr>
          <p:cNvSpPr/>
          <p:nvPr/>
        </p:nvSpPr>
        <p:spPr>
          <a:xfrm>
            <a:off x="6321000" y="1404000"/>
            <a:ext cx="1485000" cy="1599231"/>
          </a:xfrm>
          <a:prstGeom prst="flowChartDecis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Блок-схема: решение 9">
            <a:extLst>
              <a:ext uri="{FF2B5EF4-FFF2-40B4-BE49-F238E27FC236}">
                <a16:creationId xmlns:a16="http://schemas.microsoft.com/office/drawing/2014/main" id="{38742A83-9EA0-4A7F-AF5C-96464284D566}"/>
              </a:ext>
            </a:extLst>
          </p:cNvPr>
          <p:cNvSpPr/>
          <p:nvPr/>
        </p:nvSpPr>
        <p:spPr>
          <a:xfrm>
            <a:off x="6321000" y="3273231"/>
            <a:ext cx="1485000" cy="1599231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Блок-схема: решение 10">
            <a:extLst>
              <a:ext uri="{FF2B5EF4-FFF2-40B4-BE49-F238E27FC236}">
                <a16:creationId xmlns:a16="http://schemas.microsoft.com/office/drawing/2014/main" id="{90A28D59-8A44-4054-A70D-613FC272D557}"/>
              </a:ext>
            </a:extLst>
          </p:cNvPr>
          <p:cNvSpPr/>
          <p:nvPr/>
        </p:nvSpPr>
        <p:spPr>
          <a:xfrm>
            <a:off x="6321000" y="5142462"/>
            <a:ext cx="1485000" cy="1599231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1D573D8-F176-448B-93AB-FB402132B523}"/>
              </a:ext>
            </a:extLst>
          </p:cNvPr>
          <p:cNvSpPr/>
          <p:nvPr/>
        </p:nvSpPr>
        <p:spPr>
          <a:xfrm>
            <a:off x="8013750" y="1469589"/>
            <a:ext cx="39322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Используемые на уроках приёмы и методы работы способствуют развитию информационно-образовательной среды, направленной на формирование функциональной грамотности учащихся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5D8DFA3-1653-4AC7-8144-55CA92E73217}"/>
              </a:ext>
            </a:extLst>
          </p:cNvPr>
          <p:cNvSpPr/>
          <p:nvPr/>
        </p:nvSpPr>
        <p:spPr>
          <a:xfrm>
            <a:off x="8013750" y="3429000"/>
            <a:ext cx="39322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Методы и приёмы лучше вводить постепенно, воспитывая у учащихся культуру дискуссии и сотрудничества; применять данные методики не обязательно все на одном уроке, главное, чтобы работа велась в системе.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0E74415-A06C-4609-B1BD-4F79F4D3D33D}"/>
              </a:ext>
            </a:extLst>
          </p:cNvPr>
          <p:cNvSpPr/>
          <p:nvPr/>
        </p:nvSpPr>
        <p:spPr>
          <a:xfrm>
            <a:off x="8013750" y="5388411"/>
            <a:ext cx="39322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Учитель должен увлечь и «заразить» детей, показать им значимость их деятельности и вселить уверенность в своих силах.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F26745-1E34-42A2-B98C-F434033FB06A}"/>
              </a:ext>
            </a:extLst>
          </p:cNvPr>
          <p:cNvSpPr txBox="1"/>
          <p:nvPr/>
        </p:nvSpPr>
        <p:spPr>
          <a:xfrm>
            <a:off x="6658581" y="1792972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7CD723-3E98-4F5B-83AE-5AE1D415D6E0}"/>
              </a:ext>
            </a:extLst>
          </p:cNvPr>
          <p:cNvSpPr txBox="1"/>
          <p:nvPr/>
        </p:nvSpPr>
        <p:spPr>
          <a:xfrm>
            <a:off x="6658580" y="3657347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</a:t>
            </a:r>
            <a:r>
              <a:rPr lang="en-US" sz="4800" b="1" dirty="0">
                <a:solidFill>
                  <a:schemeClr val="bg1"/>
                </a:solidFill>
              </a:rPr>
              <a:t>2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828FFC-22DD-42DD-A1DD-1E9E0251233F}"/>
              </a:ext>
            </a:extLst>
          </p:cNvPr>
          <p:cNvSpPr txBox="1"/>
          <p:nvPr/>
        </p:nvSpPr>
        <p:spPr>
          <a:xfrm>
            <a:off x="6658579" y="5521722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3" name="Заголовок 17">
            <a:extLst>
              <a:ext uri="{FF2B5EF4-FFF2-40B4-BE49-F238E27FC236}">
                <a16:creationId xmlns:a16="http://schemas.microsoft.com/office/drawing/2014/main" id="{93CAE8A1-5702-4CA2-90A6-1F3DF1C5A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26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chemeClr val="accent1"/>
                </a:solidFill>
              </a:rPr>
              <a:t>Подведем итог</a:t>
            </a:r>
          </a:p>
        </p:txBody>
      </p:sp>
    </p:spTree>
    <p:extLst>
      <p:ext uri="{BB962C8B-B14F-4D97-AF65-F5344CB8AC3E}">
        <p14:creationId xmlns:p14="http://schemas.microsoft.com/office/powerpoint/2010/main" val="131043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9">
            <a:extLst>
              <a:ext uri="{FF2B5EF4-FFF2-40B4-BE49-F238E27FC236}">
                <a16:creationId xmlns:a16="http://schemas.microsoft.com/office/drawing/2014/main" id="{E893E3A9-6396-47AA-8648-E22DFF86D681}"/>
              </a:ext>
            </a:extLst>
          </p:cNvPr>
          <p:cNvSpPr txBox="1">
            <a:spLocks/>
          </p:cNvSpPr>
          <p:nvPr/>
        </p:nvSpPr>
        <p:spPr>
          <a:xfrm>
            <a:off x="160873" y="1307167"/>
            <a:ext cx="6385127" cy="26168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200" b="1" dirty="0">
                <a:solidFill>
                  <a:schemeClr val="accent1"/>
                </a:solidFill>
              </a:rPr>
              <a:t>СПАСИБО</a:t>
            </a:r>
          </a:p>
          <a:p>
            <a:pPr algn="ctr"/>
            <a:r>
              <a:rPr lang="ru-RU" sz="7200" b="1" dirty="0">
                <a:solidFill>
                  <a:schemeClr val="accent1"/>
                </a:solidFill>
              </a:rPr>
              <a:t>ЗА ВНИМАНИЕ</a:t>
            </a:r>
          </a:p>
          <a:p>
            <a:pPr algn="ctr"/>
            <a:endParaRPr lang="ru-RU" sz="7200" b="1" dirty="0">
              <a:solidFill>
                <a:schemeClr val="accent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7CEDB1A-D556-4A5A-8B96-BB668A1604B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1314000"/>
            <a:ext cx="5220000" cy="4230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069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F2818D-20CD-41D6-936B-9ABC7C900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525A289-E38B-4D52-92B5-7449861BAA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4" y="99000"/>
            <a:ext cx="10327045" cy="6660000"/>
          </a:xfrm>
        </p:spPr>
      </p:pic>
    </p:spTree>
    <p:extLst>
      <p:ext uri="{BB962C8B-B14F-4D97-AF65-F5344CB8AC3E}">
        <p14:creationId xmlns:p14="http://schemas.microsoft.com/office/powerpoint/2010/main" val="108653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62CA45-C608-4D3C-A57F-D96E580EB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B058ADB-3201-4F0C-BE33-4CA78B7FF7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44" y="365124"/>
            <a:ext cx="9744156" cy="6478403"/>
          </a:xfrm>
        </p:spPr>
      </p:pic>
    </p:spTree>
    <p:extLst>
      <p:ext uri="{BB962C8B-B14F-4D97-AF65-F5344CB8AC3E}">
        <p14:creationId xmlns:p14="http://schemas.microsoft.com/office/powerpoint/2010/main" val="20916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AC80FB-9805-465B-B342-382626E23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7D78101-0F84-4264-A42F-A92C86C390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4" y="-21834"/>
            <a:ext cx="11438055" cy="6198797"/>
          </a:xfrm>
        </p:spPr>
      </p:pic>
    </p:spTree>
    <p:extLst>
      <p:ext uri="{BB962C8B-B14F-4D97-AF65-F5344CB8AC3E}">
        <p14:creationId xmlns:p14="http://schemas.microsoft.com/office/powerpoint/2010/main" val="347702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E7278F-9757-4EE5-9DC1-5D35481D2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5AC0091-9182-4AF4-87B6-0CD324DF91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604" y="3010608"/>
            <a:ext cx="9144792" cy="1981372"/>
          </a:xfrm>
        </p:spPr>
      </p:pic>
    </p:spTree>
    <p:extLst>
      <p:ext uri="{BB962C8B-B14F-4D97-AF65-F5344CB8AC3E}">
        <p14:creationId xmlns:p14="http://schemas.microsoft.com/office/powerpoint/2010/main" val="323587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30C453-7704-431B-AC1B-26D0F61BC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3EADD55-F0FE-428A-B1BA-7EA832AB6F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95" y="365125"/>
            <a:ext cx="10651210" cy="5537963"/>
          </a:xfrm>
        </p:spPr>
      </p:pic>
    </p:spTree>
    <p:extLst>
      <p:ext uri="{BB962C8B-B14F-4D97-AF65-F5344CB8AC3E}">
        <p14:creationId xmlns:p14="http://schemas.microsoft.com/office/powerpoint/2010/main" val="64722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07AC34-E819-470B-B422-E5D098E6B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9A5B935-491E-4906-B2AA-E311E0C920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0" y="365125"/>
            <a:ext cx="10114182" cy="5448875"/>
          </a:xfrm>
        </p:spPr>
      </p:pic>
    </p:spTree>
    <p:extLst>
      <p:ext uri="{BB962C8B-B14F-4D97-AF65-F5344CB8AC3E}">
        <p14:creationId xmlns:p14="http://schemas.microsoft.com/office/powerpoint/2010/main" val="224213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5976322a44a97ac26d815ee62557e8e28e4d658"/>
</p:tagLst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298</Words>
  <Application>Microsoft Office PowerPoint</Application>
  <PresentationFormat>Широкоэкранный</PresentationFormat>
  <Paragraphs>78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Тема Office</vt:lpstr>
      <vt:lpstr>Функциональная грамотность в свете ФГОС НОО третьего поколения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Заголовок слайда</vt:lpstr>
      <vt:lpstr>Презентация PowerPoint</vt:lpstr>
      <vt:lpstr>«читательское пространство»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Подведем итог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admin</cp:lastModifiedBy>
  <cp:revision>37</cp:revision>
  <dcterms:created xsi:type="dcterms:W3CDTF">2020-07-14T14:01:38Z</dcterms:created>
  <dcterms:modified xsi:type="dcterms:W3CDTF">2022-10-29T10:06:25Z</dcterms:modified>
</cp:coreProperties>
</file>