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5" r:id="rId1"/>
  </p:sldMasterIdLst>
  <p:sldIdLst>
    <p:sldId id="311" r:id="rId2"/>
    <p:sldId id="256" r:id="rId3"/>
    <p:sldId id="257" r:id="rId4"/>
    <p:sldId id="301" r:id="rId5"/>
    <p:sldId id="302" r:id="rId6"/>
    <p:sldId id="259" r:id="rId7"/>
    <p:sldId id="260" r:id="rId8"/>
    <p:sldId id="303" r:id="rId9"/>
    <p:sldId id="275" r:id="rId10"/>
    <p:sldId id="304" r:id="rId11"/>
    <p:sldId id="312" r:id="rId12"/>
    <p:sldId id="313" r:id="rId13"/>
    <p:sldId id="305" r:id="rId14"/>
    <p:sldId id="310" r:id="rId15"/>
    <p:sldId id="294" r:id="rId16"/>
    <p:sldId id="266" r:id="rId17"/>
    <p:sldId id="270" r:id="rId18"/>
    <p:sldId id="306" r:id="rId19"/>
    <p:sldId id="307" r:id="rId20"/>
    <p:sldId id="272" r:id="rId21"/>
    <p:sldId id="273" r:id="rId22"/>
    <p:sldId id="274" r:id="rId23"/>
    <p:sldId id="287" r:id="rId24"/>
    <p:sldId id="297" r:id="rId25"/>
    <p:sldId id="308" r:id="rId26"/>
    <p:sldId id="292" r:id="rId2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ru-RU"/>
              <a:t>Образец заголовка</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a:xfrm>
            <a:off x="6770676" y="5357592"/>
            <a:ext cx="1213821" cy="365125"/>
          </a:xfrm>
        </p:spPr>
        <p:txBody>
          <a:bodyPr/>
          <a:lstStyle/>
          <a:p>
            <a:endParaRPr lang="ru-RU"/>
          </a:p>
        </p:txBody>
      </p:sp>
      <p:sp>
        <p:nvSpPr>
          <p:cNvPr id="5" name="Footer Placeholder 4"/>
          <p:cNvSpPr>
            <a:spLocks noGrp="1"/>
          </p:cNvSpPr>
          <p:nvPr>
            <p:ph type="ftr" sz="quarter" idx="11"/>
          </p:nvPr>
        </p:nvSpPr>
        <p:spPr>
          <a:xfrm>
            <a:off x="1174044" y="5357592"/>
            <a:ext cx="5034845" cy="365125"/>
          </a:xfrm>
        </p:spPr>
        <p:txBody>
          <a:bodyPr/>
          <a:lstStyle/>
          <a:p>
            <a:endParaRPr lang="ru-RU"/>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A96620D0-B52A-4644-836E-EBE72EC0CD63}" type="slidenum">
              <a:rPr lang="ru-RU" smtClean="0"/>
              <a:pPr/>
              <a:t>‹#›</a:t>
            </a:fld>
            <a:endParaRPr lang="ru-RU"/>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AB443BA-2C35-4EF9-883B-D2917315C16A}" type="slidenum">
              <a:rPr lang="ru-RU" smtClean="0"/>
              <a:pPr/>
              <a:t>‹#›</a:t>
            </a:fld>
            <a:endParaRPr lang="ru-RU"/>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ru-RU"/>
              <a:t>Образец заголовка</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829C5A9-5666-4EA8-A293-DDB4E1197565}" type="slidenum">
              <a:rPr lang="ru-RU" smtClean="0"/>
              <a:pPr/>
              <a:t>‹#›</a:t>
            </a:fld>
            <a:endParaRPr lang="ru-RU"/>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80AF440-5FF4-49F1-AFCC-35212482BDEF}" type="slidenum">
              <a:rPr lang="ru-RU" smtClean="0"/>
              <a:pPr/>
              <a:t>‹#›</a:t>
            </a:fld>
            <a:endParaRPr lang="ru-RU"/>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ru-RU"/>
              <a:t>Образец заголовка</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5C5DD07-2832-418A-AB95-D84E8059A097}" type="slidenum">
              <a:rPr lang="ru-RU" smtClean="0"/>
              <a:pPr/>
              <a:t>‹#›</a:t>
            </a:fld>
            <a:endParaRPr lang="ru-RU"/>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5" name="Date Placeholder 4"/>
          <p:cNvSpPr>
            <a:spLocks noGrp="1"/>
          </p:cNvSpPr>
          <p:nvPr>
            <p:ph type="dt" sz="half" idx="10"/>
          </p:nvPr>
        </p:nvSpPr>
        <p:spPr/>
        <p:txBody>
          <a:bodyPr/>
          <a:lstStyle/>
          <a:p>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757DA31-222A-4217-976B-D1F9B39E1EC3}" type="slidenum">
              <a:rPr lang="ru-RU" smtClean="0"/>
              <a:pPr/>
              <a:t>‹#›</a:t>
            </a:fld>
            <a:endParaRPr lang="ru-RU"/>
          </a:p>
        </p:txBody>
      </p:sp>
      <p:sp>
        <p:nvSpPr>
          <p:cNvPr id="9" name="Content Placeholder 8"/>
          <p:cNvSpPr>
            <a:spLocks noGrp="1"/>
          </p:cNvSpPr>
          <p:nvPr>
            <p:ph sz="quarter" idx="13"/>
          </p:nvPr>
        </p:nvSpPr>
        <p:spPr>
          <a:xfrm>
            <a:off x="1298448" y="2121407"/>
            <a:ext cx="3200400" cy="360273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7" name="Date Placeholder 6"/>
          <p:cNvSpPr>
            <a:spLocks noGrp="1"/>
          </p:cNvSpPr>
          <p:nvPr>
            <p:ph type="dt" sz="half" idx="10"/>
          </p:nvPr>
        </p:nvSpPr>
        <p:spPr/>
        <p:txBody>
          <a:bodyPr/>
          <a:lstStyle/>
          <a:p>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615FF6C-B242-4F08-8DE2-6CB26BDC7433}" type="slidenum">
              <a:rPr lang="ru-RU" smtClean="0"/>
              <a:pPr/>
              <a:t>‹#›</a:t>
            </a:fld>
            <a:endParaRPr lang="ru-RU"/>
          </a:p>
        </p:txBody>
      </p:sp>
      <p:sp>
        <p:nvSpPr>
          <p:cNvPr id="11" name="Content Placeholder 10"/>
          <p:cNvSpPr>
            <a:spLocks noGrp="1"/>
          </p:cNvSpPr>
          <p:nvPr>
            <p:ph sz="quarter" idx="13"/>
          </p:nvPr>
        </p:nvSpPr>
        <p:spPr>
          <a:xfrm>
            <a:off x="1298448" y="2944368"/>
            <a:ext cx="3227832" cy="277977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Date Placeholder 2"/>
          <p:cNvSpPr>
            <a:spLocks noGrp="1"/>
          </p:cNvSpPr>
          <p:nvPr>
            <p:ph type="dt" sz="half" idx="10"/>
          </p:nvPr>
        </p:nvSpPr>
        <p:spPr/>
        <p:txBody>
          <a:bodyPr/>
          <a:lstStyle/>
          <a:p>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7707A02-6FAE-4384-A3A4-BBCAEF250840}" type="slidenum">
              <a:rPr lang="ru-RU" smtClean="0"/>
              <a:pPr/>
              <a:t>‹#›</a:t>
            </a:fld>
            <a:endParaRPr lang="ru-RU"/>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D1A21197-EEBB-400C-B94F-AC2C1F293549}" type="slidenum">
              <a:rPr lang="ru-RU" smtClean="0"/>
              <a:pPr/>
              <a:t>‹#›</a:t>
            </a:fld>
            <a:endParaRPr lang="ru-RU"/>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ru-RU"/>
              <a:t>Образец заголовка</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a:xfrm rot="60000">
            <a:off x="6341698" y="5885672"/>
            <a:ext cx="1213821" cy="365125"/>
          </a:xfrm>
        </p:spPr>
        <p:txBody>
          <a:bodyPr/>
          <a:lstStyle/>
          <a:p>
            <a:endParaRPr lang="ru-RU"/>
          </a:p>
        </p:txBody>
      </p:sp>
      <p:sp>
        <p:nvSpPr>
          <p:cNvPr id="6" name="Footer Placeholder 5"/>
          <p:cNvSpPr>
            <a:spLocks noGrp="1"/>
          </p:cNvSpPr>
          <p:nvPr>
            <p:ph type="ftr" sz="quarter" idx="11"/>
          </p:nvPr>
        </p:nvSpPr>
        <p:spPr>
          <a:xfrm rot="-60000">
            <a:off x="914554" y="5829261"/>
            <a:ext cx="3522607" cy="365125"/>
          </a:xfrm>
        </p:spPr>
        <p:txBody>
          <a:bodyPr/>
          <a:lstStyle/>
          <a:p>
            <a:endParaRPr lang="ru-RU"/>
          </a:p>
        </p:txBody>
      </p:sp>
      <p:sp>
        <p:nvSpPr>
          <p:cNvPr id="7" name="Slide Number Placeholder 6"/>
          <p:cNvSpPr>
            <a:spLocks noGrp="1"/>
          </p:cNvSpPr>
          <p:nvPr>
            <p:ph type="sldNum" sz="quarter" idx="12"/>
          </p:nvPr>
        </p:nvSpPr>
        <p:spPr>
          <a:xfrm rot="60000">
            <a:off x="7557313" y="5896961"/>
            <a:ext cx="554023" cy="365125"/>
          </a:xfrm>
        </p:spPr>
        <p:txBody>
          <a:bodyPr/>
          <a:lstStyle/>
          <a:p>
            <a:fld id="{A3005E5A-179D-408E-99C9-172FC8597305}" type="slidenum">
              <a:rPr lang="ru-RU" smtClean="0"/>
              <a:pPr/>
              <a:t>‹#›</a:t>
            </a:fld>
            <a:endParaRPr lang="ru-RU"/>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ru-RU"/>
              <a:t>Образец заголовка</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a:xfrm rot="60000">
            <a:off x="6345936" y="5888737"/>
            <a:ext cx="1213821" cy="365125"/>
          </a:xfrm>
        </p:spPr>
        <p:txBody>
          <a:bodyPr/>
          <a:lstStyle/>
          <a:p>
            <a:endParaRPr lang="ru-RU"/>
          </a:p>
        </p:txBody>
      </p:sp>
      <p:sp>
        <p:nvSpPr>
          <p:cNvPr id="6" name="Footer Placeholder 5"/>
          <p:cNvSpPr>
            <a:spLocks noGrp="1"/>
          </p:cNvSpPr>
          <p:nvPr>
            <p:ph type="ftr" sz="quarter" idx="11"/>
          </p:nvPr>
        </p:nvSpPr>
        <p:spPr>
          <a:xfrm rot="-60000">
            <a:off x="914569" y="5831037"/>
            <a:ext cx="3319043" cy="365125"/>
          </a:xfrm>
        </p:spPr>
        <p:txBody>
          <a:bodyPr/>
          <a:lstStyle/>
          <a:p>
            <a:endParaRPr lang="ru-RU"/>
          </a:p>
        </p:txBody>
      </p:sp>
      <p:sp>
        <p:nvSpPr>
          <p:cNvPr id="7" name="Slide Number Placeholder 6"/>
          <p:cNvSpPr>
            <a:spLocks noGrp="1"/>
          </p:cNvSpPr>
          <p:nvPr>
            <p:ph type="sldNum" sz="quarter" idx="12"/>
          </p:nvPr>
        </p:nvSpPr>
        <p:spPr>
          <a:xfrm rot="60000">
            <a:off x="7562089" y="5900026"/>
            <a:ext cx="554023" cy="365125"/>
          </a:xfrm>
        </p:spPr>
        <p:txBody>
          <a:bodyPr/>
          <a:lstStyle/>
          <a:p>
            <a:fld id="{4181C0D6-9DFE-454C-A580-29345BFE8E8B}" type="slidenum">
              <a:rPr lang="ru-RU" smtClean="0"/>
              <a:pPr/>
              <a:t>‹#›</a:t>
            </a:fld>
            <a:endParaRPr lang="ru-RU"/>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endParaRPr lang="ru-RU"/>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ru-RU"/>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2143AB94-F720-492F-B77D-51E90A948DE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ransition>
    <p:random/>
  </p:transition>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A00AF6A-50D1-43A3-8066-6B7CCCF02993}"/>
              </a:ext>
            </a:extLst>
          </p:cNvPr>
          <p:cNvSpPr>
            <a:spLocks noGrp="1"/>
          </p:cNvSpPr>
          <p:nvPr>
            <p:ph type="ctrTitle"/>
          </p:nvPr>
        </p:nvSpPr>
        <p:spPr>
          <a:xfrm>
            <a:off x="1727201" y="260649"/>
            <a:ext cx="5723468" cy="1728192"/>
          </a:xfrm>
        </p:spPr>
        <p:txBody>
          <a:bodyPr>
            <a:normAutofit/>
          </a:bodyPr>
          <a:lstStyle/>
          <a:p>
            <a:br>
              <a:rPr lang="ru-RU" sz="1400" dirty="0">
                <a:effectLst/>
                <a:latin typeface="Calibri" panose="020F0502020204030204" pitchFamily="34" charset="0"/>
                <a:ea typeface="Times New Roman" panose="02020603050405020304" pitchFamily="18" charset="0"/>
                <a:cs typeface="Times New Roman" panose="02020603050405020304" pitchFamily="18" charset="0"/>
              </a:rPr>
            </a:br>
            <a:endParaRPr lang="ru-RU" sz="1400" dirty="0"/>
          </a:p>
        </p:txBody>
      </p:sp>
      <p:sp>
        <p:nvSpPr>
          <p:cNvPr id="3" name="Подзаголовок 2">
            <a:extLst>
              <a:ext uri="{FF2B5EF4-FFF2-40B4-BE49-F238E27FC236}">
                <a16:creationId xmlns:a16="http://schemas.microsoft.com/office/drawing/2014/main" id="{15054647-04FD-47A2-B168-A781730AA571}"/>
              </a:ext>
            </a:extLst>
          </p:cNvPr>
          <p:cNvSpPr>
            <a:spLocks noGrp="1"/>
          </p:cNvSpPr>
          <p:nvPr>
            <p:ph type="subTitle" idx="1"/>
          </p:nvPr>
        </p:nvSpPr>
        <p:spPr>
          <a:xfrm>
            <a:off x="1739502" y="2420888"/>
            <a:ext cx="5712179" cy="2808312"/>
          </a:xfrm>
        </p:spPr>
        <p:txBody>
          <a:bodyPr>
            <a:normAutofit/>
          </a:bodyPr>
          <a:lstStyle/>
          <a:p>
            <a:r>
              <a:rPr lang="ru-RU" sz="2400" b="1" i="1" dirty="0">
                <a:latin typeface="Times New Roman" panose="02020603050405020304" pitchFamily="18" charset="0"/>
                <a:cs typeface="Times New Roman" panose="02020603050405020304" pitchFamily="18" charset="0"/>
              </a:rPr>
              <a:t>ДИАГНОСТИКА КРИЗИСНЫХ СОСТОЯНИЙ</a:t>
            </a:r>
          </a:p>
          <a:p>
            <a:r>
              <a:rPr lang="ru-RU" sz="2400" b="1" i="1" dirty="0">
                <a:latin typeface="Times New Roman" panose="02020603050405020304" pitchFamily="18" charset="0"/>
                <a:cs typeface="Times New Roman" panose="02020603050405020304" pitchFamily="18" charset="0"/>
              </a:rPr>
              <a:t> СРЕДИ ДЕТЕЙ И ПОДРОСТКОВ</a:t>
            </a:r>
          </a:p>
          <a:p>
            <a:pPr algn="r"/>
            <a:endParaRPr lang="ru-RU" sz="1400" b="1" i="1" dirty="0">
              <a:latin typeface="Times New Roman" panose="02020603050405020304" pitchFamily="18" charset="0"/>
              <a:cs typeface="Times New Roman" panose="02020603050405020304" pitchFamily="18" charset="0"/>
            </a:endParaRPr>
          </a:p>
          <a:p>
            <a:pPr algn="r"/>
            <a:endParaRPr lang="ru-RU" sz="1400" b="1" i="1" dirty="0">
              <a:latin typeface="Times New Roman" panose="02020603050405020304" pitchFamily="18" charset="0"/>
              <a:cs typeface="Times New Roman" panose="02020603050405020304" pitchFamily="18" charset="0"/>
            </a:endParaRPr>
          </a:p>
          <a:p>
            <a:pPr algn="r"/>
            <a:endParaRPr lang="ru-RU" sz="1400" b="1" i="1"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2663928765"/>
      </p:ext>
    </p:extLst>
  </p:cSld>
  <p:clrMapOvr>
    <a:masterClrMapping/>
  </p:clrMapOvr>
  <p:transition>
    <p:rand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71600" y="980728"/>
            <a:ext cx="7200800" cy="3600400"/>
          </a:xfrm>
        </p:spPr>
        <p:txBody>
          <a:bodyPr>
            <a:noAutofit/>
          </a:bodyPr>
          <a:lstStyle/>
          <a:p>
            <a:pPr lvl="0" algn="ctr">
              <a:lnSpc>
                <a:spcPct val="80000"/>
              </a:lnSpc>
              <a:buClr>
                <a:srgbClr val="AA2B1E"/>
              </a:buClr>
              <a:buNone/>
            </a:pPr>
            <a:r>
              <a:rPr lang="ru-RU" sz="2800" dirty="0">
                <a:solidFill>
                  <a:prstClr val="black"/>
                </a:solidFill>
                <a:latin typeface="Times New Roman" panose="02020603050405020304" pitchFamily="18" charset="0"/>
                <a:cs typeface="Times New Roman" panose="02020603050405020304" pitchFamily="18" charset="0"/>
              </a:rPr>
              <a:t>В пубертатный период проблемы  и конфликты подростка могут перейти в затяжные кризисы. Именно в этом возрасте – как регрессивная декомпенсация кризиса – появляется первый пик суицидальной активности (суицидальные попытки и суициды), возникает риск негативных зависимостей (алкоголь, наркотики, токсические вещества и т. д.), депрессии, психогенные приступы с переживанием отчуждённости.</a:t>
            </a:r>
          </a:p>
          <a:p>
            <a:pPr lvl="0" algn="ctr">
              <a:lnSpc>
                <a:spcPct val="80000"/>
              </a:lnSpc>
              <a:buClr>
                <a:srgbClr val="AA2B1E"/>
              </a:buClr>
              <a:buNone/>
            </a:pPr>
            <a:r>
              <a:rPr lang="ru-RU" sz="2800" dirty="0">
                <a:solidFill>
                  <a:prstClr val="black"/>
                </a:solidFill>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577157652"/>
      </p:ext>
    </p:extLst>
  </p:cSld>
  <p:clrMapOvr>
    <a:masterClrMapping/>
  </p:clrMapOvr>
  <p:transition>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27D1154-83FF-4950-824A-3C6F3A8934F2}"/>
              </a:ext>
            </a:extLst>
          </p:cNvPr>
          <p:cNvSpPr>
            <a:spLocks noGrp="1"/>
          </p:cNvSpPr>
          <p:nvPr>
            <p:ph type="title"/>
          </p:nvPr>
        </p:nvSpPr>
        <p:spPr>
          <a:xfrm>
            <a:off x="683569" y="1196752"/>
            <a:ext cx="7776864" cy="864096"/>
          </a:xfrm>
        </p:spPr>
        <p:txBody>
          <a:bodyPr>
            <a:normAutofit fontScale="90000"/>
          </a:bodyPr>
          <a:lstStyle/>
          <a:p>
            <a:pPr marL="228600">
              <a:lnSpc>
                <a:spcPct val="107000"/>
              </a:lnSpc>
              <a:spcAft>
                <a:spcPts val="800"/>
              </a:spcAft>
            </a:pP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СОЦИАЛЬНО-ПЕДАГОГИЧЕСКАЯ АДАПТАЦИЯ РЕБЕНКА В ШКОЛЕ</a:t>
            </a:r>
            <a:br>
              <a:rPr lang="ru-RU" sz="1800" dirty="0">
                <a:effectLst/>
                <a:latin typeface="Calibri" panose="020F0502020204030204" pitchFamily="34" charset="0"/>
                <a:ea typeface="Calibri" panose="020F0502020204030204" pitchFamily="34" charset="0"/>
                <a:cs typeface="Times New Roman" panose="02020603050405020304" pitchFamily="18" charset="0"/>
              </a:rPr>
            </a:b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(ЭКСПЕРТНАЯ ОЦЕНКА УЧИТЕЛЯ)</a:t>
            </a:r>
            <a:br>
              <a:rPr lang="ru-RU" sz="1800" dirty="0">
                <a:effectLst/>
                <a:latin typeface="Calibri" panose="020F0502020204030204" pitchFamily="34" charset="0"/>
                <a:ea typeface="Calibri" panose="020F0502020204030204" pitchFamily="34" charset="0"/>
                <a:cs typeface="Times New Roman" panose="02020603050405020304" pitchFamily="18" charset="0"/>
              </a:rPr>
            </a:br>
            <a:r>
              <a:rPr lang="ru-RU" sz="1800" i="1" dirty="0">
                <a:effectLst/>
                <a:latin typeface="Times New Roman" panose="02020603050405020304" pitchFamily="18" charset="0"/>
                <a:ea typeface="Calibri" panose="020F0502020204030204" pitchFamily="34" charset="0"/>
              </a:rPr>
              <a:t>                 Схема изучения социально – психологической адаптации ребенка в школе по Э.М. </a:t>
            </a:r>
            <a:r>
              <a:rPr lang="ru-RU" sz="1800" i="1" dirty="0">
                <a:effectLst/>
                <a:latin typeface="Times New Roman" panose="02020603050405020304" pitchFamily="18" charset="0"/>
                <a:ea typeface="Calibri" panose="020F0502020204030204" pitchFamily="34" charset="0"/>
                <a:cs typeface="Times New Roman" panose="02020603050405020304" pitchFamily="18" charset="0"/>
              </a:rPr>
              <a:t>. Александровской (экспертная оценка учителя).</a:t>
            </a:r>
            <a:br>
              <a:rPr lang="ru-RU" sz="1800" dirty="0">
                <a:effectLst/>
                <a:latin typeface="Calibri" panose="020F0502020204030204" pitchFamily="34" charset="0"/>
                <a:ea typeface="Calibri" panose="020F0502020204030204" pitchFamily="34" charset="0"/>
                <a:cs typeface="Times New Roman" panose="02020603050405020304" pitchFamily="18" charset="0"/>
              </a:rPr>
            </a:b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 </a:t>
            </a:r>
            <a:br>
              <a:rPr lang="ru-RU" sz="1800" dirty="0">
                <a:effectLst/>
                <a:latin typeface="Calibri" panose="020F0502020204030204" pitchFamily="34" charset="0"/>
                <a:ea typeface="Calibri" panose="020F0502020204030204" pitchFamily="34" charset="0"/>
                <a:cs typeface="Times New Roman" panose="02020603050405020304" pitchFamily="18" charset="0"/>
              </a:rPr>
            </a:br>
            <a:endParaRPr lang="ru-RU" dirty="0"/>
          </a:p>
        </p:txBody>
      </p:sp>
      <p:graphicFrame>
        <p:nvGraphicFramePr>
          <p:cNvPr id="4" name="Объект 3">
            <a:extLst>
              <a:ext uri="{FF2B5EF4-FFF2-40B4-BE49-F238E27FC236}">
                <a16:creationId xmlns:a16="http://schemas.microsoft.com/office/drawing/2014/main" id="{7CB19E26-F975-4B8F-8668-1E4C0ABECE75}"/>
              </a:ext>
            </a:extLst>
          </p:cNvPr>
          <p:cNvGraphicFramePr>
            <a:graphicFrameLocks noGrp="1"/>
          </p:cNvGraphicFramePr>
          <p:nvPr>
            <p:ph idx="1"/>
            <p:extLst>
              <p:ext uri="{D42A27DB-BD31-4B8C-83A1-F6EECF244321}">
                <p14:modId xmlns:p14="http://schemas.microsoft.com/office/powerpoint/2010/main" val="512131803"/>
              </p:ext>
            </p:extLst>
          </p:nvPr>
        </p:nvGraphicFramePr>
        <p:xfrm>
          <a:off x="107504" y="2204864"/>
          <a:ext cx="8928989" cy="1823536"/>
        </p:xfrm>
        <a:graphic>
          <a:graphicData uri="http://schemas.openxmlformats.org/drawingml/2006/table">
            <a:tbl>
              <a:tblPr firstRow="1" firstCol="1" bandRow="1">
                <a:tableStyleId>{5C22544A-7EE6-4342-B048-85BDC9FD1C3A}</a:tableStyleId>
              </a:tblPr>
              <a:tblGrid>
                <a:gridCol w="248448">
                  <a:extLst>
                    <a:ext uri="{9D8B030D-6E8A-4147-A177-3AD203B41FA5}">
                      <a16:colId xmlns:a16="http://schemas.microsoft.com/office/drawing/2014/main" val="961130859"/>
                    </a:ext>
                  </a:extLst>
                </a:gridCol>
                <a:gridCol w="1407736">
                  <a:extLst>
                    <a:ext uri="{9D8B030D-6E8A-4147-A177-3AD203B41FA5}">
                      <a16:colId xmlns:a16="http://schemas.microsoft.com/office/drawing/2014/main" val="3990353233"/>
                    </a:ext>
                  </a:extLst>
                </a:gridCol>
                <a:gridCol w="1142654">
                  <a:extLst>
                    <a:ext uri="{9D8B030D-6E8A-4147-A177-3AD203B41FA5}">
                      <a16:colId xmlns:a16="http://schemas.microsoft.com/office/drawing/2014/main" val="840668635"/>
                    </a:ext>
                  </a:extLst>
                </a:gridCol>
                <a:gridCol w="849158">
                  <a:extLst>
                    <a:ext uri="{9D8B030D-6E8A-4147-A177-3AD203B41FA5}">
                      <a16:colId xmlns:a16="http://schemas.microsoft.com/office/drawing/2014/main" val="2489386702"/>
                    </a:ext>
                  </a:extLst>
                </a:gridCol>
                <a:gridCol w="849158">
                  <a:extLst>
                    <a:ext uri="{9D8B030D-6E8A-4147-A177-3AD203B41FA5}">
                      <a16:colId xmlns:a16="http://schemas.microsoft.com/office/drawing/2014/main" val="2222784344"/>
                    </a:ext>
                  </a:extLst>
                </a:gridCol>
                <a:gridCol w="849158">
                  <a:extLst>
                    <a:ext uri="{9D8B030D-6E8A-4147-A177-3AD203B41FA5}">
                      <a16:colId xmlns:a16="http://schemas.microsoft.com/office/drawing/2014/main" val="168207717"/>
                    </a:ext>
                  </a:extLst>
                </a:gridCol>
                <a:gridCol w="849158">
                  <a:extLst>
                    <a:ext uri="{9D8B030D-6E8A-4147-A177-3AD203B41FA5}">
                      <a16:colId xmlns:a16="http://schemas.microsoft.com/office/drawing/2014/main" val="3888418533"/>
                    </a:ext>
                  </a:extLst>
                </a:gridCol>
                <a:gridCol w="849158">
                  <a:extLst>
                    <a:ext uri="{9D8B030D-6E8A-4147-A177-3AD203B41FA5}">
                      <a16:colId xmlns:a16="http://schemas.microsoft.com/office/drawing/2014/main" val="312863056"/>
                    </a:ext>
                  </a:extLst>
                </a:gridCol>
                <a:gridCol w="849158">
                  <a:extLst>
                    <a:ext uri="{9D8B030D-6E8A-4147-A177-3AD203B41FA5}">
                      <a16:colId xmlns:a16="http://schemas.microsoft.com/office/drawing/2014/main" val="2567464535"/>
                    </a:ext>
                  </a:extLst>
                </a:gridCol>
                <a:gridCol w="1035203">
                  <a:extLst>
                    <a:ext uri="{9D8B030D-6E8A-4147-A177-3AD203B41FA5}">
                      <a16:colId xmlns:a16="http://schemas.microsoft.com/office/drawing/2014/main" val="861247453"/>
                    </a:ext>
                  </a:extLst>
                </a:gridCol>
              </a:tblGrid>
              <a:tr h="1287007">
                <a:tc>
                  <a:txBody>
                    <a:bodyPr/>
                    <a:lstStyle/>
                    <a:p>
                      <a:pPr algn="ctr">
                        <a:lnSpc>
                          <a:spcPct val="107000"/>
                        </a:lnSpc>
                        <a:spcAft>
                          <a:spcPts val="800"/>
                        </a:spcAft>
                      </a:pPr>
                      <a:r>
                        <a:rPr lang="ru-RU" sz="1400">
                          <a:solidFill>
                            <a:schemeClr val="tx1"/>
                          </a:solidFill>
                          <a:effectLst/>
                        </a:rPr>
                        <a:t>№ </a:t>
                      </a:r>
                    </a:p>
                    <a:p>
                      <a:pPr algn="ctr">
                        <a:lnSpc>
                          <a:spcPct val="107000"/>
                        </a:lnSpc>
                        <a:spcAft>
                          <a:spcPts val="800"/>
                        </a:spcAft>
                      </a:pPr>
                      <a:r>
                        <a:rPr lang="ru-RU" sz="1400">
                          <a:solidFill>
                            <a:schemeClr val="tx1"/>
                          </a:solidFill>
                          <a:effectLst/>
                        </a:rPr>
                        <a:t>п/п</a:t>
                      </a:r>
                      <a:endParaRPr lang="ru-RU"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708" marR="43708" marT="0" marB="0"/>
                </a:tc>
                <a:tc>
                  <a:txBody>
                    <a:bodyPr/>
                    <a:lstStyle/>
                    <a:p>
                      <a:pPr algn="ctr">
                        <a:lnSpc>
                          <a:spcPct val="107000"/>
                        </a:lnSpc>
                        <a:spcAft>
                          <a:spcPts val="800"/>
                        </a:spcAft>
                      </a:pPr>
                      <a:r>
                        <a:rPr lang="ru-RU" sz="1400" dirty="0">
                          <a:solidFill>
                            <a:schemeClr val="tx1"/>
                          </a:solidFill>
                          <a:effectLst/>
                        </a:rPr>
                        <a:t>Ф.И. </a:t>
                      </a:r>
                    </a:p>
                    <a:p>
                      <a:pPr algn="ctr">
                        <a:lnSpc>
                          <a:spcPct val="107000"/>
                        </a:lnSpc>
                        <a:spcAft>
                          <a:spcPts val="800"/>
                        </a:spcAft>
                      </a:pPr>
                      <a:r>
                        <a:rPr lang="ru-RU" sz="1400" dirty="0">
                          <a:solidFill>
                            <a:schemeClr val="tx1"/>
                          </a:solidFill>
                          <a:effectLst/>
                        </a:rPr>
                        <a:t>обучающегося</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708" marR="43708" marT="0" marB="0"/>
                </a:tc>
                <a:tc>
                  <a:txBody>
                    <a:bodyPr/>
                    <a:lstStyle/>
                    <a:p>
                      <a:pPr algn="ctr">
                        <a:lnSpc>
                          <a:spcPct val="107000"/>
                        </a:lnSpc>
                        <a:spcAft>
                          <a:spcPts val="800"/>
                        </a:spcAft>
                      </a:pPr>
                      <a:r>
                        <a:rPr lang="ru-RU" sz="1400">
                          <a:solidFill>
                            <a:schemeClr val="tx1"/>
                          </a:solidFill>
                          <a:effectLst/>
                        </a:rPr>
                        <a:t>Учебная активность</a:t>
                      </a:r>
                      <a:endParaRPr lang="ru-RU"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708" marR="43708" marT="0" marB="0"/>
                </a:tc>
                <a:tc>
                  <a:txBody>
                    <a:bodyPr/>
                    <a:lstStyle/>
                    <a:p>
                      <a:pPr algn="ctr">
                        <a:lnSpc>
                          <a:spcPct val="107000"/>
                        </a:lnSpc>
                        <a:spcAft>
                          <a:spcPts val="800"/>
                        </a:spcAft>
                      </a:pPr>
                      <a:r>
                        <a:rPr lang="ru-RU" sz="1400" dirty="0" err="1">
                          <a:solidFill>
                            <a:schemeClr val="tx1"/>
                          </a:solidFill>
                          <a:effectLst/>
                        </a:rPr>
                        <a:t>Освое</a:t>
                      </a:r>
                      <a:endParaRPr lang="ru-RU" sz="1400" dirty="0">
                        <a:solidFill>
                          <a:schemeClr val="tx1"/>
                        </a:solidFill>
                        <a:effectLst/>
                      </a:endParaRPr>
                    </a:p>
                    <a:p>
                      <a:pPr algn="ctr">
                        <a:lnSpc>
                          <a:spcPct val="107000"/>
                        </a:lnSpc>
                        <a:spcAft>
                          <a:spcPts val="800"/>
                        </a:spcAft>
                      </a:pPr>
                      <a:r>
                        <a:rPr lang="ru-RU" sz="1400" dirty="0" err="1">
                          <a:solidFill>
                            <a:schemeClr val="tx1"/>
                          </a:solidFill>
                          <a:effectLst/>
                        </a:rPr>
                        <a:t>ние</a:t>
                      </a:r>
                      <a:r>
                        <a:rPr lang="ru-RU" sz="1400" dirty="0">
                          <a:solidFill>
                            <a:schemeClr val="tx1"/>
                          </a:solidFill>
                          <a:effectLst/>
                        </a:rPr>
                        <a:t> знаний</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708" marR="43708" marT="0" marB="0"/>
                </a:tc>
                <a:tc>
                  <a:txBody>
                    <a:bodyPr/>
                    <a:lstStyle/>
                    <a:p>
                      <a:pPr algn="ctr">
                        <a:lnSpc>
                          <a:spcPct val="107000"/>
                        </a:lnSpc>
                        <a:spcAft>
                          <a:spcPts val="800"/>
                        </a:spcAft>
                      </a:pPr>
                      <a:r>
                        <a:rPr lang="ru-RU" sz="1400" dirty="0">
                          <a:solidFill>
                            <a:schemeClr val="tx1"/>
                          </a:solidFill>
                          <a:effectLst/>
                        </a:rPr>
                        <a:t>Поведение на уроке</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708" marR="43708" marT="0" marB="0"/>
                </a:tc>
                <a:tc>
                  <a:txBody>
                    <a:bodyPr/>
                    <a:lstStyle/>
                    <a:p>
                      <a:pPr algn="ctr">
                        <a:lnSpc>
                          <a:spcPct val="107000"/>
                        </a:lnSpc>
                        <a:spcAft>
                          <a:spcPts val="800"/>
                        </a:spcAft>
                      </a:pPr>
                      <a:r>
                        <a:rPr lang="ru-RU" sz="1400" dirty="0">
                          <a:solidFill>
                            <a:schemeClr val="tx1"/>
                          </a:solidFill>
                          <a:effectLst/>
                        </a:rPr>
                        <a:t>Поведение на </a:t>
                      </a:r>
                      <a:r>
                        <a:rPr lang="ru-RU" sz="1400" dirty="0" err="1">
                          <a:solidFill>
                            <a:schemeClr val="tx1"/>
                          </a:solidFill>
                          <a:effectLst/>
                        </a:rPr>
                        <a:t>переме</a:t>
                      </a:r>
                      <a:endParaRPr lang="ru-RU" sz="1400" dirty="0">
                        <a:solidFill>
                          <a:schemeClr val="tx1"/>
                        </a:solidFill>
                        <a:effectLst/>
                      </a:endParaRPr>
                    </a:p>
                    <a:p>
                      <a:pPr algn="ctr">
                        <a:lnSpc>
                          <a:spcPct val="107000"/>
                        </a:lnSpc>
                        <a:spcAft>
                          <a:spcPts val="800"/>
                        </a:spcAft>
                      </a:pPr>
                      <a:r>
                        <a:rPr lang="ru-RU" sz="1400" dirty="0">
                          <a:solidFill>
                            <a:schemeClr val="tx1"/>
                          </a:solidFill>
                          <a:effectLst/>
                        </a:rPr>
                        <a:t>не</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708" marR="43708" marT="0" marB="0"/>
                </a:tc>
                <a:tc>
                  <a:txBody>
                    <a:bodyPr/>
                    <a:lstStyle/>
                    <a:p>
                      <a:pPr algn="ctr">
                        <a:lnSpc>
                          <a:spcPct val="107000"/>
                        </a:lnSpc>
                        <a:spcAft>
                          <a:spcPts val="800"/>
                        </a:spcAft>
                      </a:pPr>
                      <a:r>
                        <a:rPr lang="ru-RU" sz="1400" dirty="0">
                          <a:solidFill>
                            <a:schemeClr val="tx1"/>
                          </a:solidFill>
                          <a:effectLst/>
                        </a:rPr>
                        <a:t>Отношения с одноклассника</a:t>
                      </a:r>
                    </a:p>
                    <a:p>
                      <a:pPr algn="ctr">
                        <a:lnSpc>
                          <a:spcPct val="107000"/>
                        </a:lnSpc>
                        <a:spcAft>
                          <a:spcPts val="800"/>
                        </a:spcAft>
                      </a:pPr>
                      <a:r>
                        <a:rPr lang="ru-RU" sz="1400" dirty="0">
                          <a:solidFill>
                            <a:schemeClr val="tx1"/>
                          </a:solidFill>
                          <a:effectLst/>
                        </a:rPr>
                        <a:t>ми</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708" marR="43708" marT="0" marB="0"/>
                </a:tc>
                <a:tc>
                  <a:txBody>
                    <a:bodyPr/>
                    <a:lstStyle/>
                    <a:p>
                      <a:pPr algn="ctr">
                        <a:lnSpc>
                          <a:spcPct val="107000"/>
                        </a:lnSpc>
                        <a:spcAft>
                          <a:spcPts val="800"/>
                        </a:spcAft>
                      </a:pPr>
                      <a:r>
                        <a:rPr lang="ru-RU" sz="1400" dirty="0">
                          <a:solidFill>
                            <a:schemeClr val="tx1"/>
                          </a:solidFill>
                          <a:effectLst/>
                        </a:rPr>
                        <a:t>Отношение к учите</a:t>
                      </a:r>
                    </a:p>
                    <a:p>
                      <a:pPr algn="ctr">
                        <a:lnSpc>
                          <a:spcPct val="107000"/>
                        </a:lnSpc>
                        <a:spcAft>
                          <a:spcPts val="800"/>
                        </a:spcAft>
                      </a:pPr>
                      <a:r>
                        <a:rPr lang="ru-RU" sz="1400" dirty="0" err="1">
                          <a:solidFill>
                            <a:schemeClr val="tx1"/>
                          </a:solidFill>
                          <a:effectLst/>
                        </a:rPr>
                        <a:t>лю</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708" marR="43708" marT="0" marB="0"/>
                </a:tc>
                <a:tc>
                  <a:txBody>
                    <a:bodyPr/>
                    <a:lstStyle/>
                    <a:p>
                      <a:pPr algn="ctr">
                        <a:lnSpc>
                          <a:spcPct val="107000"/>
                        </a:lnSpc>
                        <a:spcAft>
                          <a:spcPts val="800"/>
                        </a:spcAft>
                      </a:pPr>
                      <a:r>
                        <a:rPr lang="ru-RU" sz="1400" dirty="0">
                          <a:solidFill>
                            <a:schemeClr val="tx1"/>
                          </a:solidFill>
                          <a:effectLst/>
                        </a:rPr>
                        <a:t>Эмоциональное благополучие</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708" marR="43708" marT="0" marB="0"/>
                </a:tc>
                <a:tc>
                  <a:txBody>
                    <a:bodyPr/>
                    <a:lstStyle/>
                    <a:p>
                      <a:pPr algn="ctr">
                        <a:lnSpc>
                          <a:spcPct val="107000"/>
                        </a:lnSpc>
                        <a:spcAft>
                          <a:spcPts val="800"/>
                        </a:spcAft>
                      </a:pPr>
                      <a:r>
                        <a:rPr lang="ru-RU" sz="1400" dirty="0">
                          <a:solidFill>
                            <a:schemeClr val="tx1"/>
                          </a:solidFill>
                          <a:effectLst/>
                        </a:rPr>
                        <a:t>Итоговый балл</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708" marR="43708" marT="0" marB="0"/>
                </a:tc>
                <a:extLst>
                  <a:ext uri="{0D108BD9-81ED-4DB2-BD59-A6C34878D82A}">
                    <a16:rowId xmlns:a16="http://schemas.microsoft.com/office/drawing/2014/main" val="3332031671"/>
                  </a:ext>
                </a:extLst>
              </a:tr>
              <a:tr h="397146">
                <a:tc>
                  <a:txBody>
                    <a:bodyPr/>
                    <a:lstStyle/>
                    <a:p>
                      <a:pPr algn="ctr">
                        <a:lnSpc>
                          <a:spcPct val="107000"/>
                        </a:lnSpc>
                        <a:spcAft>
                          <a:spcPts val="800"/>
                        </a:spcAft>
                      </a:pPr>
                      <a:r>
                        <a:rPr lang="ru-RU" sz="1400">
                          <a:solidFill>
                            <a:schemeClr val="tx1"/>
                          </a:solidFill>
                          <a:effectLst/>
                        </a:rPr>
                        <a:t>1</a:t>
                      </a:r>
                      <a:endParaRPr lang="ru-RU"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708" marR="43708" marT="0" marB="0"/>
                </a:tc>
                <a:tc>
                  <a:txBody>
                    <a:bodyPr/>
                    <a:lstStyle/>
                    <a:p>
                      <a:pPr algn="ctr">
                        <a:lnSpc>
                          <a:spcPct val="107000"/>
                        </a:lnSpc>
                        <a:spcAft>
                          <a:spcPts val="800"/>
                        </a:spcAft>
                      </a:pPr>
                      <a:r>
                        <a:rPr lang="ru-RU" sz="1400" dirty="0">
                          <a:solidFill>
                            <a:schemeClr val="tx1"/>
                          </a:solidFill>
                          <a:effectLst/>
                        </a:rPr>
                        <a:t> </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708" marR="43708" marT="0" marB="0"/>
                </a:tc>
                <a:tc>
                  <a:txBody>
                    <a:bodyPr/>
                    <a:lstStyle/>
                    <a:p>
                      <a:pPr algn="ctr">
                        <a:lnSpc>
                          <a:spcPct val="107000"/>
                        </a:lnSpc>
                        <a:spcAft>
                          <a:spcPts val="800"/>
                        </a:spcAft>
                      </a:pPr>
                      <a:r>
                        <a:rPr lang="ru-RU" sz="1400">
                          <a:solidFill>
                            <a:schemeClr val="tx1"/>
                          </a:solidFill>
                          <a:effectLst/>
                        </a:rPr>
                        <a:t> </a:t>
                      </a:r>
                      <a:endParaRPr lang="ru-RU"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708" marR="43708" marT="0" marB="0"/>
                </a:tc>
                <a:tc>
                  <a:txBody>
                    <a:bodyPr/>
                    <a:lstStyle/>
                    <a:p>
                      <a:pPr algn="ctr">
                        <a:lnSpc>
                          <a:spcPct val="107000"/>
                        </a:lnSpc>
                        <a:spcAft>
                          <a:spcPts val="800"/>
                        </a:spcAft>
                      </a:pPr>
                      <a:r>
                        <a:rPr lang="ru-RU" sz="1400">
                          <a:solidFill>
                            <a:schemeClr val="tx1"/>
                          </a:solidFill>
                          <a:effectLst/>
                        </a:rPr>
                        <a:t> </a:t>
                      </a:r>
                      <a:endParaRPr lang="ru-RU"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708" marR="43708" marT="0" marB="0"/>
                </a:tc>
                <a:tc>
                  <a:txBody>
                    <a:bodyPr/>
                    <a:lstStyle/>
                    <a:p>
                      <a:pPr algn="ctr">
                        <a:lnSpc>
                          <a:spcPct val="107000"/>
                        </a:lnSpc>
                        <a:spcAft>
                          <a:spcPts val="800"/>
                        </a:spcAft>
                      </a:pPr>
                      <a:r>
                        <a:rPr lang="ru-RU" sz="1400">
                          <a:solidFill>
                            <a:schemeClr val="tx1"/>
                          </a:solidFill>
                          <a:effectLst/>
                        </a:rPr>
                        <a:t> </a:t>
                      </a:r>
                      <a:endParaRPr lang="ru-RU"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708" marR="43708" marT="0" marB="0"/>
                </a:tc>
                <a:tc>
                  <a:txBody>
                    <a:bodyPr/>
                    <a:lstStyle/>
                    <a:p>
                      <a:pPr algn="ctr">
                        <a:lnSpc>
                          <a:spcPct val="107000"/>
                        </a:lnSpc>
                        <a:spcAft>
                          <a:spcPts val="800"/>
                        </a:spcAft>
                      </a:pPr>
                      <a:r>
                        <a:rPr lang="ru-RU" sz="1400">
                          <a:solidFill>
                            <a:schemeClr val="tx1"/>
                          </a:solidFill>
                          <a:effectLst/>
                        </a:rPr>
                        <a:t> </a:t>
                      </a:r>
                      <a:endParaRPr lang="ru-RU"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708" marR="43708" marT="0" marB="0"/>
                </a:tc>
                <a:tc>
                  <a:txBody>
                    <a:bodyPr/>
                    <a:lstStyle/>
                    <a:p>
                      <a:pPr algn="ctr">
                        <a:lnSpc>
                          <a:spcPct val="107000"/>
                        </a:lnSpc>
                        <a:spcAft>
                          <a:spcPts val="800"/>
                        </a:spcAft>
                      </a:pPr>
                      <a:r>
                        <a:rPr lang="ru-RU" sz="1400">
                          <a:solidFill>
                            <a:schemeClr val="tx1"/>
                          </a:solidFill>
                          <a:effectLst/>
                        </a:rPr>
                        <a:t> </a:t>
                      </a:r>
                      <a:endParaRPr lang="ru-RU"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708" marR="43708" marT="0" marB="0"/>
                </a:tc>
                <a:tc>
                  <a:txBody>
                    <a:bodyPr/>
                    <a:lstStyle/>
                    <a:p>
                      <a:pPr algn="ctr">
                        <a:lnSpc>
                          <a:spcPct val="107000"/>
                        </a:lnSpc>
                        <a:spcAft>
                          <a:spcPts val="800"/>
                        </a:spcAft>
                      </a:pPr>
                      <a:r>
                        <a:rPr lang="ru-RU" sz="1400">
                          <a:solidFill>
                            <a:schemeClr val="tx1"/>
                          </a:solidFill>
                          <a:effectLst/>
                        </a:rPr>
                        <a:t> </a:t>
                      </a:r>
                      <a:endParaRPr lang="ru-RU"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708" marR="43708" marT="0" marB="0"/>
                </a:tc>
                <a:tc>
                  <a:txBody>
                    <a:bodyPr/>
                    <a:lstStyle/>
                    <a:p>
                      <a:pPr algn="ctr">
                        <a:lnSpc>
                          <a:spcPct val="107000"/>
                        </a:lnSpc>
                        <a:spcAft>
                          <a:spcPts val="800"/>
                        </a:spcAft>
                      </a:pPr>
                      <a:r>
                        <a:rPr lang="ru-RU" sz="1400">
                          <a:solidFill>
                            <a:schemeClr val="tx1"/>
                          </a:solidFill>
                          <a:effectLst/>
                        </a:rPr>
                        <a:t> </a:t>
                      </a:r>
                      <a:endParaRPr lang="ru-RU"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708" marR="43708" marT="0" marB="0"/>
                </a:tc>
                <a:tc>
                  <a:txBody>
                    <a:bodyPr/>
                    <a:lstStyle/>
                    <a:p>
                      <a:pPr algn="ctr">
                        <a:lnSpc>
                          <a:spcPct val="107000"/>
                        </a:lnSpc>
                        <a:spcAft>
                          <a:spcPts val="800"/>
                        </a:spcAft>
                      </a:pPr>
                      <a:r>
                        <a:rPr lang="ru-RU" sz="1400" dirty="0">
                          <a:solidFill>
                            <a:schemeClr val="tx1"/>
                          </a:solidFill>
                          <a:effectLst/>
                        </a:rPr>
                        <a:t> </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708" marR="43708" marT="0" marB="0"/>
                </a:tc>
                <a:extLst>
                  <a:ext uri="{0D108BD9-81ED-4DB2-BD59-A6C34878D82A}">
                    <a16:rowId xmlns:a16="http://schemas.microsoft.com/office/drawing/2014/main" val="59761833"/>
                  </a:ext>
                </a:extLst>
              </a:tr>
              <a:tr h="44039">
                <a:tc>
                  <a:txBody>
                    <a:bodyPr/>
                    <a:lstStyle/>
                    <a:p>
                      <a:pPr algn="ctr">
                        <a:lnSpc>
                          <a:spcPct val="107000"/>
                        </a:lnSpc>
                        <a:spcAft>
                          <a:spcPts val="800"/>
                        </a:spcAft>
                      </a:pPr>
                      <a:r>
                        <a:rPr lang="ru-RU" sz="900">
                          <a:solidFill>
                            <a:schemeClr val="tx1"/>
                          </a:solidFill>
                          <a:effectLst/>
                        </a:rPr>
                        <a:t>2</a:t>
                      </a:r>
                      <a:endParaRPr lang="ru-RU" sz="7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708" marR="43708" marT="0" marB="0"/>
                </a:tc>
                <a:tc>
                  <a:txBody>
                    <a:bodyPr/>
                    <a:lstStyle/>
                    <a:p>
                      <a:pPr algn="ctr">
                        <a:lnSpc>
                          <a:spcPct val="107000"/>
                        </a:lnSpc>
                        <a:spcAft>
                          <a:spcPts val="800"/>
                        </a:spcAft>
                      </a:pPr>
                      <a:r>
                        <a:rPr lang="ru-RU" sz="900">
                          <a:solidFill>
                            <a:schemeClr val="tx1"/>
                          </a:solidFill>
                          <a:effectLst/>
                        </a:rPr>
                        <a:t> </a:t>
                      </a:r>
                      <a:endParaRPr lang="ru-RU" sz="7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708" marR="43708" marT="0" marB="0"/>
                </a:tc>
                <a:tc>
                  <a:txBody>
                    <a:bodyPr/>
                    <a:lstStyle/>
                    <a:p>
                      <a:pPr algn="ctr">
                        <a:lnSpc>
                          <a:spcPct val="107000"/>
                        </a:lnSpc>
                        <a:spcAft>
                          <a:spcPts val="800"/>
                        </a:spcAft>
                      </a:pPr>
                      <a:r>
                        <a:rPr lang="ru-RU" sz="900">
                          <a:solidFill>
                            <a:schemeClr val="tx1"/>
                          </a:solidFill>
                          <a:effectLst/>
                        </a:rPr>
                        <a:t> </a:t>
                      </a:r>
                      <a:endParaRPr lang="ru-RU" sz="7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708" marR="43708" marT="0" marB="0"/>
                </a:tc>
                <a:tc>
                  <a:txBody>
                    <a:bodyPr/>
                    <a:lstStyle/>
                    <a:p>
                      <a:pPr algn="ctr">
                        <a:lnSpc>
                          <a:spcPct val="107000"/>
                        </a:lnSpc>
                        <a:spcAft>
                          <a:spcPts val="800"/>
                        </a:spcAft>
                      </a:pPr>
                      <a:r>
                        <a:rPr lang="ru-RU" sz="900">
                          <a:solidFill>
                            <a:schemeClr val="tx1"/>
                          </a:solidFill>
                          <a:effectLst/>
                        </a:rPr>
                        <a:t> </a:t>
                      </a:r>
                      <a:endParaRPr lang="ru-RU" sz="7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708" marR="43708" marT="0" marB="0"/>
                </a:tc>
                <a:tc>
                  <a:txBody>
                    <a:bodyPr/>
                    <a:lstStyle/>
                    <a:p>
                      <a:pPr algn="ctr">
                        <a:lnSpc>
                          <a:spcPct val="107000"/>
                        </a:lnSpc>
                        <a:spcAft>
                          <a:spcPts val="800"/>
                        </a:spcAft>
                      </a:pPr>
                      <a:r>
                        <a:rPr lang="ru-RU" sz="900">
                          <a:solidFill>
                            <a:schemeClr val="tx1"/>
                          </a:solidFill>
                          <a:effectLst/>
                        </a:rPr>
                        <a:t> </a:t>
                      </a:r>
                      <a:endParaRPr lang="ru-RU" sz="7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708" marR="43708" marT="0" marB="0"/>
                </a:tc>
                <a:tc>
                  <a:txBody>
                    <a:bodyPr/>
                    <a:lstStyle/>
                    <a:p>
                      <a:pPr algn="ctr">
                        <a:lnSpc>
                          <a:spcPct val="107000"/>
                        </a:lnSpc>
                        <a:spcAft>
                          <a:spcPts val="800"/>
                        </a:spcAft>
                      </a:pPr>
                      <a:r>
                        <a:rPr lang="ru-RU" sz="900">
                          <a:solidFill>
                            <a:schemeClr val="tx1"/>
                          </a:solidFill>
                          <a:effectLst/>
                        </a:rPr>
                        <a:t> </a:t>
                      </a:r>
                      <a:endParaRPr lang="ru-RU" sz="7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708" marR="43708" marT="0" marB="0"/>
                </a:tc>
                <a:tc>
                  <a:txBody>
                    <a:bodyPr/>
                    <a:lstStyle/>
                    <a:p>
                      <a:pPr algn="ctr">
                        <a:lnSpc>
                          <a:spcPct val="107000"/>
                        </a:lnSpc>
                        <a:spcAft>
                          <a:spcPts val="800"/>
                        </a:spcAft>
                      </a:pPr>
                      <a:r>
                        <a:rPr lang="ru-RU" sz="900">
                          <a:solidFill>
                            <a:schemeClr val="tx1"/>
                          </a:solidFill>
                          <a:effectLst/>
                        </a:rPr>
                        <a:t> </a:t>
                      </a:r>
                      <a:endParaRPr lang="ru-RU" sz="7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708" marR="43708" marT="0" marB="0"/>
                </a:tc>
                <a:tc>
                  <a:txBody>
                    <a:bodyPr/>
                    <a:lstStyle/>
                    <a:p>
                      <a:pPr algn="ctr">
                        <a:lnSpc>
                          <a:spcPct val="107000"/>
                        </a:lnSpc>
                        <a:spcAft>
                          <a:spcPts val="800"/>
                        </a:spcAft>
                      </a:pPr>
                      <a:r>
                        <a:rPr lang="ru-RU" sz="900">
                          <a:solidFill>
                            <a:schemeClr val="tx1"/>
                          </a:solidFill>
                          <a:effectLst/>
                        </a:rPr>
                        <a:t> </a:t>
                      </a:r>
                      <a:endParaRPr lang="ru-RU" sz="7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708" marR="43708" marT="0" marB="0"/>
                </a:tc>
                <a:tc>
                  <a:txBody>
                    <a:bodyPr/>
                    <a:lstStyle/>
                    <a:p>
                      <a:pPr algn="ctr">
                        <a:lnSpc>
                          <a:spcPct val="107000"/>
                        </a:lnSpc>
                        <a:spcAft>
                          <a:spcPts val="800"/>
                        </a:spcAft>
                      </a:pPr>
                      <a:r>
                        <a:rPr lang="ru-RU" sz="900">
                          <a:solidFill>
                            <a:schemeClr val="tx1"/>
                          </a:solidFill>
                          <a:effectLst/>
                        </a:rPr>
                        <a:t> </a:t>
                      </a:r>
                      <a:endParaRPr lang="ru-RU" sz="7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708" marR="43708" marT="0" marB="0"/>
                </a:tc>
                <a:tc>
                  <a:txBody>
                    <a:bodyPr/>
                    <a:lstStyle/>
                    <a:p>
                      <a:pPr algn="ctr">
                        <a:lnSpc>
                          <a:spcPct val="107000"/>
                        </a:lnSpc>
                        <a:spcAft>
                          <a:spcPts val="800"/>
                        </a:spcAft>
                      </a:pPr>
                      <a:r>
                        <a:rPr lang="ru-RU" sz="900" dirty="0">
                          <a:solidFill>
                            <a:schemeClr val="tx1"/>
                          </a:solidFill>
                          <a:effectLst/>
                        </a:rPr>
                        <a:t> </a:t>
                      </a:r>
                      <a:endParaRPr lang="ru-RU"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708" marR="43708" marT="0" marB="0"/>
                </a:tc>
                <a:extLst>
                  <a:ext uri="{0D108BD9-81ED-4DB2-BD59-A6C34878D82A}">
                    <a16:rowId xmlns:a16="http://schemas.microsoft.com/office/drawing/2014/main" val="3002175041"/>
                  </a:ext>
                </a:extLst>
              </a:tr>
            </a:tbl>
          </a:graphicData>
        </a:graphic>
      </p:graphicFrame>
    </p:spTree>
    <p:extLst>
      <p:ext uri="{BB962C8B-B14F-4D97-AF65-F5344CB8AC3E}">
        <p14:creationId xmlns:p14="http://schemas.microsoft.com/office/powerpoint/2010/main" val="2675661141"/>
      </p:ext>
    </p:extLst>
  </p:cSld>
  <p:clrMapOvr>
    <a:masterClrMapping/>
  </p:clrMapOvr>
  <p:transition>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6D40288-4D30-4668-A7B4-984AD1AD2FA0}"/>
              </a:ext>
            </a:extLst>
          </p:cNvPr>
          <p:cNvSpPr>
            <a:spLocks noGrp="1"/>
          </p:cNvSpPr>
          <p:nvPr>
            <p:ph type="title"/>
          </p:nvPr>
        </p:nvSpPr>
        <p:spPr>
          <a:xfrm>
            <a:off x="539553" y="817582"/>
            <a:ext cx="8064896" cy="1202485"/>
          </a:xfrm>
        </p:spPr>
        <p:txBody>
          <a:bodyPr>
            <a:normAutofit fontScale="90000"/>
          </a:bodyPr>
          <a:lstStyle/>
          <a:p>
            <a:r>
              <a:rPr lang="ru-RU" sz="2700" dirty="0"/>
              <a:t>При наблюдении и беседах, мы можем заметить, что ребенок может не обладать необходимым ролевым разнообразием, может испытывать психологическое напряжение</a:t>
            </a:r>
          </a:p>
        </p:txBody>
      </p:sp>
      <p:sp>
        <p:nvSpPr>
          <p:cNvPr id="3" name="Объект 2">
            <a:extLst>
              <a:ext uri="{FF2B5EF4-FFF2-40B4-BE49-F238E27FC236}">
                <a16:creationId xmlns:a16="http://schemas.microsoft.com/office/drawing/2014/main" id="{6BD09AF1-BB64-47DD-8E85-E7D7303091C7}"/>
              </a:ext>
            </a:extLst>
          </p:cNvPr>
          <p:cNvSpPr>
            <a:spLocks noGrp="1"/>
          </p:cNvSpPr>
          <p:nvPr>
            <p:ph idx="1"/>
          </p:nvPr>
        </p:nvSpPr>
        <p:spPr/>
        <p:txBody>
          <a:bodyPr/>
          <a:lstStyle/>
          <a:p>
            <a:r>
              <a:rPr lang="ru-RU" dirty="0"/>
              <a:t>Постоянно грустное (или демонстративно веселое настроение)</a:t>
            </a:r>
          </a:p>
          <a:p>
            <a:r>
              <a:rPr lang="ru-RU" dirty="0"/>
              <a:t>Типичное, повторяющееся в любых условиях поведение (всегда критичен, «шут», «правдолюб»</a:t>
            </a:r>
          </a:p>
          <a:p>
            <a:r>
              <a:rPr lang="ru-RU" dirty="0"/>
              <a:t>Присутствует постоянная усталость или избыточная энергия</a:t>
            </a:r>
          </a:p>
          <a:p>
            <a:r>
              <a:rPr lang="ru-RU" dirty="0"/>
              <a:t>Постоянные колебания настроения, не зависящие от внешней ситуации</a:t>
            </a:r>
          </a:p>
        </p:txBody>
      </p:sp>
    </p:spTree>
    <p:extLst>
      <p:ext uri="{BB962C8B-B14F-4D97-AF65-F5344CB8AC3E}">
        <p14:creationId xmlns:p14="http://schemas.microsoft.com/office/powerpoint/2010/main" val="1225984203"/>
      </p:ext>
    </p:extLst>
  </p:cSld>
  <p:clrMapOvr>
    <a:masterClrMapping/>
  </p:clrMapOvr>
  <p:transition>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608" y="980728"/>
            <a:ext cx="7128792" cy="3603812"/>
          </a:xfrm>
        </p:spPr>
        <p:txBody>
          <a:bodyPr>
            <a:noAutofit/>
          </a:bodyPr>
          <a:lstStyle/>
          <a:p>
            <a:pPr lvl="0" algn="ctr">
              <a:lnSpc>
                <a:spcPct val="80000"/>
              </a:lnSpc>
              <a:buClr>
                <a:srgbClr val="AA2B1E"/>
              </a:buClr>
              <a:buNone/>
            </a:pPr>
            <a:r>
              <a:rPr lang="ru-RU" sz="4000" dirty="0">
                <a:solidFill>
                  <a:prstClr val="black"/>
                </a:solidFill>
                <a:latin typeface="Times New Roman" panose="02020603050405020304" pitchFamily="18" charset="0"/>
                <a:cs typeface="Times New Roman" panose="02020603050405020304" pitchFamily="18" charset="0"/>
              </a:rPr>
              <a:t>Психологу, работающему с ребёнком или подростком, оказавшемся в кризисном периоде развития, важно знать особенности и типичные конфликты, характерные для того или иного возрастного кризиса. </a:t>
            </a:r>
          </a:p>
        </p:txBody>
      </p:sp>
    </p:spTree>
    <p:extLst>
      <p:ext uri="{BB962C8B-B14F-4D97-AF65-F5344CB8AC3E}">
        <p14:creationId xmlns:p14="http://schemas.microsoft.com/office/powerpoint/2010/main" val="3890122080"/>
      </p:ext>
    </p:extLst>
  </p:cSld>
  <p:clrMapOvr>
    <a:masterClrMapping/>
  </p:clrMapOvr>
  <p:transition>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71600" y="836712"/>
            <a:ext cx="7128792" cy="3603812"/>
          </a:xfrm>
        </p:spPr>
        <p:txBody>
          <a:bodyPr>
            <a:noAutofit/>
          </a:bodyPr>
          <a:lstStyle/>
          <a:p>
            <a:pPr lvl="0" algn="ctr">
              <a:lnSpc>
                <a:spcPct val="80000"/>
              </a:lnSpc>
              <a:buClr>
                <a:srgbClr val="AA2B1E"/>
              </a:buClr>
              <a:buNone/>
            </a:pPr>
            <a:r>
              <a:rPr lang="ru-RU" sz="4000" dirty="0">
                <a:solidFill>
                  <a:prstClr val="black"/>
                </a:solidFill>
                <a:latin typeface="Times New Roman" panose="02020603050405020304" pitchFamily="18" charset="0"/>
                <a:cs typeface="Times New Roman" panose="02020603050405020304" pitchFamily="18" charset="0"/>
              </a:rPr>
              <a:t>Непреодолённые кризисы в сочетании с </a:t>
            </a:r>
            <a:r>
              <a:rPr lang="ru-RU" sz="4000" dirty="0" err="1">
                <a:solidFill>
                  <a:prstClr val="black"/>
                </a:solidFill>
                <a:latin typeface="Times New Roman" panose="02020603050405020304" pitchFamily="18" charset="0"/>
                <a:cs typeface="Times New Roman" panose="02020603050405020304" pitchFamily="18" charset="0"/>
              </a:rPr>
              <a:t>травматизацией</a:t>
            </a:r>
            <a:r>
              <a:rPr lang="ru-RU" sz="4000" dirty="0">
                <a:solidFill>
                  <a:prstClr val="black"/>
                </a:solidFill>
                <a:latin typeface="Times New Roman" panose="02020603050405020304" pitchFamily="18" charset="0"/>
                <a:cs typeface="Times New Roman" panose="02020603050405020304" pitchFamily="18" charset="0"/>
              </a:rPr>
              <a:t> могут превратиться в запущенные или  выливаться в невротические, непоследовательные или агрессивные действия: побеги, убегания, вандализм, убийство, или суицид. </a:t>
            </a:r>
          </a:p>
          <a:p>
            <a:pPr marL="0" indent="0">
              <a:buNone/>
            </a:pPr>
            <a:endParaRPr lang="ru-RU" sz="4000" dirty="0"/>
          </a:p>
        </p:txBody>
      </p:sp>
    </p:spTree>
    <p:extLst>
      <p:ext uri="{BB962C8B-B14F-4D97-AF65-F5344CB8AC3E}">
        <p14:creationId xmlns:p14="http://schemas.microsoft.com/office/powerpoint/2010/main" val="2881066876"/>
      </p:ext>
    </p:extLst>
  </p:cSld>
  <p:clrMapOvr>
    <a:masterClrMapping/>
  </p:clrMapOvr>
  <p:transition>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89377" y="2226515"/>
            <a:ext cx="6965245" cy="1202485"/>
          </a:xfrm>
        </p:spPr>
        <p:txBody>
          <a:bodyPr>
            <a:normAutofit fontScale="90000"/>
          </a:bodyPr>
          <a:lstStyle/>
          <a:p>
            <a:r>
              <a:rPr lang="ru-RU" b="1" dirty="0"/>
              <a:t>Кризисы утраты и разлуки</a:t>
            </a:r>
            <a:endParaRPr lang="ru-RU" dirty="0"/>
          </a:p>
        </p:txBody>
      </p:sp>
    </p:spTree>
  </p:cSld>
  <p:clrMapOvr>
    <a:masterClrMapping/>
  </p:clrMapOvr>
  <p:transition>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827584" y="836712"/>
            <a:ext cx="7488832" cy="4994289"/>
          </a:xfrm>
        </p:spPr>
        <p:txBody>
          <a:bodyPr/>
          <a:lstStyle/>
          <a:p>
            <a:pPr>
              <a:lnSpc>
                <a:spcPct val="80000"/>
              </a:lnSpc>
            </a:pPr>
            <a:r>
              <a:rPr lang="ru-RU" sz="3600"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Утрата</a:t>
            </a:r>
            <a:r>
              <a:rPr lang="ru-RU" sz="3600" dirty="0">
                <a:latin typeface="Times New Roman" panose="02020603050405020304" pitchFamily="18" charset="0"/>
                <a:cs typeface="Times New Roman" panose="02020603050405020304" pitchFamily="18" charset="0"/>
              </a:rPr>
              <a:t> – переживание, человеческий опыт, связанный со смертью близкого человека.</a:t>
            </a:r>
          </a:p>
          <a:p>
            <a:pPr marL="0" indent="0">
              <a:lnSpc>
                <a:spcPct val="80000"/>
              </a:lnSpc>
              <a:buNone/>
            </a:pPr>
            <a:r>
              <a:rPr lang="ru-RU" sz="3600" dirty="0">
                <a:latin typeface="Times New Roman" panose="02020603050405020304" pitchFamily="18" charset="0"/>
                <a:cs typeface="Times New Roman" panose="02020603050405020304" pitchFamily="18" charset="0"/>
              </a:rPr>
              <a:t> </a:t>
            </a:r>
          </a:p>
          <a:p>
            <a:pPr>
              <a:lnSpc>
                <a:spcPct val="80000"/>
              </a:lnSpc>
            </a:pPr>
            <a:r>
              <a:rPr lang="ru-RU" sz="3600" dirty="0">
                <a:latin typeface="Times New Roman" panose="02020603050405020304" pitchFamily="18" charset="0"/>
                <a:cs typeface="Times New Roman" panose="02020603050405020304" pitchFamily="18" charset="0"/>
              </a:rPr>
              <a:t>С </a:t>
            </a:r>
            <a:r>
              <a:rPr lang="ru-RU" sz="3600"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кризисами разлуки</a:t>
            </a:r>
            <a:r>
              <a:rPr lang="ru-RU"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3600" dirty="0">
                <a:latin typeface="Times New Roman" panose="02020603050405020304" pitchFamily="18" charset="0"/>
                <a:cs typeface="Times New Roman" panose="02020603050405020304" pitchFamily="18" charset="0"/>
              </a:rPr>
              <a:t>дети сталкиваются в случаях развода родителей и создания родителями новых семей.</a:t>
            </a:r>
          </a:p>
        </p:txBody>
      </p:sp>
    </p:spTree>
  </p:cSld>
  <p:clrMapOvr>
    <a:masterClrMapping/>
  </p:clrMapOvr>
  <p:transition>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idx="1"/>
          </p:nvPr>
        </p:nvSpPr>
        <p:spPr>
          <a:xfrm>
            <a:off x="755576" y="908720"/>
            <a:ext cx="7632848" cy="6480175"/>
          </a:xfrm>
        </p:spPr>
        <p:txBody>
          <a:bodyPr/>
          <a:lstStyle/>
          <a:p>
            <a:pPr algn="ctr">
              <a:lnSpc>
                <a:spcPct val="90000"/>
              </a:lnSpc>
              <a:buFont typeface="Wingdings" pitchFamily="2" charset="2"/>
              <a:buNone/>
            </a:pPr>
            <a:r>
              <a:rPr lang="ru-RU" sz="3600" b="1" dirty="0">
                <a:solidFill>
                  <a:schemeClr val="accent2"/>
                </a:solidFill>
                <a:latin typeface="Times New Roman" panose="02020603050405020304" pitchFamily="18" charset="0"/>
                <a:cs typeface="Times New Roman" panose="02020603050405020304" pitchFamily="18" charset="0"/>
              </a:rPr>
              <a:t>Процесс адаптации детей после развода условно делят на три фазы:</a:t>
            </a:r>
          </a:p>
          <a:p>
            <a:pPr algn="ctr">
              <a:lnSpc>
                <a:spcPct val="90000"/>
              </a:lnSpc>
              <a:buFont typeface="Wingdings" pitchFamily="2" charset="2"/>
              <a:buNone/>
            </a:pPr>
            <a:endParaRPr lang="ru-RU" sz="2800" b="1" dirty="0">
              <a:solidFill>
                <a:srgbClr val="00B0F0"/>
              </a:solidFill>
              <a:latin typeface="Times New Roman" panose="02020603050405020304" pitchFamily="18" charset="0"/>
              <a:cs typeface="Times New Roman" panose="02020603050405020304" pitchFamily="18" charset="0"/>
            </a:endParaRPr>
          </a:p>
          <a:p>
            <a:pPr lvl="1">
              <a:lnSpc>
                <a:spcPct val="90000"/>
              </a:lnSpc>
              <a:buFont typeface="Wingdings" pitchFamily="2" charset="2"/>
              <a:buChar char="ь"/>
            </a:pPr>
            <a:r>
              <a:rPr lang="ru-RU" sz="3200" b="1" i="1" dirty="0">
                <a:latin typeface="Times New Roman" panose="02020603050405020304" pitchFamily="18" charset="0"/>
                <a:cs typeface="Times New Roman" panose="02020603050405020304" pitchFamily="18" charset="0"/>
              </a:rPr>
              <a:t>Первая, самая острая фаза, длится примерно около двух лет. Это время эмоциональной и физической разлуки одного из супругов с детьми. </a:t>
            </a:r>
          </a:p>
        </p:txBody>
      </p:sp>
    </p:spTree>
  </p:cSld>
  <p:clrMapOvr>
    <a:masterClrMapping/>
  </p:clrMapOvr>
  <p:transition>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75656" y="1124744"/>
            <a:ext cx="6196405" cy="3603812"/>
          </a:xfrm>
        </p:spPr>
        <p:txBody>
          <a:bodyPr>
            <a:normAutofit/>
          </a:bodyPr>
          <a:lstStyle/>
          <a:p>
            <a:pPr lvl="1">
              <a:lnSpc>
                <a:spcPct val="90000"/>
              </a:lnSpc>
              <a:buClr>
                <a:srgbClr val="AA2B1E"/>
              </a:buClr>
              <a:buFont typeface="Wingdings" pitchFamily="2" charset="2"/>
              <a:buChar char="ь"/>
            </a:pPr>
            <a:r>
              <a:rPr lang="ru-RU" sz="4000" b="1" i="1" dirty="0">
                <a:solidFill>
                  <a:prstClr val="black"/>
                </a:solidFill>
                <a:latin typeface="Times New Roman" panose="02020603050405020304" pitchFamily="18" charset="0"/>
                <a:cs typeface="Times New Roman" panose="02020603050405020304" pitchFamily="18" charset="0"/>
              </a:rPr>
              <a:t>Вторая фаза – переходная. Взрослые налаживают жизнь друг без друга, испытывая подъёмы и спады.</a:t>
            </a:r>
          </a:p>
          <a:p>
            <a:endParaRPr lang="ru-RU" sz="4000"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21648313"/>
      </p:ext>
    </p:extLst>
  </p:cSld>
  <p:clrMapOvr>
    <a:masterClrMapping/>
  </p:clrMapOvr>
  <p:transition>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03648" y="980728"/>
            <a:ext cx="6196405" cy="3603812"/>
          </a:xfrm>
        </p:spPr>
        <p:txBody>
          <a:bodyPr>
            <a:noAutofit/>
          </a:bodyPr>
          <a:lstStyle/>
          <a:p>
            <a:pPr lvl="1">
              <a:lnSpc>
                <a:spcPct val="90000"/>
              </a:lnSpc>
              <a:buClr>
                <a:srgbClr val="AA2B1E"/>
              </a:buClr>
              <a:buFont typeface="Wingdings" pitchFamily="2" charset="2"/>
              <a:buChar char="ь"/>
            </a:pPr>
            <a:r>
              <a:rPr lang="ru-RU" sz="3200" b="1" i="1" dirty="0">
                <a:solidFill>
                  <a:prstClr val="black"/>
                </a:solidFill>
                <a:latin typeface="Times New Roman" panose="02020603050405020304" pitchFamily="18" charset="0"/>
                <a:cs typeface="Times New Roman" panose="02020603050405020304" pitchFamily="18" charset="0"/>
              </a:rPr>
              <a:t>Третья фаза означает создание нового жизненного стиля. Один или оба родителя заводят  новые семьи. Если дети не подготовлены к этому, их отношения с приёмными родителями могут складываться очень сложно, вызывать напряжение как у взрослых, так и у детей.</a:t>
            </a:r>
          </a:p>
          <a:p>
            <a:endParaRPr lang="ru-RU" sz="3200"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26362390"/>
      </p:ext>
    </p:extLst>
  </p:cSld>
  <p:clrMapOvr>
    <a:masterClrMapping/>
  </p:clrMapOvr>
  <p:transition>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51520" y="1052736"/>
            <a:ext cx="8401080" cy="1428760"/>
          </a:xfrm>
        </p:spPr>
        <p:txBody>
          <a:bodyPr>
            <a:noAutofit/>
          </a:bodyPr>
          <a:lstStyle/>
          <a:p>
            <a:r>
              <a:rPr lang="ru-RU" sz="4800" b="1" dirty="0">
                <a:solidFill>
                  <a:srgbClr val="C00000"/>
                </a:solidFill>
                <a:latin typeface="Times New Roman" panose="02020603050405020304" pitchFamily="18" charset="0"/>
                <a:cs typeface="Times New Roman" panose="02020603050405020304" pitchFamily="18" charset="0"/>
              </a:rPr>
              <a:t>Кризисы- что это? </a:t>
            </a:r>
            <a:br>
              <a:rPr lang="ru-RU" sz="4800" b="1" dirty="0">
                <a:solidFill>
                  <a:srgbClr val="C00000"/>
                </a:solidFill>
                <a:latin typeface="Times New Roman" panose="02020603050405020304" pitchFamily="18" charset="0"/>
                <a:cs typeface="Times New Roman" panose="02020603050405020304" pitchFamily="18" charset="0"/>
              </a:rPr>
            </a:br>
            <a:r>
              <a:rPr lang="ru-RU" sz="4800" dirty="0">
                <a:solidFill>
                  <a:srgbClr val="C00000"/>
                </a:solidFill>
                <a:latin typeface="Times New Roman" panose="02020603050405020304" pitchFamily="18" charset="0"/>
                <a:cs typeface="Times New Roman" panose="02020603050405020304" pitchFamily="18" charset="0"/>
              </a:rPr>
              <a:t> </a:t>
            </a:r>
            <a:endParaRPr lang="ru-RU" sz="4800" b="1" dirty="0">
              <a:solidFill>
                <a:srgbClr val="C00000"/>
              </a:solidFill>
              <a:latin typeface="Times New Roman" panose="02020603050405020304" pitchFamily="18" charset="0"/>
              <a:cs typeface="Times New Roman" panose="02020603050405020304" pitchFamily="18" charset="0"/>
            </a:endParaRPr>
          </a:p>
        </p:txBody>
      </p:sp>
      <p:pic>
        <p:nvPicPr>
          <p:cNvPr id="4" name="Содержимое 3" descr="страх тени.jpg"/>
          <p:cNvPicPr>
            <a:picLocks noGrp="1" noChangeAspect="1"/>
          </p:cNvPicPr>
          <p:nvPr>
            <p:ph sz="quarter" idx="13"/>
          </p:nvPr>
        </p:nvPicPr>
        <p:blipFill>
          <a:blip r:embed="rId2"/>
          <a:stretch>
            <a:fillRect/>
          </a:stretch>
        </p:blipFill>
        <p:spPr>
          <a:xfrm>
            <a:off x="2971800" y="2132856"/>
            <a:ext cx="3200400" cy="3200400"/>
          </a:xfr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iterate type="lt">
                                    <p:tmPct val="10000"/>
                                  </p:iterate>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anim calcmode="lin" valueType="num">
                                      <p:cBhvr>
                                        <p:cTn id="8" dur="1000" fill="hold"/>
                                        <p:tgtEl>
                                          <p:spTgt spid="2050"/>
                                        </p:tgtEl>
                                        <p:attrNameLst>
                                          <p:attrName>ppt_w</p:attrName>
                                        </p:attrNameLst>
                                      </p:cBhvr>
                                      <p:tavLst>
                                        <p:tav tm="0" fmla="#ppt_w*sin(2.5*pi*$)">
                                          <p:val>
                                            <p:fltVal val="0"/>
                                          </p:val>
                                        </p:tav>
                                        <p:tav tm="100000">
                                          <p:val>
                                            <p:fltVal val="1"/>
                                          </p:val>
                                        </p:tav>
                                      </p:tavLst>
                                    </p:anim>
                                    <p:anim calcmode="lin" valueType="num">
                                      <p:cBhvr>
                                        <p:cTn id="9" dur="1000" fill="hold"/>
                                        <p:tgtEl>
                                          <p:spTgt spid="205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971600" y="836712"/>
            <a:ext cx="3251231" cy="1149372"/>
          </a:xfrm>
        </p:spPr>
        <p:txBody>
          <a:bodyPr>
            <a:normAutofit/>
          </a:bodyPr>
          <a:lstStyle/>
          <a:p>
            <a:pPr algn="ctr"/>
            <a:r>
              <a:rPr lang="ru-RU" sz="3200" b="1" dirty="0">
                <a:solidFill>
                  <a:srgbClr val="FF0000"/>
                </a:solidFill>
                <a:latin typeface="Times New Roman" panose="02020603050405020304" pitchFamily="18" charset="0"/>
                <a:cs typeface="Times New Roman" panose="02020603050405020304" pitchFamily="18" charset="0"/>
              </a:rPr>
              <a:t>Травматические кризисы</a:t>
            </a:r>
          </a:p>
        </p:txBody>
      </p:sp>
      <p:pic>
        <p:nvPicPr>
          <p:cNvPr id="5" name="Содержимое 4" descr="белый среди негров.jpg"/>
          <p:cNvPicPr>
            <a:picLocks noGrp="1" noChangeAspect="1"/>
          </p:cNvPicPr>
          <p:nvPr>
            <p:ph idx="1"/>
          </p:nvPr>
        </p:nvPicPr>
        <p:blipFill>
          <a:blip r:embed="rId2"/>
          <a:stretch>
            <a:fillRect/>
          </a:stretch>
        </p:blipFill>
        <p:spPr>
          <a:xfrm rot="60000">
            <a:off x="4854575" y="2184619"/>
            <a:ext cx="3021013" cy="2558613"/>
          </a:xfrm>
        </p:spPr>
      </p:pic>
      <p:sp>
        <p:nvSpPr>
          <p:cNvPr id="18435" name="Rectangle 3"/>
          <p:cNvSpPr>
            <a:spLocks noGrp="1" noChangeArrowheads="1"/>
          </p:cNvSpPr>
          <p:nvPr>
            <p:ph type="body" sz="half" idx="2"/>
          </p:nvPr>
        </p:nvSpPr>
        <p:spPr>
          <a:xfrm rot="-60000">
            <a:off x="1133712" y="2375325"/>
            <a:ext cx="3048891" cy="2100400"/>
          </a:xfrm>
        </p:spPr>
        <p:txBody>
          <a:bodyPr>
            <a:noAutofit/>
          </a:bodyPr>
          <a:lstStyle/>
          <a:p>
            <a:pPr>
              <a:lnSpc>
                <a:spcPct val="80000"/>
              </a:lnSpc>
              <a:buFont typeface="Wingdings" pitchFamily="2" charset="2"/>
              <a:buNone/>
            </a:pPr>
            <a:r>
              <a:rPr lang="ru-RU" sz="2400" dirty="0">
                <a:latin typeface="Times New Roman" panose="02020603050405020304" pitchFamily="18" charset="0"/>
                <a:cs typeface="Times New Roman" panose="02020603050405020304" pitchFamily="18" charset="0"/>
              </a:rPr>
              <a:t>возникают в результате внезапного кратковременного или длительного воздействия событий, выходящих за рамки нормального человеческого опыта, к которым человек, как правило, не является готовым.</a:t>
            </a:r>
          </a:p>
          <a:p>
            <a:pPr>
              <a:lnSpc>
                <a:spcPct val="80000"/>
              </a:lnSpc>
              <a:buFont typeface="Wingdings" pitchFamily="2" charset="2"/>
              <a:buNone/>
            </a:pPr>
            <a:r>
              <a:rPr lang="ru-RU" sz="2400" dirty="0">
                <a:latin typeface="Times New Roman" panose="02020603050405020304" pitchFamily="18" charset="0"/>
                <a:cs typeface="Times New Roman" panose="02020603050405020304" pitchFamily="18" charset="0"/>
              </a:rPr>
              <a:t>		</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p:cTn id="7" dur="500" decel="50000" fill="hold">
                                          <p:stCondLst>
                                            <p:cond delay="0"/>
                                          </p:stCondLst>
                                        </p:cTn>
                                        <p:tgtEl>
                                          <p:spTgt spid="1843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843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8434"/>
                                        </p:tgtEl>
                                        <p:attrNameLst>
                                          <p:attrName>ppt_w</p:attrName>
                                        </p:attrNameLst>
                                      </p:cBhvr>
                                      <p:tavLst>
                                        <p:tav tm="0">
                                          <p:val>
                                            <p:strVal val="#ppt_w*.05"/>
                                          </p:val>
                                        </p:tav>
                                        <p:tav tm="100000">
                                          <p:val>
                                            <p:strVal val="#ppt_w"/>
                                          </p:val>
                                        </p:tav>
                                      </p:tavLst>
                                    </p:anim>
                                    <p:anim calcmode="lin" valueType="num">
                                      <p:cBhvr>
                                        <p:cTn id="10" dur="1000" fill="hold"/>
                                        <p:tgtEl>
                                          <p:spTgt spid="1843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843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843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843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84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187624" y="980728"/>
            <a:ext cx="6984776" cy="1130477"/>
          </a:xfrm>
        </p:spPr>
        <p:txBody>
          <a:bodyPr>
            <a:noAutofit/>
          </a:bodyPr>
          <a:lstStyle/>
          <a:p>
            <a:pPr algn="l">
              <a:lnSpc>
                <a:spcPct val="80000"/>
              </a:lnSpc>
            </a:pPr>
            <a:br>
              <a:rPr lang="ru-RU" sz="2400" dirty="0">
                <a:latin typeface="Times New Roman" panose="02020603050405020304" pitchFamily="18" charset="0"/>
                <a:cs typeface="Times New Roman" panose="02020603050405020304" pitchFamily="18" charset="0"/>
              </a:rPr>
            </a:br>
            <a:br>
              <a:rPr lang="ru-RU" sz="2400" dirty="0">
                <a:latin typeface="Times New Roman" panose="02020603050405020304" pitchFamily="18" charset="0"/>
                <a:cs typeface="Times New Roman" panose="02020603050405020304" pitchFamily="18" charset="0"/>
              </a:rPr>
            </a:b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Выделяют </a:t>
            </a:r>
            <a:r>
              <a:rPr lang="ru-RU" sz="2400" b="1" i="1" dirty="0">
                <a:solidFill>
                  <a:srgbClr val="FF0000"/>
                </a:solidFill>
                <a:latin typeface="Times New Roman" panose="02020603050405020304" pitchFamily="18" charset="0"/>
                <a:cs typeface="Times New Roman" panose="02020603050405020304" pitchFamily="18" charset="0"/>
              </a:rPr>
              <a:t>травмы</a:t>
            </a:r>
            <a:r>
              <a:rPr lang="ru-RU" sz="2400" dirty="0">
                <a:latin typeface="Times New Roman" panose="02020603050405020304" pitchFamily="18" charset="0"/>
                <a:cs typeface="Times New Roman" panose="02020603050405020304" pitchFamily="18" charset="0"/>
              </a:rPr>
              <a:t>:</a:t>
            </a:r>
            <a:br>
              <a:rPr lang="ru-RU" sz="2400" dirty="0">
                <a:latin typeface="Times New Roman" panose="02020603050405020304" pitchFamily="18" charset="0"/>
                <a:cs typeface="Times New Roman" panose="02020603050405020304" pitchFamily="18" charset="0"/>
              </a:rPr>
            </a:b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 причинённые каким-либо стихийным или природным бедствием;</a:t>
            </a:r>
            <a:br>
              <a:rPr lang="ru-RU" sz="2400" dirty="0">
                <a:latin typeface="Times New Roman" panose="02020603050405020304" pitchFamily="18" charset="0"/>
                <a:cs typeface="Times New Roman" panose="02020603050405020304" pitchFamily="18" charset="0"/>
              </a:rPr>
            </a:b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 причинённые людьми              (все виды насилия, жестокое обращение, сексуальное злоупотребление, война,      теракты).</a:t>
            </a:r>
            <a:br>
              <a:rPr lang="ru-RU" sz="2400" dirty="0">
                <a:latin typeface="Times New Roman" panose="02020603050405020304" pitchFamily="18" charset="0"/>
                <a:cs typeface="Times New Roman" panose="02020603050405020304" pitchFamily="18" charset="0"/>
              </a:rPr>
            </a:br>
            <a:endParaRPr lang="ru-RU" sz="2400" dirty="0">
              <a:latin typeface="Times New Roman" panose="02020603050405020304" pitchFamily="18" charset="0"/>
              <a:cs typeface="Times New Roman" panose="02020603050405020304" pitchFamily="18" charset="0"/>
            </a:endParaRPr>
          </a:p>
        </p:txBody>
      </p:sp>
      <p:pic>
        <p:nvPicPr>
          <p:cNvPr id="1026" name="Picture 2" descr="C:\психолог\фото- эмоции\для презентации\две собаки- конфликт.jpg"/>
          <p:cNvPicPr>
            <a:picLocks noGrp="1" noChangeAspect="1" noChangeArrowheads="1"/>
          </p:cNvPicPr>
          <p:nvPr>
            <p:ph idx="1"/>
          </p:nvPr>
        </p:nvPicPr>
        <p:blipFill>
          <a:blip r:embed="rId2"/>
          <a:stretch>
            <a:fillRect/>
          </a:stretch>
        </p:blipFill>
        <p:spPr bwMode="auto">
          <a:xfrm>
            <a:off x="1043608" y="3140968"/>
            <a:ext cx="2880320" cy="2880320"/>
          </a:xfrm>
          <a:prstGeom prst="rect">
            <a:avLst/>
          </a:prstGeom>
          <a:noFill/>
        </p:spPr>
      </p:pic>
    </p:spTree>
  </p:cSld>
  <p:clrMapOvr>
    <a:masterClrMapping/>
  </p:clrMapOvr>
  <p:transition>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rot="-60000">
            <a:off x="1200506" y="575309"/>
            <a:ext cx="3064827" cy="1503037"/>
          </a:xfrm>
        </p:spPr>
        <p:txBody>
          <a:bodyPr/>
          <a:lstStyle/>
          <a:p>
            <a:r>
              <a:rPr lang="ru-RU" b="1" dirty="0">
                <a:solidFill>
                  <a:srgbClr val="FF0000"/>
                </a:solidFill>
                <a:latin typeface="Times New Roman" panose="02020603050405020304" pitchFamily="18" charset="0"/>
                <a:cs typeface="Times New Roman" panose="02020603050405020304" pitchFamily="18" charset="0"/>
              </a:rPr>
              <a:t>Психологическое насилие, может быть двух видов:</a:t>
            </a:r>
          </a:p>
        </p:txBody>
      </p:sp>
      <p:sp>
        <p:nvSpPr>
          <p:cNvPr id="20483" name="Rectangle 3"/>
          <p:cNvSpPr>
            <a:spLocks noGrp="1" noChangeArrowheads="1"/>
          </p:cNvSpPr>
          <p:nvPr>
            <p:ph type="body" sz="half" idx="2"/>
          </p:nvPr>
        </p:nvSpPr>
        <p:spPr>
          <a:xfrm rot="-60000">
            <a:off x="917645" y="1732060"/>
            <a:ext cx="3599852" cy="2100400"/>
          </a:xfrm>
        </p:spPr>
        <p:txBody>
          <a:bodyPr>
            <a:noAutofit/>
          </a:bodyPr>
          <a:lstStyle/>
          <a:p>
            <a:pPr>
              <a:lnSpc>
                <a:spcPct val="80000"/>
              </a:lnSpc>
              <a:buFont typeface="Wingdings" pitchFamily="2" charset="2"/>
              <a:buNone/>
            </a:pPr>
            <a:r>
              <a:rPr lang="ru-RU" sz="2400" i="1" dirty="0">
                <a:latin typeface="Times New Roman" panose="02020603050405020304" pitchFamily="18" charset="0"/>
                <a:cs typeface="Times New Roman" panose="02020603050405020304" pitchFamily="18" charset="0"/>
              </a:rPr>
              <a:t>	</a:t>
            </a:r>
            <a:endParaRPr lang="ru-RU" sz="2400" i="1" dirty="0">
              <a:solidFill>
                <a:schemeClr val="tx2"/>
              </a:solidFill>
              <a:latin typeface="Times New Roman" panose="02020603050405020304" pitchFamily="18" charset="0"/>
              <a:cs typeface="Times New Roman" panose="02020603050405020304" pitchFamily="18" charset="0"/>
            </a:endParaRPr>
          </a:p>
          <a:p>
            <a:pPr lvl="1">
              <a:lnSpc>
                <a:spcPct val="80000"/>
              </a:lnSpc>
              <a:buFont typeface="Wingdings" pitchFamily="2" charset="2"/>
              <a:buChar char="Ш"/>
            </a:pPr>
            <a:r>
              <a:rPr lang="ru-RU" sz="2400" i="1" dirty="0">
                <a:latin typeface="Times New Roman" panose="02020603050405020304" pitchFamily="18" charset="0"/>
                <a:cs typeface="Times New Roman" panose="02020603050405020304" pitchFamily="18" charset="0"/>
              </a:rPr>
              <a:t>	Психологическое пренебрежение – последовательная неспособность родителя или лица, осуществляющего уход, обеспечить ребёнку необходимую поддержку, внимание, психологическую защиту, отсутствие привязанности к ребёнку.</a:t>
            </a:r>
          </a:p>
          <a:p>
            <a:pPr>
              <a:lnSpc>
                <a:spcPct val="80000"/>
              </a:lnSpc>
              <a:buFont typeface="Wingdings" pitchFamily="2" charset="2"/>
              <a:buNone/>
            </a:pPr>
            <a:r>
              <a:rPr lang="ru-RU" sz="2400" i="1" dirty="0">
                <a:latin typeface="Times New Roman" panose="02020603050405020304" pitchFamily="18" charset="0"/>
                <a:cs typeface="Times New Roman" panose="02020603050405020304" pitchFamily="18" charset="0"/>
              </a:rPr>
              <a:t>		</a:t>
            </a:r>
          </a:p>
        </p:txBody>
      </p:sp>
      <p:sp>
        <p:nvSpPr>
          <p:cNvPr id="2" name="Объект 1"/>
          <p:cNvSpPr>
            <a:spLocks noGrp="1"/>
          </p:cNvSpPr>
          <p:nvPr>
            <p:ph idx="1"/>
          </p:nvPr>
        </p:nvSpPr>
        <p:spPr/>
        <p:txBody>
          <a:bodyPr>
            <a:normAutofit/>
          </a:bodyPr>
          <a:lstStyle/>
          <a:p>
            <a:pPr marL="457200" lvl="1" indent="0">
              <a:lnSpc>
                <a:spcPct val="80000"/>
              </a:lnSpc>
              <a:buClr>
                <a:srgbClr val="AA2B1E"/>
              </a:buClr>
              <a:buFont typeface="Wingdings" pitchFamily="2" charset="2"/>
              <a:buChar char="Ш"/>
            </a:pPr>
            <a:r>
              <a:rPr lang="ru-RU" sz="2400" i="1" dirty="0">
                <a:solidFill>
                  <a:prstClr val="black"/>
                </a:solidFill>
                <a:latin typeface="Times New Roman" panose="02020603050405020304" pitchFamily="18" charset="0"/>
                <a:cs typeface="Times New Roman" panose="02020603050405020304" pitchFamily="18" charset="0"/>
              </a:rPr>
              <a:t>	Психологическое жестокое обращение – хронические действия, совершаемые взрослыми с целью издевательства над ребёнком, его унижения, оскорбления, высмеивания.</a:t>
            </a:r>
          </a:p>
          <a:p>
            <a:endParaRPr lang="ru-RU" sz="2400" i="1" dirty="0">
              <a:latin typeface="Times New Roman" panose="02020603050405020304" pitchFamily="18" charset="0"/>
              <a:cs typeface="Times New Roman" panose="02020603050405020304" pitchFamily="18" charset="0"/>
            </a:endParaRPr>
          </a:p>
        </p:txBody>
      </p:sp>
    </p:spTree>
  </p:cSld>
  <p:clrMapOvr>
    <a:masterClrMapping/>
  </p:clrMapOvr>
  <p:transition>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rot="-60000">
            <a:off x="1128499" y="287277"/>
            <a:ext cx="3064827" cy="1503037"/>
          </a:xfrm>
        </p:spPr>
        <p:txBody>
          <a:bodyPr>
            <a:normAutofit/>
          </a:bodyPr>
          <a:lstStyle/>
          <a:p>
            <a:r>
              <a:rPr lang="ru-RU" sz="2400" b="1" dirty="0">
                <a:solidFill>
                  <a:srgbClr val="FF0000"/>
                </a:solidFill>
              </a:rPr>
              <a:t>Психологическое </a:t>
            </a:r>
            <a:br>
              <a:rPr lang="en-US" sz="2400" b="1" dirty="0">
                <a:solidFill>
                  <a:srgbClr val="FF0000"/>
                </a:solidFill>
              </a:rPr>
            </a:br>
            <a:r>
              <a:rPr lang="ru-RU" sz="2400" b="1" dirty="0">
                <a:solidFill>
                  <a:srgbClr val="FF0000"/>
                </a:solidFill>
              </a:rPr>
              <a:t>(эмоциональное) насилие</a:t>
            </a:r>
          </a:p>
        </p:txBody>
      </p:sp>
      <p:pic>
        <p:nvPicPr>
          <p:cNvPr id="5" name="Содержимое 4" descr="стрижка- рсстройство.jpg"/>
          <p:cNvPicPr>
            <a:picLocks noGrp="1" noChangeAspect="1"/>
          </p:cNvPicPr>
          <p:nvPr>
            <p:ph idx="1"/>
          </p:nvPr>
        </p:nvPicPr>
        <p:blipFill>
          <a:blip r:embed="rId2"/>
          <a:stretch>
            <a:fillRect/>
          </a:stretch>
        </p:blipFill>
        <p:spPr>
          <a:xfrm>
            <a:off x="5040052" y="836712"/>
            <a:ext cx="2880320" cy="2927297"/>
          </a:xfrm>
        </p:spPr>
      </p:pic>
      <p:sp>
        <p:nvSpPr>
          <p:cNvPr id="33795" name="Rectangle 3"/>
          <p:cNvSpPr>
            <a:spLocks noGrp="1" noChangeArrowheads="1"/>
          </p:cNvSpPr>
          <p:nvPr>
            <p:ph type="body" sz="half" idx="2"/>
          </p:nvPr>
        </p:nvSpPr>
        <p:spPr>
          <a:xfrm>
            <a:off x="827584" y="1941686"/>
            <a:ext cx="3528392" cy="5422900"/>
          </a:xfrm>
        </p:spPr>
        <p:txBody>
          <a:bodyPr>
            <a:normAutofit/>
          </a:bodyPr>
          <a:lstStyle/>
          <a:p>
            <a:pPr marL="85725" algn="l">
              <a:lnSpc>
                <a:spcPct val="80000"/>
              </a:lnSpc>
              <a:buFont typeface="Arial" pitchFamily="34" charset="0"/>
              <a:buChar char="•"/>
            </a:pPr>
            <a:r>
              <a:rPr lang="ru-RU" sz="2000" b="1" dirty="0">
                <a:latin typeface="Times New Roman" panose="02020603050405020304" pitchFamily="18" charset="0"/>
                <a:cs typeface="Times New Roman" panose="02020603050405020304" pitchFamily="18" charset="0"/>
              </a:rPr>
              <a:t>открытое неприятие и постоянная критика ребёнка;</a:t>
            </a:r>
          </a:p>
          <a:p>
            <a:pPr marL="85725" lvl="1">
              <a:lnSpc>
                <a:spcPct val="80000"/>
              </a:lnSpc>
              <a:buFont typeface="Arial" pitchFamily="34" charset="0"/>
              <a:buChar char="•"/>
            </a:pPr>
            <a:r>
              <a:rPr lang="ru-RU" sz="2000" b="1" dirty="0">
                <a:latin typeface="Times New Roman" panose="02020603050405020304" pitchFamily="18" charset="0"/>
                <a:cs typeface="Times New Roman" panose="02020603050405020304" pitchFamily="18" charset="0"/>
              </a:rPr>
              <a:t>угрозы в адрес ребёнка, проявляющиеся в словесной форме без физического насилия;</a:t>
            </a:r>
          </a:p>
          <a:p>
            <a:pPr marL="85725" lvl="1">
              <a:lnSpc>
                <a:spcPct val="80000"/>
              </a:lnSpc>
              <a:buFont typeface="Arial" pitchFamily="34" charset="0"/>
              <a:buChar char="•"/>
            </a:pPr>
            <a:r>
              <a:rPr lang="ru-RU" sz="2000" b="1" dirty="0">
                <a:latin typeface="Times New Roman" panose="02020603050405020304" pitchFamily="18" charset="0"/>
                <a:cs typeface="Times New Roman" panose="02020603050405020304" pitchFamily="18" charset="0"/>
              </a:rPr>
              <a:t>преднамеренная физическая или социальная изоляция ребёнка;</a:t>
            </a:r>
          </a:p>
          <a:p>
            <a:pPr marL="85725" lvl="1">
              <a:lnSpc>
                <a:spcPct val="80000"/>
              </a:lnSpc>
              <a:buFont typeface="Arial" pitchFamily="34" charset="0"/>
              <a:buChar char="•"/>
            </a:pPr>
            <a:r>
              <a:rPr lang="ru-RU" sz="2000" b="1" dirty="0">
                <a:latin typeface="Times New Roman" panose="02020603050405020304" pitchFamily="18" charset="0"/>
                <a:cs typeface="Times New Roman" panose="02020603050405020304" pitchFamily="18" charset="0"/>
              </a:rPr>
              <a:t>предъявление к нему чрезмерных требований, не соответствующих возрасту или возможностям;</a:t>
            </a:r>
          </a:p>
        </p:txBody>
      </p:sp>
      <p:sp>
        <p:nvSpPr>
          <p:cNvPr id="2" name="Прямоугольник 1"/>
          <p:cNvSpPr/>
          <p:nvPr/>
        </p:nvSpPr>
        <p:spPr>
          <a:xfrm>
            <a:off x="4788024" y="4293096"/>
            <a:ext cx="3384376" cy="1631216"/>
          </a:xfrm>
          <a:prstGeom prst="rect">
            <a:avLst/>
          </a:prstGeom>
        </p:spPr>
        <p:txBody>
          <a:bodyPr wrap="square">
            <a:spAutoFit/>
          </a:bodyPr>
          <a:lstStyle/>
          <a:p>
            <a:pPr marL="85725" lvl="1" fontAlgn="auto">
              <a:lnSpc>
                <a:spcPct val="80000"/>
              </a:lnSpc>
              <a:spcBef>
                <a:spcPct val="20000"/>
              </a:spcBef>
              <a:spcAft>
                <a:spcPts val="0"/>
              </a:spcAft>
              <a:buClr>
                <a:srgbClr val="AA2B1E"/>
              </a:buClr>
              <a:buSzPct val="85000"/>
              <a:buFont typeface="Arial" pitchFamily="34" charset="0"/>
              <a:buChar char="•"/>
            </a:pPr>
            <a:r>
              <a:rPr lang="ru-RU" sz="2000" b="1" dirty="0">
                <a:solidFill>
                  <a:prstClr val="black"/>
                </a:solidFill>
                <a:latin typeface="Times New Roman" panose="02020603050405020304" pitchFamily="18" charset="0"/>
                <a:cs typeface="Times New Roman" panose="02020603050405020304" pitchFamily="18" charset="0"/>
              </a:rPr>
              <a:t>ложь и невыполнение взрослыми обещаний;</a:t>
            </a:r>
          </a:p>
          <a:p>
            <a:pPr marL="85725" lvl="1" fontAlgn="auto">
              <a:lnSpc>
                <a:spcPct val="80000"/>
              </a:lnSpc>
              <a:spcBef>
                <a:spcPct val="20000"/>
              </a:spcBef>
              <a:spcAft>
                <a:spcPts val="0"/>
              </a:spcAft>
              <a:buClr>
                <a:srgbClr val="AA2B1E"/>
              </a:buClr>
              <a:buSzPct val="85000"/>
              <a:buFont typeface="Arial" pitchFamily="34" charset="0"/>
              <a:buChar char="•"/>
            </a:pPr>
            <a:r>
              <a:rPr lang="ru-RU" sz="2000" b="1" dirty="0">
                <a:solidFill>
                  <a:prstClr val="black"/>
                </a:solidFill>
                <a:latin typeface="Times New Roman" panose="02020603050405020304" pitchFamily="18" charset="0"/>
                <a:cs typeface="Times New Roman" panose="02020603050405020304" pitchFamily="18" charset="0"/>
              </a:rPr>
              <a:t>однократное грубое психическое воздействие, вызвавшее у ребёнка психическую травму.</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3794"/>
                                        </p:tgtEl>
                                        <p:attrNameLst>
                                          <p:attrName>style.visibility</p:attrName>
                                        </p:attrNameLst>
                                      </p:cBhvr>
                                      <p:to>
                                        <p:strVal val="visible"/>
                                      </p:to>
                                    </p:set>
                                    <p:anim calcmode="lin" valueType="num">
                                      <p:cBhvr>
                                        <p:cTn id="7" dur="500" fill="hold"/>
                                        <p:tgtEl>
                                          <p:spTgt spid="3379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794"/>
                                        </p:tgtEl>
                                        <p:attrNameLst>
                                          <p:attrName>ppt_y</p:attrName>
                                        </p:attrNameLst>
                                      </p:cBhvr>
                                      <p:tavLst>
                                        <p:tav tm="0">
                                          <p:val>
                                            <p:strVal val="#ppt_y"/>
                                          </p:val>
                                        </p:tav>
                                        <p:tav tm="100000">
                                          <p:val>
                                            <p:strVal val="#ppt_y"/>
                                          </p:val>
                                        </p:tav>
                                      </p:tavLst>
                                    </p:anim>
                                    <p:anim calcmode="lin" valueType="num">
                                      <p:cBhvr>
                                        <p:cTn id="9" dur="500" fill="hold"/>
                                        <p:tgtEl>
                                          <p:spTgt spid="3379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79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7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755576" y="857232"/>
            <a:ext cx="7632848" cy="5238768"/>
          </a:xfrm>
        </p:spPr>
        <p:txBody>
          <a:bodyPr>
            <a:normAutofit/>
          </a:bodyPr>
          <a:lstStyle/>
          <a:p>
            <a:pPr marL="0" indent="0" algn="ctr">
              <a:buNone/>
            </a:pPr>
            <a:r>
              <a:rPr lang="ru-RU" sz="32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Суицидальное поведение</a:t>
            </a:r>
            <a:r>
              <a:rPr lang="ru-RU" sz="3200" b="1" i="1" dirty="0">
                <a:latin typeface="Times New Roman" panose="02020603050405020304" pitchFamily="18" charset="0"/>
                <a:cs typeface="Times New Roman" panose="02020603050405020304" pitchFamily="18" charset="0"/>
              </a:rPr>
              <a:t> </a:t>
            </a:r>
            <a:r>
              <a:rPr lang="ru-RU" sz="3200" b="1" dirty="0">
                <a:latin typeface="Times New Roman" panose="02020603050405020304" pitchFamily="18" charset="0"/>
                <a:cs typeface="Times New Roman" panose="02020603050405020304" pitchFamily="18" charset="0"/>
              </a:rPr>
              <a:t>– </a:t>
            </a:r>
            <a:r>
              <a:rPr lang="ru-RU" sz="3200" dirty="0">
                <a:latin typeface="Times New Roman" panose="02020603050405020304" pitchFamily="18" charset="0"/>
                <a:cs typeface="Times New Roman" panose="02020603050405020304" pitchFamily="18" charset="0"/>
              </a:rPr>
              <a:t>это проявление суицидальной активности – мысли, намерения, высказывания, угрозы, попытки, покушения. Психологический смысл суицида чаще всего заключается в </a:t>
            </a:r>
            <a:r>
              <a:rPr lang="ru-RU" sz="3200" dirty="0" err="1">
                <a:latin typeface="Times New Roman" panose="02020603050405020304" pitchFamily="18" charset="0"/>
                <a:cs typeface="Times New Roman" panose="02020603050405020304" pitchFamily="18" charset="0"/>
              </a:rPr>
              <a:t>отреагировании</a:t>
            </a:r>
            <a:r>
              <a:rPr lang="ru-RU" sz="3200" dirty="0">
                <a:latin typeface="Times New Roman" panose="02020603050405020304" pitchFamily="18" charset="0"/>
                <a:cs typeface="Times New Roman" panose="02020603050405020304" pitchFamily="18" charset="0"/>
              </a:rPr>
              <a:t> аффекта, снятии эмоционального напряжения, ухода от той ситуации, в которой волей или неволей оказывается человек. </a:t>
            </a:r>
          </a:p>
        </p:txBody>
      </p:sp>
    </p:spTree>
  </p:cSld>
  <p:clrMapOvr>
    <a:masterClrMapping/>
  </p:clrMapOvr>
  <p:transition>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75656" y="980728"/>
            <a:ext cx="6196405" cy="3603812"/>
          </a:xfrm>
        </p:spPr>
        <p:txBody>
          <a:bodyPr>
            <a:noAutofit/>
          </a:bodyPr>
          <a:lstStyle/>
          <a:p>
            <a:pPr marL="0" indent="0" algn="ctr">
              <a:buNone/>
            </a:pPr>
            <a:r>
              <a:rPr lang="ru-RU" sz="3600" b="1" i="1" dirty="0">
                <a:solidFill>
                  <a:prstClr val="black"/>
                </a:solidFill>
                <a:latin typeface="Times New Roman" panose="02020603050405020304" pitchFamily="18" charset="0"/>
                <a:cs typeface="Times New Roman" panose="02020603050405020304" pitchFamily="18" charset="0"/>
              </a:rPr>
              <a:t>Люди, совершающие суицид, обычно страдают от сильной душевной боли и находятся в состоянии стресса, а также чувствуют невозможность справиться со своими проблемами</a:t>
            </a:r>
            <a:endParaRPr lang="ru-RU" sz="3600"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23052772"/>
      </p:ext>
    </p:extLst>
  </p:cSld>
  <p:clrMapOvr>
    <a:masterClrMapping/>
  </p:clrMapOvr>
  <p:transition>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404664"/>
            <a:ext cx="6965245" cy="1202485"/>
          </a:xfrm>
        </p:spPr>
        <p:txBody>
          <a:bodyPr/>
          <a:lstStyle/>
          <a:p>
            <a:r>
              <a:rPr lang="ru-RU" dirty="0">
                <a:solidFill>
                  <a:srgbClr val="C00000"/>
                </a:solidFill>
                <a:latin typeface="Times New Roman" panose="02020603050405020304" pitchFamily="18" charset="0"/>
                <a:cs typeface="Times New Roman" panose="02020603050405020304" pitchFamily="18" charset="0"/>
              </a:rPr>
              <a:t>Как помочь ребёнку?</a:t>
            </a:r>
          </a:p>
        </p:txBody>
      </p:sp>
      <p:sp>
        <p:nvSpPr>
          <p:cNvPr id="3" name="Содержимое 2"/>
          <p:cNvSpPr>
            <a:spLocks noGrp="1"/>
          </p:cNvSpPr>
          <p:nvPr>
            <p:ph idx="1"/>
          </p:nvPr>
        </p:nvSpPr>
        <p:spPr>
          <a:xfrm>
            <a:off x="1043608" y="1628800"/>
            <a:ext cx="7128792" cy="3603812"/>
          </a:xfrm>
        </p:spPr>
        <p:txBody>
          <a:bodyPr>
            <a:noAutofit/>
          </a:bodyPr>
          <a:lstStyle/>
          <a:p>
            <a:r>
              <a:rPr lang="ru-RU" sz="2800" b="1" i="1" dirty="0">
                <a:latin typeface="Times New Roman" panose="02020603050405020304" pitchFamily="18" charset="0"/>
                <a:cs typeface="Times New Roman" panose="02020603050405020304" pitchFamily="18" charset="0"/>
              </a:rPr>
              <a:t>Будьте рядом- слушайте, сочувствуйте, демонстрируйте любовь</a:t>
            </a:r>
          </a:p>
          <a:p>
            <a:r>
              <a:rPr lang="ru-RU" sz="2800" b="1" i="1" dirty="0">
                <a:latin typeface="Times New Roman" panose="02020603050405020304" pitchFamily="18" charset="0"/>
                <a:cs typeface="Times New Roman" panose="02020603050405020304" pitchFamily="18" charset="0"/>
              </a:rPr>
              <a:t>Убедите обратиться за помощью к психологу</a:t>
            </a:r>
          </a:p>
          <a:p>
            <a:r>
              <a:rPr lang="ru-RU" sz="2800" b="1" i="1" dirty="0">
                <a:latin typeface="Times New Roman" panose="02020603050405020304" pitchFamily="18" charset="0"/>
                <a:cs typeface="Times New Roman" panose="02020603050405020304" pitchFamily="18" charset="0"/>
              </a:rPr>
              <a:t>Будьте бдительны, относитесь серьёзно</a:t>
            </a:r>
          </a:p>
          <a:p>
            <a:r>
              <a:rPr lang="ru-RU" sz="2800" b="1" i="1" dirty="0">
                <a:latin typeface="Times New Roman" panose="02020603050405020304" pitchFamily="18" charset="0"/>
                <a:cs typeface="Times New Roman" panose="02020603050405020304" pitchFamily="18" charset="0"/>
              </a:rPr>
              <a:t>Будьте в контакте с друзьями и родственниками</a:t>
            </a:r>
          </a:p>
          <a:p>
            <a:r>
              <a:rPr lang="ru-RU" sz="2800" b="1" i="1" dirty="0">
                <a:latin typeface="Times New Roman" panose="02020603050405020304" pitchFamily="18" charset="0"/>
                <a:cs typeface="Times New Roman" panose="02020603050405020304" pitchFamily="18" charset="0"/>
              </a:rPr>
              <a:t>Будьте тактичны, не разглашайте тайны</a:t>
            </a:r>
          </a:p>
        </p:txBody>
      </p:sp>
    </p:spTree>
  </p:cSld>
  <p:clrMapOvr>
    <a:masterClrMapping/>
  </p:clrMapOvr>
  <p:transition>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idx="1"/>
          </p:nvPr>
        </p:nvSpPr>
        <p:spPr>
          <a:xfrm>
            <a:off x="467544" y="1124744"/>
            <a:ext cx="8229600" cy="5545138"/>
          </a:xfrm>
        </p:spPr>
        <p:txBody>
          <a:bodyPr>
            <a:normAutofit lnSpcReduction="10000"/>
          </a:bodyPr>
          <a:lstStyle/>
          <a:p>
            <a:pPr algn="ctr">
              <a:buFont typeface="Wingdings" pitchFamily="2" charset="2"/>
              <a:buNone/>
            </a:pPr>
            <a:r>
              <a:rPr lang="ru-RU" sz="5400" b="1" i="1" dirty="0">
                <a:solidFill>
                  <a:srgbClr val="C00000"/>
                </a:solidFill>
                <a:latin typeface="Times New Roman" panose="02020603050405020304" pitchFamily="18" charset="0"/>
                <a:cs typeface="Times New Roman" panose="02020603050405020304" pitchFamily="18" charset="0"/>
              </a:rPr>
              <a:t>Кризис</a:t>
            </a:r>
            <a:r>
              <a:rPr lang="ru-RU" sz="5400" b="1" dirty="0">
                <a:solidFill>
                  <a:srgbClr val="C00000"/>
                </a:solidFill>
                <a:latin typeface="Times New Roman" panose="02020603050405020304" pitchFamily="18" charset="0"/>
                <a:cs typeface="Times New Roman" panose="02020603050405020304" pitchFamily="18" charset="0"/>
              </a:rPr>
              <a:t>,</a:t>
            </a:r>
            <a:r>
              <a:rPr lang="ru-RU" sz="5400" b="1" dirty="0">
                <a:solidFill>
                  <a:srgbClr val="FF0000"/>
                </a:solidFill>
                <a:latin typeface="Times New Roman" panose="02020603050405020304" pitchFamily="18" charset="0"/>
                <a:cs typeface="Times New Roman" panose="02020603050405020304" pitchFamily="18" charset="0"/>
              </a:rPr>
              <a:t> </a:t>
            </a:r>
            <a:r>
              <a:rPr lang="ru-RU" sz="5400" b="1" dirty="0">
                <a:latin typeface="Times New Roman" panose="02020603050405020304" pitchFamily="18" charset="0"/>
                <a:cs typeface="Times New Roman" panose="02020603050405020304" pitchFamily="18" charset="0"/>
              </a:rPr>
              <a:t>от </a:t>
            </a:r>
          </a:p>
          <a:p>
            <a:pPr algn="ctr">
              <a:buFont typeface="Wingdings" pitchFamily="2" charset="2"/>
              <a:buNone/>
            </a:pPr>
            <a:r>
              <a:rPr lang="ru-RU" sz="5400" b="1" dirty="0">
                <a:latin typeface="Times New Roman" panose="02020603050405020304" pitchFamily="18" charset="0"/>
                <a:cs typeface="Times New Roman" panose="02020603050405020304" pitchFamily="18" charset="0"/>
              </a:rPr>
              <a:t>греческого</a:t>
            </a:r>
          </a:p>
          <a:p>
            <a:pPr algn="ctr">
              <a:buFont typeface="Wingdings" pitchFamily="2" charset="2"/>
              <a:buNone/>
            </a:pPr>
            <a:r>
              <a:rPr lang="ru-RU" sz="5400" b="1" dirty="0">
                <a:latin typeface="Times New Roman" panose="02020603050405020304" pitchFamily="18" charset="0"/>
                <a:cs typeface="Times New Roman" panose="02020603050405020304" pitchFamily="18" charset="0"/>
              </a:rPr>
              <a:t> </a:t>
            </a:r>
            <a:r>
              <a:rPr lang="en-US" sz="5400" b="1" i="1" u="sng" dirty="0" err="1">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krineo</a:t>
            </a:r>
            <a:r>
              <a:rPr lang="ru-RU" sz="5400" b="1" dirty="0">
                <a:solidFill>
                  <a:srgbClr val="C00000"/>
                </a:solidFill>
                <a:latin typeface="Times New Roman" panose="02020603050405020304" pitchFamily="18" charset="0"/>
                <a:cs typeface="Times New Roman" panose="02020603050405020304" pitchFamily="18" charset="0"/>
              </a:rPr>
              <a:t>, </a:t>
            </a:r>
            <a:endParaRPr lang="en-US" sz="5400" b="1" dirty="0">
              <a:solidFill>
                <a:srgbClr val="C00000"/>
              </a:solidFill>
              <a:latin typeface="Times New Roman" panose="02020603050405020304" pitchFamily="18" charset="0"/>
              <a:cs typeface="Times New Roman" panose="02020603050405020304" pitchFamily="18" charset="0"/>
            </a:endParaRPr>
          </a:p>
          <a:p>
            <a:pPr algn="ctr">
              <a:buFont typeface="Wingdings" pitchFamily="2" charset="2"/>
              <a:buNone/>
            </a:pPr>
            <a:r>
              <a:rPr lang="ru-RU" sz="5400" b="1" dirty="0">
                <a:latin typeface="Times New Roman" panose="02020603050405020304" pitchFamily="18" charset="0"/>
                <a:cs typeface="Times New Roman" panose="02020603050405020304" pitchFamily="18" charset="0"/>
              </a:rPr>
              <a:t>буквально означает «разделение дорог»</a:t>
            </a:r>
            <a:endParaRPr lang="en-US" sz="5400" b="1" dirty="0">
              <a:latin typeface="Times New Roman" panose="02020603050405020304" pitchFamily="18" charset="0"/>
              <a:cs typeface="Times New Roman" panose="02020603050405020304" pitchFamily="18" charset="0"/>
            </a:endParaRPr>
          </a:p>
          <a:p>
            <a:pPr algn="ctr">
              <a:buFont typeface="Wingdings" pitchFamily="2" charset="2"/>
              <a:buNone/>
            </a:pPr>
            <a:r>
              <a:rPr lang="en-US" sz="5400" dirty="0">
                <a:latin typeface="Times New Roman" panose="02020603050405020304" pitchFamily="18" charset="0"/>
                <a:cs typeface="Times New Roman" panose="02020603050405020304" pitchFamily="18" charset="0"/>
              </a:rPr>
              <a:t>				</a:t>
            </a:r>
            <a:endParaRPr lang="ru-RU" sz="5400" dirty="0">
              <a:latin typeface="Times New Roman" panose="02020603050405020304" pitchFamily="18" charset="0"/>
              <a:cs typeface="Times New Roman" panose="02020603050405020304" pitchFamily="18"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3075">
                                            <p:txEl>
                                              <p:pRg st="0" end="0"/>
                                            </p:txEl>
                                          </p:spTgt>
                                        </p:tgtEl>
                                        <p:attrNameLst>
                                          <p:attrName>style.visibility</p:attrName>
                                        </p:attrNameLst>
                                      </p:cBhvr>
                                      <p:to>
                                        <p:strVal val="visible"/>
                                      </p:to>
                                    </p:set>
                                    <p:anim calcmode="discrete" valueType="clr">
                                      <p:cBhvr override="childStyle">
                                        <p:cTn id="7" dur="80"/>
                                        <p:tgtEl>
                                          <p:spTgt spid="307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075">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075">
                                            <p:txEl>
                                              <p:pRg st="0" end="0"/>
                                            </p:txEl>
                                          </p:spTgt>
                                        </p:tgtEl>
                                        <p:attrNameLst>
                                          <p:attrName>fill.type</p:attrName>
                                        </p:attrNameLst>
                                      </p:cBhvr>
                                      <p:to>
                                        <p:strVal val="solid"/>
                                      </p:to>
                                    </p:set>
                                  </p:childTnLst>
                                </p:cTn>
                              </p:par>
                            </p:childTnLst>
                          </p:cTn>
                        </p:par>
                        <p:par>
                          <p:cTn id="10" fill="hold">
                            <p:stCondLst>
                              <p:cond delay="400"/>
                            </p:stCondLst>
                            <p:childTnLst>
                              <p:par>
                                <p:cTn id="11" presetID="27" presetClass="entr" presetSubtype="0" fill="hold" grpId="0" nodeType="afterEffect">
                                  <p:stCondLst>
                                    <p:cond delay="0"/>
                                  </p:stCondLst>
                                  <p:iterate type="lt">
                                    <p:tmPct val="50000"/>
                                  </p:iterate>
                                  <p:childTnLst>
                                    <p:set>
                                      <p:cBhvr>
                                        <p:cTn id="12" dur="1" fill="hold">
                                          <p:stCondLst>
                                            <p:cond delay="0"/>
                                          </p:stCondLst>
                                        </p:cTn>
                                        <p:tgtEl>
                                          <p:spTgt spid="3075">
                                            <p:txEl>
                                              <p:pRg st="1" end="1"/>
                                            </p:txEl>
                                          </p:spTgt>
                                        </p:tgtEl>
                                        <p:attrNameLst>
                                          <p:attrName>style.visibility</p:attrName>
                                        </p:attrNameLst>
                                      </p:cBhvr>
                                      <p:to>
                                        <p:strVal val="visible"/>
                                      </p:to>
                                    </p:set>
                                    <p:anim calcmode="discrete" valueType="clr">
                                      <p:cBhvr override="childStyle">
                                        <p:cTn id="13" dur="80"/>
                                        <p:tgtEl>
                                          <p:spTgt spid="3075">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3075">
                                            <p:txEl>
                                              <p:pRg st="1" end="1"/>
                                            </p:txEl>
                                          </p:spTgt>
                                        </p:tgtEl>
                                        <p:attrNameLst>
                                          <p:attrName>fillcolor</p:attrName>
                                        </p:attrNameLst>
                                      </p:cBhvr>
                                      <p:tavLst>
                                        <p:tav tm="0">
                                          <p:val>
                                            <p:clrVal>
                                              <a:schemeClr val="accent2"/>
                                            </p:clrVal>
                                          </p:val>
                                        </p:tav>
                                        <p:tav tm="50000">
                                          <p:val>
                                            <p:clrVal>
                                              <a:schemeClr val="hlink"/>
                                            </p:clrVal>
                                          </p:val>
                                        </p:tav>
                                      </p:tavLst>
                                    </p:anim>
                                    <p:set>
                                      <p:cBhvr>
                                        <p:cTn id="15" dur="80"/>
                                        <p:tgtEl>
                                          <p:spTgt spid="3075">
                                            <p:txEl>
                                              <p:pRg st="1" end="1"/>
                                            </p:txEl>
                                          </p:spTgt>
                                        </p:tgtEl>
                                        <p:attrNameLst>
                                          <p:attrName>fill.type</p:attrName>
                                        </p:attrNameLst>
                                      </p:cBhvr>
                                      <p:to>
                                        <p:strVal val="solid"/>
                                      </p:to>
                                    </p:set>
                                  </p:childTnLst>
                                </p:cTn>
                              </p:par>
                            </p:childTnLst>
                          </p:cTn>
                        </p:par>
                        <p:par>
                          <p:cTn id="16" fill="hold">
                            <p:stCondLst>
                              <p:cond delay="840"/>
                            </p:stCondLst>
                            <p:childTnLst>
                              <p:par>
                                <p:cTn id="17" presetID="27" presetClass="entr" presetSubtype="0" fill="hold" grpId="0" nodeType="afterEffect">
                                  <p:stCondLst>
                                    <p:cond delay="0"/>
                                  </p:stCondLst>
                                  <p:iterate type="lt">
                                    <p:tmPct val="50000"/>
                                  </p:iterate>
                                  <p:childTnLst>
                                    <p:set>
                                      <p:cBhvr>
                                        <p:cTn id="18" dur="1" fill="hold">
                                          <p:stCondLst>
                                            <p:cond delay="0"/>
                                          </p:stCondLst>
                                        </p:cTn>
                                        <p:tgtEl>
                                          <p:spTgt spid="3075">
                                            <p:txEl>
                                              <p:pRg st="2" end="2"/>
                                            </p:txEl>
                                          </p:spTgt>
                                        </p:tgtEl>
                                        <p:attrNameLst>
                                          <p:attrName>style.visibility</p:attrName>
                                        </p:attrNameLst>
                                      </p:cBhvr>
                                      <p:to>
                                        <p:strVal val="visible"/>
                                      </p:to>
                                    </p:set>
                                    <p:anim calcmode="discrete" valueType="clr">
                                      <p:cBhvr override="childStyle">
                                        <p:cTn id="19" dur="80"/>
                                        <p:tgtEl>
                                          <p:spTgt spid="3075">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3075">
                                            <p:txEl>
                                              <p:pRg st="2" end="2"/>
                                            </p:txEl>
                                          </p:spTgt>
                                        </p:tgtEl>
                                        <p:attrNameLst>
                                          <p:attrName>fillcolor</p:attrName>
                                        </p:attrNameLst>
                                      </p:cBhvr>
                                      <p:tavLst>
                                        <p:tav tm="0">
                                          <p:val>
                                            <p:clrVal>
                                              <a:schemeClr val="accent2"/>
                                            </p:clrVal>
                                          </p:val>
                                        </p:tav>
                                        <p:tav tm="50000">
                                          <p:val>
                                            <p:clrVal>
                                              <a:schemeClr val="hlink"/>
                                            </p:clrVal>
                                          </p:val>
                                        </p:tav>
                                      </p:tavLst>
                                    </p:anim>
                                    <p:set>
                                      <p:cBhvr>
                                        <p:cTn id="21" dur="80"/>
                                        <p:tgtEl>
                                          <p:spTgt spid="3075">
                                            <p:txEl>
                                              <p:pRg st="2" end="2"/>
                                            </p:txEl>
                                          </p:spTgt>
                                        </p:tgtEl>
                                        <p:attrNameLst>
                                          <p:attrName>fill.type</p:attrName>
                                        </p:attrNameLst>
                                      </p:cBhvr>
                                      <p:to>
                                        <p:strVal val="solid"/>
                                      </p:to>
                                    </p:set>
                                  </p:childTnLst>
                                </p:cTn>
                              </p:par>
                            </p:childTnLst>
                          </p:cTn>
                        </p:par>
                        <p:par>
                          <p:cTn id="22" fill="hold">
                            <p:stCondLst>
                              <p:cond delay="1160"/>
                            </p:stCondLst>
                            <p:childTnLst>
                              <p:par>
                                <p:cTn id="23" presetID="27" presetClass="entr" presetSubtype="0" fill="hold" grpId="0" nodeType="afterEffect">
                                  <p:stCondLst>
                                    <p:cond delay="0"/>
                                  </p:stCondLst>
                                  <p:iterate type="lt">
                                    <p:tmPct val="50000"/>
                                  </p:iterate>
                                  <p:childTnLst>
                                    <p:set>
                                      <p:cBhvr>
                                        <p:cTn id="24" dur="1" fill="hold">
                                          <p:stCondLst>
                                            <p:cond delay="0"/>
                                          </p:stCondLst>
                                        </p:cTn>
                                        <p:tgtEl>
                                          <p:spTgt spid="3075">
                                            <p:txEl>
                                              <p:pRg st="3" end="3"/>
                                            </p:txEl>
                                          </p:spTgt>
                                        </p:tgtEl>
                                        <p:attrNameLst>
                                          <p:attrName>style.visibility</p:attrName>
                                        </p:attrNameLst>
                                      </p:cBhvr>
                                      <p:to>
                                        <p:strVal val="visible"/>
                                      </p:to>
                                    </p:set>
                                    <p:anim calcmode="discrete" valueType="clr">
                                      <p:cBhvr override="childStyle">
                                        <p:cTn id="25" dur="80"/>
                                        <p:tgtEl>
                                          <p:spTgt spid="3075">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6" dur="80"/>
                                        <p:tgtEl>
                                          <p:spTgt spid="3075">
                                            <p:txEl>
                                              <p:pRg st="3" end="3"/>
                                            </p:txEl>
                                          </p:spTgt>
                                        </p:tgtEl>
                                        <p:attrNameLst>
                                          <p:attrName>fillcolor</p:attrName>
                                        </p:attrNameLst>
                                      </p:cBhvr>
                                      <p:tavLst>
                                        <p:tav tm="0">
                                          <p:val>
                                            <p:clrVal>
                                              <a:schemeClr val="accent2"/>
                                            </p:clrVal>
                                          </p:val>
                                        </p:tav>
                                        <p:tav tm="50000">
                                          <p:val>
                                            <p:clrVal>
                                              <a:schemeClr val="hlink"/>
                                            </p:clrVal>
                                          </p:val>
                                        </p:tav>
                                      </p:tavLst>
                                    </p:anim>
                                    <p:set>
                                      <p:cBhvr>
                                        <p:cTn id="27" dur="80"/>
                                        <p:tgtEl>
                                          <p:spTgt spid="3075">
                                            <p:txEl>
                                              <p:pRg st="3" end="3"/>
                                            </p:txEl>
                                          </p:spTgt>
                                        </p:tgtEl>
                                        <p:attrNameLst>
                                          <p:attrName>fill.type</p:attrName>
                                        </p:attrNameLst>
                                      </p:cBhvr>
                                      <p:to>
                                        <p:strVal val="solid"/>
                                      </p:to>
                                    </p:set>
                                  </p:childTnLst>
                                </p:cTn>
                              </p:par>
                            </p:childTnLst>
                          </p:cTn>
                        </p:par>
                        <p:par>
                          <p:cTn id="28" fill="hold">
                            <p:stCondLst>
                              <p:cond delay="2560"/>
                            </p:stCondLst>
                            <p:childTnLst>
                              <p:par>
                                <p:cTn id="29" presetID="27" presetClass="entr" presetSubtype="0" fill="hold" grpId="0" nodeType="afterEffect">
                                  <p:stCondLst>
                                    <p:cond delay="0"/>
                                  </p:stCondLst>
                                  <p:iterate type="lt">
                                    <p:tmPct val="50000"/>
                                  </p:iterate>
                                  <p:childTnLst>
                                    <p:set>
                                      <p:cBhvr>
                                        <p:cTn id="30" dur="1" fill="hold">
                                          <p:stCondLst>
                                            <p:cond delay="0"/>
                                          </p:stCondLst>
                                        </p:cTn>
                                        <p:tgtEl>
                                          <p:spTgt spid="3075">
                                            <p:txEl>
                                              <p:pRg st="4" end="4"/>
                                            </p:txEl>
                                          </p:spTgt>
                                        </p:tgtEl>
                                        <p:attrNameLst>
                                          <p:attrName>style.visibility</p:attrName>
                                        </p:attrNameLst>
                                      </p:cBhvr>
                                      <p:to>
                                        <p:strVal val="visible"/>
                                      </p:to>
                                    </p:set>
                                    <p:anim calcmode="discrete" valueType="clr">
                                      <p:cBhvr override="childStyle">
                                        <p:cTn id="31" dur="80"/>
                                        <p:tgtEl>
                                          <p:spTgt spid="3075">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2" dur="80"/>
                                        <p:tgtEl>
                                          <p:spTgt spid="3075">
                                            <p:txEl>
                                              <p:pRg st="4" end="4"/>
                                            </p:txEl>
                                          </p:spTgt>
                                        </p:tgtEl>
                                        <p:attrNameLst>
                                          <p:attrName>fillcolor</p:attrName>
                                        </p:attrNameLst>
                                      </p:cBhvr>
                                      <p:tavLst>
                                        <p:tav tm="0">
                                          <p:val>
                                            <p:clrVal>
                                              <a:schemeClr val="accent2"/>
                                            </p:clrVal>
                                          </p:val>
                                        </p:tav>
                                        <p:tav tm="50000">
                                          <p:val>
                                            <p:clrVal>
                                              <a:schemeClr val="hlink"/>
                                            </p:clrVal>
                                          </p:val>
                                        </p:tav>
                                      </p:tavLst>
                                    </p:anim>
                                    <p:set>
                                      <p:cBhvr>
                                        <p:cTn id="33" dur="80"/>
                                        <p:tgtEl>
                                          <p:spTgt spid="3075">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75656" y="980728"/>
            <a:ext cx="6196405" cy="3603812"/>
          </a:xfrm>
        </p:spPr>
        <p:txBody>
          <a:bodyPr>
            <a:noAutofit/>
          </a:bodyPr>
          <a:lstStyle/>
          <a:p>
            <a:pPr lvl="0" algn="ctr">
              <a:buClr>
                <a:srgbClr val="AA2B1E"/>
              </a:buClr>
              <a:buNone/>
            </a:pPr>
            <a:r>
              <a:rPr lang="ru-RU" sz="4400" b="1" i="1" dirty="0">
                <a:solidFill>
                  <a:prstClr val="black"/>
                </a:solidFill>
                <a:latin typeface="Times New Roman" panose="02020603050405020304" pitchFamily="18" charset="0"/>
                <a:cs typeface="Times New Roman" panose="02020603050405020304" pitchFamily="18" charset="0"/>
              </a:rPr>
              <a:t>В китайском языке слово </a:t>
            </a:r>
            <a:r>
              <a:rPr lang="ru-RU" sz="5400" b="1" i="1" u="sng"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«кризис» </a:t>
            </a:r>
            <a:r>
              <a:rPr lang="ru-RU" sz="4400" b="1" i="1" dirty="0">
                <a:solidFill>
                  <a:prstClr val="black"/>
                </a:solidFill>
                <a:latin typeface="Times New Roman" panose="02020603050405020304" pitchFamily="18" charset="0"/>
                <a:cs typeface="Times New Roman" panose="02020603050405020304" pitchFamily="18" charset="0"/>
              </a:rPr>
              <a:t>состоит из двух иероглифов, один из которых означает «опасность», а другой – «возможность».</a:t>
            </a:r>
            <a:endParaRPr lang="en-US" sz="4400" b="1" i="1" dirty="0">
              <a:solidFill>
                <a:prstClr val="black"/>
              </a:solidFill>
              <a:latin typeface="Times New Roman" panose="02020603050405020304" pitchFamily="18" charset="0"/>
              <a:cs typeface="Times New Roman" panose="02020603050405020304" pitchFamily="18" charset="0"/>
            </a:endParaRPr>
          </a:p>
          <a:p>
            <a:pPr algn="ctr"/>
            <a:endParaRPr lang="ru-RU" sz="4400"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93259440"/>
      </p:ext>
    </p:extLst>
  </p:cSld>
  <p:clrMapOvr>
    <a:masterClrMapping/>
  </p:clrMapOvr>
  <p:transition>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03648" y="836712"/>
            <a:ext cx="6196405" cy="3603812"/>
          </a:xfrm>
        </p:spPr>
        <p:txBody>
          <a:bodyPr>
            <a:noAutofit/>
          </a:bodyPr>
          <a:lstStyle/>
          <a:p>
            <a:pPr lvl="0" algn="ctr">
              <a:buClr>
                <a:srgbClr val="AA2B1E"/>
              </a:buClr>
              <a:buNone/>
            </a:pPr>
            <a:r>
              <a:rPr lang="ru-RU" sz="3200" b="1" i="1" dirty="0">
                <a:solidFill>
                  <a:prstClr val="black"/>
                </a:solidFill>
                <a:latin typeface="Times New Roman" panose="02020603050405020304" pitchFamily="18" charset="0"/>
                <a:cs typeface="Times New Roman" panose="02020603050405020304" pitchFamily="18" charset="0"/>
              </a:rPr>
              <a:t>     Таким образом, слово </a:t>
            </a:r>
            <a:r>
              <a:rPr lang="ru-RU" sz="4000" b="1" i="1" u="sng"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«кризис» </a:t>
            </a:r>
            <a:r>
              <a:rPr lang="ru-RU" sz="3200" b="1" i="1" dirty="0">
                <a:solidFill>
                  <a:prstClr val="black"/>
                </a:solidFill>
                <a:latin typeface="Times New Roman" panose="02020603050405020304" pitchFamily="18" charset="0"/>
                <a:cs typeface="Times New Roman" panose="02020603050405020304" pitchFamily="18" charset="0"/>
              </a:rPr>
              <a:t>несёт в себе оттенок чрезвычайности, угрозы и необходимости в действии. Само понятие «кризис» реально означает острую ситуацию для принятия какого-то решения, поворотный пункт, важнейший момент. </a:t>
            </a:r>
          </a:p>
          <a:p>
            <a:pPr algn="ctr"/>
            <a:endParaRPr lang="ru-RU" sz="3200"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1267839"/>
      </p:ext>
    </p:extLst>
  </p:cSld>
  <p:clrMapOvr>
    <a:masterClrMapping/>
  </p:clrMapOvr>
  <p:transition>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187624" y="476672"/>
            <a:ext cx="2965479" cy="941372"/>
          </a:xfrm>
        </p:spPr>
        <p:txBody>
          <a:bodyPr/>
          <a:lstStyle/>
          <a:p>
            <a:pPr algn="ctr"/>
            <a:r>
              <a:rPr lang="ru-RU" sz="2800" b="1" dirty="0">
                <a:solidFill>
                  <a:srgbClr val="C00000"/>
                </a:solidFill>
                <a:latin typeface="Times New Roman" panose="02020603050405020304" pitchFamily="18" charset="0"/>
                <a:cs typeface="Times New Roman" panose="02020603050405020304" pitchFamily="18" charset="0"/>
              </a:rPr>
              <a:t>Виды кризисов</a:t>
            </a:r>
          </a:p>
        </p:txBody>
      </p:sp>
      <p:sp>
        <p:nvSpPr>
          <p:cNvPr id="5123" name="Rectangle 3"/>
          <p:cNvSpPr>
            <a:spLocks noGrp="1" noChangeArrowheads="1"/>
          </p:cNvSpPr>
          <p:nvPr>
            <p:ph type="body" sz="half" idx="2"/>
          </p:nvPr>
        </p:nvSpPr>
        <p:spPr>
          <a:xfrm>
            <a:off x="1187624" y="1418045"/>
            <a:ext cx="6624736" cy="3811156"/>
          </a:xfrm>
        </p:spPr>
        <p:txBody>
          <a:bodyPr>
            <a:normAutofit lnSpcReduction="10000"/>
          </a:bodyPr>
          <a:lstStyle/>
          <a:p>
            <a:pPr>
              <a:buFont typeface="Wingdings" pitchFamily="2" charset="2"/>
              <a:buNone/>
            </a:pPr>
            <a:endParaRPr lang="ru-RU" sz="1800" dirty="0">
              <a:latin typeface="Times New Roman" panose="02020603050405020304" pitchFamily="18" charset="0"/>
              <a:cs typeface="Times New Roman" panose="02020603050405020304" pitchFamily="18" charset="0"/>
            </a:endParaRPr>
          </a:p>
          <a:p>
            <a:pPr>
              <a:buFont typeface="Wingdings" pitchFamily="2" charset="2"/>
              <a:buNone/>
            </a:pPr>
            <a:r>
              <a:rPr lang="ru-RU" sz="3200" dirty="0">
                <a:latin typeface="Times New Roman" panose="02020603050405020304" pitchFamily="18" charset="0"/>
                <a:cs typeface="Times New Roman" panose="02020603050405020304" pitchFamily="18" charset="0"/>
              </a:rPr>
              <a:t>Переживаемые детьми и подростками кризисы можно условно разделить на три основные группы:</a:t>
            </a:r>
            <a:endParaRPr lang="en-US" sz="3200" dirty="0">
              <a:latin typeface="Times New Roman" panose="02020603050405020304" pitchFamily="18" charset="0"/>
              <a:cs typeface="Times New Roman" panose="02020603050405020304" pitchFamily="18" charset="0"/>
            </a:endParaRPr>
          </a:p>
          <a:p>
            <a:pPr lvl="1">
              <a:buFont typeface="Wingdings" pitchFamily="2" charset="2"/>
              <a:buChar char="ь"/>
            </a:pPr>
            <a:r>
              <a:rPr lang="ru-RU" sz="3200" dirty="0">
                <a:solidFill>
                  <a:schemeClr val="tx2"/>
                </a:solidFill>
                <a:latin typeface="Times New Roman" panose="02020603050405020304" pitchFamily="18" charset="0"/>
                <a:cs typeface="Times New Roman" panose="02020603050405020304" pitchFamily="18" charset="0"/>
              </a:rPr>
              <a:t>возрастные кризисы;</a:t>
            </a:r>
          </a:p>
          <a:p>
            <a:pPr lvl="1">
              <a:buFont typeface="Wingdings" pitchFamily="2" charset="2"/>
              <a:buChar char="ь"/>
            </a:pPr>
            <a:r>
              <a:rPr lang="ru-RU" sz="3200" dirty="0">
                <a:solidFill>
                  <a:schemeClr val="tx2"/>
                </a:solidFill>
                <a:latin typeface="Times New Roman" panose="02020603050405020304" pitchFamily="18" charset="0"/>
                <a:cs typeface="Times New Roman" panose="02020603050405020304" pitchFamily="18" charset="0"/>
              </a:rPr>
              <a:t>кризисы утраты и разлуки;</a:t>
            </a:r>
          </a:p>
          <a:p>
            <a:pPr lvl="1">
              <a:buFont typeface="Wingdings" pitchFamily="2" charset="2"/>
              <a:buChar char="ь"/>
            </a:pPr>
            <a:r>
              <a:rPr lang="ru-RU" sz="3200" dirty="0">
                <a:solidFill>
                  <a:schemeClr val="tx2"/>
                </a:solidFill>
                <a:latin typeface="Times New Roman" panose="02020603050405020304" pitchFamily="18" charset="0"/>
                <a:cs typeface="Times New Roman" panose="02020603050405020304" pitchFamily="18" charset="0"/>
              </a:rPr>
              <a:t>травматические кризисы.</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wipe(down)">
                                      <p:cBhvr>
                                        <p:cTn id="7" dur="580">
                                          <p:stCondLst>
                                            <p:cond delay="0"/>
                                          </p:stCondLst>
                                        </p:cTn>
                                        <p:tgtEl>
                                          <p:spTgt spid="5122"/>
                                        </p:tgtEl>
                                      </p:cBhvr>
                                    </p:animEffect>
                                    <p:anim calcmode="lin" valueType="num">
                                      <p:cBhvr>
                                        <p:cTn id="8" dur="1822" tmFilter="0,0; 0.14,0.36; 0.43,0.73; 0.71,0.91; 1.0,1.0">
                                          <p:stCondLst>
                                            <p:cond delay="0"/>
                                          </p:stCondLst>
                                        </p:cTn>
                                        <p:tgtEl>
                                          <p:spTgt spid="512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12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12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12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122"/>
                                        </p:tgtEl>
                                        <p:attrNameLst>
                                          <p:attrName>ppt_y</p:attrName>
                                        </p:attrNameLst>
                                      </p:cBhvr>
                                      <p:tavLst>
                                        <p:tav tm="0" fmla="#ppt_y-sin(pi*$)/81">
                                          <p:val>
                                            <p:fltVal val="0"/>
                                          </p:val>
                                        </p:tav>
                                        <p:tav tm="100000">
                                          <p:val>
                                            <p:fltVal val="1"/>
                                          </p:val>
                                        </p:tav>
                                      </p:tavLst>
                                    </p:anim>
                                    <p:animScale>
                                      <p:cBhvr>
                                        <p:cTn id="13" dur="26">
                                          <p:stCondLst>
                                            <p:cond delay="650"/>
                                          </p:stCondLst>
                                        </p:cTn>
                                        <p:tgtEl>
                                          <p:spTgt spid="5122"/>
                                        </p:tgtEl>
                                      </p:cBhvr>
                                      <p:to x="100000" y="60000"/>
                                    </p:animScale>
                                    <p:animScale>
                                      <p:cBhvr>
                                        <p:cTn id="14" dur="166" decel="50000">
                                          <p:stCondLst>
                                            <p:cond delay="676"/>
                                          </p:stCondLst>
                                        </p:cTn>
                                        <p:tgtEl>
                                          <p:spTgt spid="5122"/>
                                        </p:tgtEl>
                                      </p:cBhvr>
                                      <p:to x="100000" y="100000"/>
                                    </p:animScale>
                                    <p:animScale>
                                      <p:cBhvr>
                                        <p:cTn id="15" dur="26">
                                          <p:stCondLst>
                                            <p:cond delay="1312"/>
                                          </p:stCondLst>
                                        </p:cTn>
                                        <p:tgtEl>
                                          <p:spTgt spid="5122"/>
                                        </p:tgtEl>
                                      </p:cBhvr>
                                      <p:to x="100000" y="80000"/>
                                    </p:animScale>
                                    <p:animScale>
                                      <p:cBhvr>
                                        <p:cTn id="16" dur="166" decel="50000">
                                          <p:stCondLst>
                                            <p:cond delay="1338"/>
                                          </p:stCondLst>
                                        </p:cTn>
                                        <p:tgtEl>
                                          <p:spTgt spid="5122"/>
                                        </p:tgtEl>
                                      </p:cBhvr>
                                      <p:to x="100000" y="100000"/>
                                    </p:animScale>
                                    <p:animScale>
                                      <p:cBhvr>
                                        <p:cTn id="17" dur="26">
                                          <p:stCondLst>
                                            <p:cond delay="1642"/>
                                          </p:stCondLst>
                                        </p:cTn>
                                        <p:tgtEl>
                                          <p:spTgt spid="5122"/>
                                        </p:tgtEl>
                                      </p:cBhvr>
                                      <p:to x="100000" y="90000"/>
                                    </p:animScale>
                                    <p:animScale>
                                      <p:cBhvr>
                                        <p:cTn id="18" dur="166" decel="50000">
                                          <p:stCondLst>
                                            <p:cond delay="1668"/>
                                          </p:stCondLst>
                                        </p:cTn>
                                        <p:tgtEl>
                                          <p:spTgt spid="5122"/>
                                        </p:tgtEl>
                                      </p:cBhvr>
                                      <p:to x="100000" y="100000"/>
                                    </p:animScale>
                                    <p:animScale>
                                      <p:cBhvr>
                                        <p:cTn id="19" dur="26">
                                          <p:stCondLst>
                                            <p:cond delay="1808"/>
                                          </p:stCondLst>
                                        </p:cTn>
                                        <p:tgtEl>
                                          <p:spTgt spid="5122"/>
                                        </p:tgtEl>
                                      </p:cBhvr>
                                      <p:to x="100000" y="95000"/>
                                    </p:animScale>
                                    <p:animScale>
                                      <p:cBhvr>
                                        <p:cTn id="20" dur="166" decel="50000">
                                          <p:stCondLst>
                                            <p:cond delay="1834"/>
                                          </p:stCondLst>
                                        </p:cTn>
                                        <p:tgtEl>
                                          <p:spTgt spid="5122"/>
                                        </p:tgtEl>
                                      </p:cBhvr>
                                      <p:to x="100000" y="100000"/>
                                    </p:animScale>
                                  </p:childTnLst>
                                </p:cTn>
                              </p:par>
                            </p:childTnLst>
                          </p:cTn>
                        </p:par>
                        <p:par>
                          <p:cTn id="21" fill="hold">
                            <p:stCondLst>
                              <p:cond delay="2000"/>
                            </p:stCondLst>
                            <p:childTnLst>
                              <p:par>
                                <p:cTn id="22" presetID="27" presetClass="entr" presetSubtype="0" fill="hold" grpId="0" nodeType="afterEffect">
                                  <p:stCondLst>
                                    <p:cond delay="0"/>
                                  </p:stCondLst>
                                  <p:iterate type="lt">
                                    <p:tmPct val="50000"/>
                                  </p:iterate>
                                  <p:childTnLst>
                                    <p:set>
                                      <p:cBhvr>
                                        <p:cTn id="23" dur="1" fill="hold">
                                          <p:stCondLst>
                                            <p:cond delay="0"/>
                                          </p:stCondLst>
                                        </p:cTn>
                                        <p:tgtEl>
                                          <p:spTgt spid="5123">
                                            <p:txEl>
                                              <p:pRg st="1" end="1"/>
                                            </p:txEl>
                                          </p:spTgt>
                                        </p:tgtEl>
                                        <p:attrNameLst>
                                          <p:attrName>style.visibility</p:attrName>
                                        </p:attrNameLst>
                                      </p:cBhvr>
                                      <p:to>
                                        <p:strVal val="visible"/>
                                      </p:to>
                                    </p:set>
                                    <p:anim calcmode="discrete" valueType="clr">
                                      <p:cBhvr override="childStyle">
                                        <p:cTn id="24" dur="80"/>
                                        <p:tgtEl>
                                          <p:spTgt spid="512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5" dur="80"/>
                                        <p:tgtEl>
                                          <p:spTgt spid="5123">
                                            <p:txEl>
                                              <p:pRg st="1" end="1"/>
                                            </p:txEl>
                                          </p:spTgt>
                                        </p:tgtEl>
                                        <p:attrNameLst>
                                          <p:attrName>fillcolor</p:attrName>
                                        </p:attrNameLst>
                                      </p:cBhvr>
                                      <p:tavLst>
                                        <p:tav tm="0">
                                          <p:val>
                                            <p:clrVal>
                                              <a:schemeClr val="accent2"/>
                                            </p:clrVal>
                                          </p:val>
                                        </p:tav>
                                        <p:tav tm="50000">
                                          <p:val>
                                            <p:clrVal>
                                              <a:schemeClr val="hlink"/>
                                            </p:clrVal>
                                          </p:val>
                                        </p:tav>
                                      </p:tavLst>
                                    </p:anim>
                                    <p:set>
                                      <p:cBhvr>
                                        <p:cTn id="26" dur="80"/>
                                        <p:tgtEl>
                                          <p:spTgt spid="5123">
                                            <p:txEl>
                                              <p:pRg st="1" end="1"/>
                                            </p:txEl>
                                          </p:spTgt>
                                        </p:tgtEl>
                                        <p:attrNameLst>
                                          <p:attrName>fill.type</p:attrName>
                                        </p:attrNameLst>
                                      </p:cBhvr>
                                      <p:to>
                                        <p:strVal val="solid"/>
                                      </p:to>
                                    </p:set>
                                  </p:childTnLst>
                                </p:cTn>
                              </p:par>
                            </p:childTnLst>
                          </p:cTn>
                        </p:par>
                        <p:par>
                          <p:cTn id="27" fill="hold">
                            <p:stCondLst>
                              <p:cond delay="5160"/>
                            </p:stCondLst>
                            <p:childTnLst>
                              <p:par>
                                <p:cTn id="28" presetID="27" presetClass="entr" presetSubtype="0" fill="hold" grpId="0" nodeType="afterEffect">
                                  <p:stCondLst>
                                    <p:cond delay="0"/>
                                  </p:stCondLst>
                                  <p:iterate type="lt">
                                    <p:tmPct val="50000"/>
                                  </p:iterate>
                                  <p:childTnLst>
                                    <p:set>
                                      <p:cBhvr>
                                        <p:cTn id="29" dur="1" fill="hold">
                                          <p:stCondLst>
                                            <p:cond delay="0"/>
                                          </p:stCondLst>
                                        </p:cTn>
                                        <p:tgtEl>
                                          <p:spTgt spid="5123">
                                            <p:txEl>
                                              <p:pRg st="2" end="2"/>
                                            </p:txEl>
                                          </p:spTgt>
                                        </p:tgtEl>
                                        <p:attrNameLst>
                                          <p:attrName>style.visibility</p:attrName>
                                        </p:attrNameLst>
                                      </p:cBhvr>
                                      <p:to>
                                        <p:strVal val="visible"/>
                                      </p:to>
                                    </p:set>
                                    <p:anim calcmode="discrete" valueType="clr">
                                      <p:cBhvr override="childStyle">
                                        <p:cTn id="30" dur="80"/>
                                        <p:tgtEl>
                                          <p:spTgt spid="512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1" dur="80"/>
                                        <p:tgtEl>
                                          <p:spTgt spid="5123">
                                            <p:txEl>
                                              <p:pRg st="2" end="2"/>
                                            </p:txEl>
                                          </p:spTgt>
                                        </p:tgtEl>
                                        <p:attrNameLst>
                                          <p:attrName>fillcolor</p:attrName>
                                        </p:attrNameLst>
                                      </p:cBhvr>
                                      <p:tavLst>
                                        <p:tav tm="0">
                                          <p:val>
                                            <p:clrVal>
                                              <a:schemeClr val="accent2"/>
                                            </p:clrVal>
                                          </p:val>
                                        </p:tav>
                                        <p:tav tm="50000">
                                          <p:val>
                                            <p:clrVal>
                                              <a:schemeClr val="hlink"/>
                                            </p:clrVal>
                                          </p:val>
                                        </p:tav>
                                      </p:tavLst>
                                    </p:anim>
                                    <p:set>
                                      <p:cBhvr>
                                        <p:cTn id="32" dur="80"/>
                                        <p:tgtEl>
                                          <p:spTgt spid="5123">
                                            <p:txEl>
                                              <p:pRg st="2" end="2"/>
                                            </p:txEl>
                                          </p:spTgt>
                                        </p:tgtEl>
                                        <p:attrNameLst>
                                          <p:attrName>fill.type</p:attrName>
                                        </p:attrNameLst>
                                      </p:cBhvr>
                                      <p:to>
                                        <p:strVal val="solid"/>
                                      </p:to>
                                    </p:set>
                                  </p:childTnLst>
                                </p:cTn>
                              </p:par>
                            </p:childTnLst>
                          </p:cTn>
                        </p:par>
                        <p:par>
                          <p:cTn id="33" fill="hold">
                            <p:stCondLst>
                              <p:cond delay="5920"/>
                            </p:stCondLst>
                            <p:childTnLst>
                              <p:par>
                                <p:cTn id="34" presetID="27" presetClass="entr" presetSubtype="0" fill="hold" grpId="0" nodeType="afterEffect">
                                  <p:stCondLst>
                                    <p:cond delay="0"/>
                                  </p:stCondLst>
                                  <p:iterate type="lt">
                                    <p:tmPct val="50000"/>
                                  </p:iterate>
                                  <p:childTnLst>
                                    <p:set>
                                      <p:cBhvr>
                                        <p:cTn id="35" dur="1" fill="hold">
                                          <p:stCondLst>
                                            <p:cond delay="0"/>
                                          </p:stCondLst>
                                        </p:cTn>
                                        <p:tgtEl>
                                          <p:spTgt spid="5123">
                                            <p:txEl>
                                              <p:pRg st="3" end="3"/>
                                            </p:txEl>
                                          </p:spTgt>
                                        </p:tgtEl>
                                        <p:attrNameLst>
                                          <p:attrName>style.visibility</p:attrName>
                                        </p:attrNameLst>
                                      </p:cBhvr>
                                      <p:to>
                                        <p:strVal val="visible"/>
                                      </p:to>
                                    </p:set>
                                    <p:anim calcmode="discrete" valueType="clr">
                                      <p:cBhvr override="childStyle">
                                        <p:cTn id="36" dur="80"/>
                                        <p:tgtEl>
                                          <p:spTgt spid="5123">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7" dur="80"/>
                                        <p:tgtEl>
                                          <p:spTgt spid="5123">
                                            <p:txEl>
                                              <p:pRg st="3" end="3"/>
                                            </p:txEl>
                                          </p:spTgt>
                                        </p:tgtEl>
                                        <p:attrNameLst>
                                          <p:attrName>fillcolor</p:attrName>
                                        </p:attrNameLst>
                                      </p:cBhvr>
                                      <p:tavLst>
                                        <p:tav tm="0">
                                          <p:val>
                                            <p:clrVal>
                                              <a:schemeClr val="accent2"/>
                                            </p:clrVal>
                                          </p:val>
                                        </p:tav>
                                        <p:tav tm="50000">
                                          <p:val>
                                            <p:clrVal>
                                              <a:schemeClr val="hlink"/>
                                            </p:clrVal>
                                          </p:val>
                                        </p:tav>
                                      </p:tavLst>
                                    </p:anim>
                                    <p:set>
                                      <p:cBhvr>
                                        <p:cTn id="38" dur="80"/>
                                        <p:tgtEl>
                                          <p:spTgt spid="5123">
                                            <p:txEl>
                                              <p:pRg st="3" end="3"/>
                                            </p:txEl>
                                          </p:spTgt>
                                        </p:tgtEl>
                                        <p:attrNameLst>
                                          <p:attrName>fill.type</p:attrName>
                                        </p:attrNameLst>
                                      </p:cBhvr>
                                      <p:to>
                                        <p:strVal val="solid"/>
                                      </p:to>
                                    </p:set>
                                  </p:childTnLst>
                                </p:cTn>
                              </p:par>
                            </p:childTnLst>
                          </p:cTn>
                        </p:par>
                        <p:par>
                          <p:cTn id="39" fill="hold">
                            <p:stCondLst>
                              <p:cond delay="6840"/>
                            </p:stCondLst>
                            <p:childTnLst>
                              <p:par>
                                <p:cTn id="40" presetID="27" presetClass="entr" presetSubtype="0" fill="hold" grpId="0" nodeType="afterEffect">
                                  <p:stCondLst>
                                    <p:cond delay="0"/>
                                  </p:stCondLst>
                                  <p:iterate type="lt">
                                    <p:tmPct val="50000"/>
                                  </p:iterate>
                                  <p:childTnLst>
                                    <p:set>
                                      <p:cBhvr>
                                        <p:cTn id="41" dur="1" fill="hold">
                                          <p:stCondLst>
                                            <p:cond delay="0"/>
                                          </p:stCondLst>
                                        </p:cTn>
                                        <p:tgtEl>
                                          <p:spTgt spid="5123">
                                            <p:txEl>
                                              <p:pRg st="4" end="4"/>
                                            </p:txEl>
                                          </p:spTgt>
                                        </p:tgtEl>
                                        <p:attrNameLst>
                                          <p:attrName>style.visibility</p:attrName>
                                        </p:attrNameLst>
                                      </p:cBhvr>
                                      <p:to>
                                        <p:strVal val="visible"/>
                                      </p:to>
                                    </p:set>
                                    <p:anim calcmode="discrete" valueType="clr">
                                      <p:cBhvr override="childStyle">
                                        <p:cTn id="42" dur="80"/>
                                        <p:tgtEl>
                                          <p:spTgt spid="512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3" dur="80"/>
                                        <p:tgtEl>
                                          <p:spTgt spid="5123">
                                            <p:txEl>
                                              <p:pRg st="4" end="4"/>
                                            </p:txEl>
                                          </p:spTgt>
                                        </p:tgtEl>
                                        <p:attrNameLst>
                                          <p:attrName>fillcolor</p:attrName>
                                        </p:attrNameLst>
                                      </p:cBhvr>
                                      <p:tavLst>
                                        <p:tav tm="0">
                                          <p:val>
                                            <p:clrVal>
                                              <a:schemeClr val="accent2"/>
                                            </p:clrVal>
                                          </p:val>
                                        </p:tav>
                                        <p:tav tm="50000">
                                          <p:val>
                                            <p:clrVal>
                                              <a:schemeClr val="hlink"/>
                                            </p:clrVal>
                                          </p:val>
                                        </p:tav>
                                      </p:tavLst>
                                    </p:anim>
                                    <p:set>
                                      <p:cBhvr>
                                        <p:cTn id="44" dur="80"/>
                                        <p:tgtEl>
                                          <p:spTgt spid="5123">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512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67544" y="764704"/>
            <a:ext cx="8229600" cy="777875"/>
          </a:xfrm>
        </p:spPr>
        <p:txBody>
          <a:bodyPr>
            <a:normAutofit/>
          </a:bodyPr>
          <a:lstStyle/>
          <a:p>
            <a:r>
              <a:rPr lang="ru-RU" b="1" dirty="0">
                <a:solidFill>
                  <a:srgbClr val="FF0000"/>
                </a:solidFill>
                <a:latin typeface="Times New Roman" panose="02020603050405020304" pitchFamily="18" charset="0"/>
                <a:cs typeface="Times New Roman" panose="02020603050405020304" pitchFamily="18" charset="0"/>
              </a:rPr>
              <a:t>Возрастные кризисы</a:t>
            </a:r>
          </a:p>
        </p:txBody>
      </p:sp>
      <p:sp>
        <p:nvSpPr>
          <p:cNvPr id="6147" name="Rectangle 3"/>
          <p:cNvSpPr>
            <a:spLocks noGrp="1" noChangeArrowheads="1"/>
          </p:cNvSpPr>
          <p:nvPr>
            <p:ph idx="1"/>
          </p:nvPr>
        </p:nvSpPr>
        <p:spPr>
          <a:xfrm>
            <a:off x="899592" y="1700808"/>
            <a:ext cx="7344816" cy="5256213"/>
          </a:xfrm>
        </p:spPr>
        <p:txBody>
          <a:bodyPr>
            <a:normAutofit/>
          </a:bodyPr>
          <a:lstStyle/>
          <a:p>
            <a:pPr algn="ctr">
              <a:lnSpc>
                <a:spcPct val="90000"/>
              </a:lnSpc>
              <a:buFont typeface="Wingdings" pitchFamily="2" charset="2"/>
              <a:buNone/>
            </a:pPr>
            <a:r>
              <a:rPr lang="ru-RU" sz="2800" dirty="0">
                <a:latin typeface="Times New Roman" panose="02020603050405020304" pitchFamily="18" charset="0"/>
                <a:cs typeface="Times New Roman" panose="02020603050405020304" pitchFamily="18" charset="0"/>
              </a:rPr>
              <a:t>		Возрастной кризис – это переходной период между возрастными этапами, который неизбежно переживается ребёнком при переходе от одного возрастного этапа к другому по завершении определенных стадий развития. В первую очередь этот вид кризиса  обусловлен физиологическими сдвигами в организме ребёнка, морфофункциональными перестройками. </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p:cTn id="7" dur="1000" fill="hold"/>
                                        <p:tgtEl>
                                          <p:spTgt spid="6146"/>
                                        </p:tgtEl>
                                        <p:attrNameLst>
                                          <p:attrName>ppt_w</p:attrName>
                                        </p:attrNameLst>
                                      </p:cBhvr>
                                      <p:tavLst>
                                        <p:tav tm="0">
                                          <p:val>
                                            <p:strVal val="#ppt_w+.3"/>
                                          </p:val>
                                        </p:tav>
                                        <p:tav tm="100000">
                                          <p:val>
                                            <p:strVal val="#ppt_w"/>
                                          </p:val>
                                        </p:tav>
                                      </p:tavLst>
                                    </p:anim>
                                    <p:anim calcmode="lin" valueType="num">
                                      <p:cBhvr>
                                        <p:cTn id="8" dur="1000" fill="hold"/>
                                        <p:tgtEl>
                                          <p:spTgt spid="6146"/>
                                        </p:tgtEl>
                                        <p:attrNameLst>
                                          <p:attrName>ppt_h</p:attrName>
                                        </p:attrNameLst>
                                      </p:cBhvr>
                                      <p:tavLst>
                                        <p:tav tm="0">
                                          <p:val>
                                            <p:strVal val="#ppt_h"/>
                                          </p:val>
                                        </p:tav>
                                        <p:tav tm="100000">
                                          <p:val>
                                            <p:strVal val="#ppt_h"/>
                                          </p:val>
                                        </p:tav>
                                      </p:tavLst>
                                    </p:anim>
                                    <p:animEffect transition="in" filter="fade">
                                      <p:cBhvr>
                                        <p:cTn id="9" dur="10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608" y="764704"/>
            <a:ext cx="6912768" cy="3603812"/>
          </a:xfrm>
        </p:spPr>
        <p:txBody>
          <a:bodyPr>
            <a:noAutofit/>
          </a:bodyPr>
          <a:lstStyle/>
          <a:p>
            <a:pPr lvl="0" algn="ctr">
              <a:lnSpc>
                <a:spcPct val="90000"/>
              </a:lnSpc>
              <a:buClr>
                <a:srgbClr val="AA2B1E"/>
              </a:buClr>
              <a:buNone/>
            </a:pPr>
            <a:r>
              <a:rPr lang="ru-RU" sz="3200" dirty="0">
                <a:solidFill>
                  <a:prstClr val="black"/>
                </a:solidFill>
                <a:latin typeface="Times New Roman" panose="02020603050405020304" pitchFamily="18" charset="0"/>
                <a:cs typeface="Times New Roman" panose="02020603050405020304" pitchFamily="18" charset="0"/>
              </a:rPr>
              <a:t>Особенность протекания возрастного кризиса зависит от врождённых свойств нервной системы (темперамент), характера, индивидуальных, биологических и социальных отношений. Во время кризиса личность ребёнка, как открытая система, становится неустойчивой, даже на слабые раздражители отвечает неоправданно интенсивными откликами.</a:t>
            </a:r>
          </a:p>
          <a:p>
            <a:pPr algn="ct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18741227"/>
      </p:ext>
    </p:extLst>
  </p:cSld>
  <p:clrMapOvr>
    <a:masterClrMapping/>
  </p:clrMapOvr>
  <p:transition>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idx="1"/>
          </p:nvPr>
        </p:nvSpPr>
        <p:spPr>
          <a:xfrm>
            <a:off x="899592" y="692696"/>
            <a:ext cx="7344816" cy="6480175"/>
          </a:xfrm>
          <a:noFill/>
          <a:ln/>
        </p:spPr>
        <p:txBody>
          <a:bodyPr lIns="54000" rIns="54000"/>
          <a:lstStyle/>
          <a:p>
            <a:pPr algn="ctr">
              <a:lnSpc>
                <a:spcPct val="80000"/>
              </a:lnSpc>
              <a:buFont typeface="Wingdings" pitchFamily="2" charset="2"/>
              <a:buNone/>
            </a:pPr>
            <a:r>
              <a:rPr lang="ru-RU" sz="3200" b="1" i="1" u="sng" dirty="0">
                <a:solidFill>
                  <a:srgbClr val="C00000"/>
                </a:solidFill>
                <a:latin typeface="Times New Roman" panose="02020603050405020304" pitchFamily="18" charset="0"/>
                <a:cs typeface="Times New Roman" panose="02020603050405020304" pitchFamily="18" charset="0"/>
              </a:rPr>
              <a:t>Подростковый кризис (13-17 лет)</a:t>
            </a:r>
          </a:p>
          <a:p>
            <a:pPr algn="ctr">
              <a:lnSpc>
                <a:spcPct val="80000"/>
              </a:lnSpc>
              <a:buFont typeface="Wingdings" pitchFamily="2" charset="2"/>
              <a:buNone/>
            </a:pPr>
            <a:r>
              <a:rPr lang="ru-RU" sz="3200" dirty="0">
                <a:solidFill>
                  <a:srgbClr val="C00000"/>
                </a:solidFill>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Центральным фактором физического развития в подростковом возрасте является половое созревание, которое оказывает существенное влияние на работу внутренних органов. Проявляется половое влечение и связанные с ним новые переживания, потребности и мысли. Возникшее в результате чувство взрослости интерпретируется им как готовность стать полноправным членом взрослого общества, быть самостоятельным, добиваться уважения со стороны старших. При этом социально подросток остаётся ещё школьником, его стремление быть взрослым вызывает сопротивление со стороны взрослого окружения. Это противоречие и лежит в основе подросткового кризиса.</a:t>
            </a:r>
          </a:p>
          <a:p>
            <a:pPr>
              <a:lnSpc>
                <a:spcPct val="80000"/>
              </a:lnSpc>
              <a:buFont typeface="Wingdings" pitchFamily="2" charset="2"/>
              <a:buNone/>
            </a:pPr>
            <a:r>
              <a:rPr lang="ru-RU" dirty="0">
                <a:latin typeface="Times New Roman" panose="02020603050405020304" pitchFamily="18" charset="0"/>
                <a:cs typeface="Times New Roman" panose="02020603050405020304" pitchFamily="18" charset="0"/>
              </a:rPr>
              <a:t>		</a:t>
            </a:r>
          </a:p>
        </p:txBody>
      </p:sp>
    </p:spTree>
  </p:cSld>
  <p:clrMapOvr>
    <a:masterClrMapping/>
  </p:clrMapOvr>
  <p:transition>
    <p:random/>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Кнопка">
  <a:themeElements>
    <a:clrScheme name="Кнопка">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Кнопка">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нопка">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284</TotalTime>
  <Words>1013</Words>
  <Application>Microsoft Office PowerPoint</Application>
  <PresentationFormat>Экран (4:3)</PresentationFormat>
  <Paragraphs>104</Paragraphs>
  <Slides>26</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26</vt:i4>
      </vt:variant>
    </vt:vector>
  </HeadingPairs>
  <TitlesOfParts>
    <vt:vector size="36" baseType="lpstr">
      <vt:lpstr>Arial</vt:lpstr>
      <vt:lpstr>Brush Script MT</vt:lpstr>
      <vt:lpstr>Calibri</vt:lpstr>
      <vt:lpstr>Constantia</vt:lpstr>
      <vt:lpstr>Franklin Gothic Book</vt:lpstr>
      <vt:lpstr>Rage Italic</vt:lpstr>
      <vt:lpstr>Tahoma</vt:lpstr>
      <vt:lpstr>Times New Roman</vt:lpstr>
      <vt:lpstr>Wingdings</vt:lpstr>
      <vt:lpstr>Кнопка</vt:lpstr>
      <vt:lpstr> </vt:lpstr>
      <vt:lpstr>Кризисы- что это?   </vt:lpstr>
      <vt:lpstr>Презентация PowerPoint</vt:lpstr>
      <vt:lpstr>Презентация PowerPoint</vt:lpstr>
      <vt:lpstr>Презентация PowerPoint</vt:lpstr>
      <vt:lpstr>Виды кризисов</vt:lpstr>
      <vt:lpstr>Возрастные кризисы</vt:lpstr>
      <vt:lpstr>Презентация PowerPoint</vt:lpstr>
      <vt:lpstr>Презентация PowerPoint</vt:lpstr>
      <vt:lpstr>Презентация PowerPoint</vt:lpstr>
      <vt:lpstr>СОЦИАЛЬНО-ПЕДАГОГИЧЕСКАЯ АДАПТАЦИЯ РЕБЕНКА В ШКОЛЕ (ЭКСПЕРТНАЯ ОЦЕНКА УЧИТЕЛЯ)                  Схема изучения социально – психологической адаптации ребенка в школе по Э.М. . Александровской (экспертная оценка учителя).   </vt:lpstr>
      <vt:lpstr>При наблюдении и беседах, мы можем заметить, что ребенок может не обладать необходимым ролевым разнообразием, может испытывать психологическое напряжение</vt:lpstr>
      <vt:lpstr>Презентация PowerPoint</vt:lpstr>
      <vt:lpstr>Презентация PowerPoint</vt:lpstr>
      <vt:lpstr>Кризисы утраты и разлуки</vt:lpstr>
      <vt:lpstr>Презентация PowerPoint</vt:lpstr>
      <vt:lpstr>Презентация PowerPoint</vt:lpstr>
      <vt:lpstr>Презентация PowerPoint</vt:lpstr>
      <vt:lpstr>Презентация PowerPoint</vt:lpstr>
      <vt:lpstr>Травматические кризисы</vt:lpstr>
      <vt:lpstr>   Выделяют травмы:  - причинённые каким-либо стихийным или природным бедствием;  - причинённые людьми              (все виды насилия, жестокое обращение, сексуальное злоупотребление, война,      теракты). </vt:lpstr>
      <vt:lpstr>Психологическое насилие, может быть двух видов:</vt:lpstr>
      <vt:lpstr>Психологическое  (эмоциональное) насилие</vt:lpstr>
      <vt:lpstr>Презентация PowerPoint</vt:lpstr>
      <vt:lpstr>Презентация PowerPoint</vt:lpstr>
      <vt:lpstr>Как помочь ребёнку?</vt:lpstr>
    </vt:vector>
  </TitlesOfParts>
  <Company>Dnsoft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Zver</dc:creator>
  <cp:lastModifiedBy>zarema1981memetova@gmail.com</cp:lastModifiedBy>
  <cp:revision>52</cp:revision>
  <cp:lastPrinted>2022-10-10T07:02:29Z</cp:lastPrinted>
  <dcterms:created xsi:type="dcterms:W3CDTF">2008-05-29T06:25:59Z</dcterms:created>
  <dcterms:modified xsi:type="dcterms:W3CDTF">2023-07-12T10:42:57Z</dcterms:modified>
</cp:coreProperties>
</file>