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0516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0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3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2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80170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82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72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21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300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27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8F14BB2-C5CB-4641-BCE1-0139CDD0774D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4A7A8EC-680C-48F8-8817-EC6A2E247A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413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599FD-8EFE-4D44-83E4-A0CE77712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1640404"/>
            <a:ext cx="8361229" cy="3577191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Периодизация психического развития по Д. Б. Эльконину"</a:t>
            </a:r>
          </a:p>
        </p:txBody>
      </p:sp>
    </p:spTree>
    <p:extLst>
      <p:ext uri="{BB962C8B-B14F-4D97-AF65-F5344CB8AC3E}">
        <p14:creationId xmlns:p14="http://schemas.microsoft.com/office/powerpoint/2010/main" val="287339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793B903-AB42-42A0-AE97-93D366679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C9E7FA-3295-45ED-8253-D23F9E44E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Рисунок 5" descr="Изображение выглядит как Человеческое лицо, портрет, черно-белый, Лоб&#10;&#10;Автоматически созданное описание">
            <a:extLst>
              <a:ext uri="{FF2B5EF4-FFF2-40B4-BE49-F238E27FC236}">
                <a16:creationId xmlns:a16="http://schemas.microsoft.com/office/drawing/2014/main" id="{6C3D55F4-F4B1-4A23-A01E-275A69A3E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339" y="645106"/>
            <a:ext cx="5221508" cy="52477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9836E0-F00F-4A74-8572-901597ABCE78}"/>
              </a:ext>
            </a:extLst>
          </p:cNvPr>
          <p:cNvSpPr txBox="1"/>
          <p:nvPr/>
        </p:nvSpPr>
        <p:spPr>
          <a:xfrm>
            <a:off x="7188591" y="645106"/>
            <a:ext cx="4525314" cy="52222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84048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800" dirty="0" err="1">
                <a:solidFill>
                  <a:schemeClr val="tx2"/>
                </a:solidFill>
              </a:rPr>
              <a:t>Эльконин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Даниил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Борисович</a:t>
            </a:r>
            <a:r>
              <a:rPr lang="en-US" sz="2800" dirty="0">
                <a:solidFill>
                  <a:schemeClr val="tx2"/>
                </a:solidFill>
              </a:rPr>
              <a:t> (1904 – 1984) — </a:t>
            </a:r>
            <a:r>
              <a:rPr lang="en-US" sz="2800" dirty="0" err="1">
                <a:solidFill>
                  <a:schemeClr val="tx2"/>
                </a:solidFill>
              </a:rPr>
              <a:t>советский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психолог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создатель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концепции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периодизации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психического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развития</a:t>
            </a:r>
            <a:r>
              <a:rPr lang="en-US" sz="2800" dirty="0">
                <a:solidFill>
                  <a:schemeClr val="tx2"/>
                </a:solidFill>
              </a:rPr>
              <a:t> в </a:t>
            </a:r>
            <a:r>
              <a:rPr lang="en-US" sz="2800" dirty="0" err="1">
                <a:solidFill>
                  <a:schemeClr val="tx2"/>
                </a:solidFill>
              </a:rPr>
              <a:t>онтогенезе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основанной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на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понятии</a:t>
            </a:r>
            <a:r>
              <a:rPr lang="en-US" sz="2800" dirty="0">
                <a:solidFill>
                  <a:schemeClr val="tx2"/>
                </a:solidFill>
              </a:rPr>
              <a:t> „</a:t>
            </a:r>
            <a:r>
              <a:rPr lang="en-US" sz="2800" dirty="0" err="1">
                <a:solidFill>
                  <a:schemeClr val="tx2"/>
                </a:solidFill>
              </a:rPr>
              <a:t>ведущая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деятельность</a:t>
            </a:r>
            <a:r>
              <a:rPr lang="en-US" sz="2800" dirty="0">
                <a:solidFill>
                  <a:schemeClr val="tx2"/>
                </a:solidFill>
              </a:rPr>
              <a:t>“. </a:t>
            </a:r>
            <a:r>
              <a:rPr lang="en-US" sz="2800" dirty="0" err="1">
                <a:solidFill>
                  <a:schemeClr val="tx2"/>
                </a:solidFill>
              </a:rPr>
              <a:t>Разрабатывал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психологические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проблемы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игры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формирования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личности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ребенка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0571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4FE933-6B89-4B3E-9712-E4BEAEE62447}"/>
              </a:ext>
            </a:extLst>
          </p:cNvPr>
          <p:cNvSpPr txBox="1"/>
          <p:nvPr/>
        </p:nvSpPr>
        <p:spPr>
          <a:xfrm>
            <a:off x="1266093" y="443567"/>
            <a:ext cx="10550769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Э. рассматривал ребёнка как целостную личность, активно познающую окружающий мир – мир предметов и мир человеческих отношений, включая его при этом в две системы отношений: «ребёнок-вещь» и «ребёнок-взрослый». Вещь, обладая определёнными физическими свойствами, заключает в себе общественно выработанные способы действий с нею. Это общественный предмет, действовать с которым ребёнок должен научиться. Взрослый тоже не только человек, а представитель какой-то профессии, носитель видов общественной деятельности с их специфическими задачами и нормами отношений. Деятельность ребёнка внутри систем «ребёнок-вещь» и «ребёнок-взрослый» представляет единый процесс, в котором формируется его личность.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8503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D5E20B-A0EF-42E8-8F5B-AFCC0C062604}"/>
              </a:ext>
            </a:extLst>
          </p:cNvPr>
          <p:cNvSpPr/>
          <p:nvPr/>
        </p:nvSpPr>
        <p:spPr>
          <a:xfrm>
            <a:off x="1153551" y="474345"/>
            <a:ext cx="10677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то же время эти системы отношений осваиваются ребёнком в деятельностях разного типа. Среди видов ведущей деятельности, оказывающей наиболее сильное влияние на развитие ребёнка, Э. выделил две группы.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725B5458-245C-4BDC-9142-C28B8201F912}"/>
              </a:ext>
            </a:extLst>
          </p:cNvPr>
          <p:cNvSpPr/>
          <p:nvPr/>
        </p:nvSpPr>
        <p:spPr>
          <a:xfrm>
            <a:off x="2799470" y="2067951"/>
            <a:ext cx="745588" cy="886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AF608AB2-88A8-4259-90BF-B1FE6C4BB403}"/>
              </a:ext>
            </a:extLst>
          </p:cNvPr>
          <p:cNvSpPr/>
          <p:nvPr/>
        </p:nvSpPr>
        <p:spPr>
          <a:xfrm>
            <a:off x="8590670" y="2067951"/>
            <a:ext cx="745588" cy="886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A96379-DDA1-4427-847A-4FDE0079E8DF}"/>
              </a:ext>
            </a:extLst>
          </p:cNvPr>
          <p:cNvSpPr txBox="1"/>
          <p:nvPr/>
        </p:nvSpPr>
        <p:spPr>
          <a:xfrm>
            <a:off x="1160583" y="3347492"/>
            <a:ext cx="48181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 </a:t>
            </a:r>
            <a:r>
              <a:rPr lang="ru-RU" sz="2400" b="1" i="1" dirty="0"/>
              <a:t>первую группу</a:t>
            </a:r>
            <a:r>
              <a:rPr lang="ru-RU" sz="2400" dirty="0"/>
              <a:t> входят деятельности, которые ориентируют ребёнка на нормы отношений между людьми. Это отношения типа «человек-человек» (игра дошкольников, личное общение подростка и т.п.).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549C47-C203-4CC6-9D4B-7B894D2B64AA}"/>
              </a:ext>
            </a:extLst>
          </p:cNvPr>
          <p:cNvSpPr txBox="1"/>
          <p:nvPr/>
        </p:nvSpPr>
        <p:spPr>
          <a:xfrm>
            <a:off x="6096000" y="3347492"/>
            <a:ext cx="5734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Вторую группу</a:t>
            </a:r>
            <a:r>
              <a:rPr lang="ru-RU" sz="2200" dirty="0"/>
              <a:t> составляют ведущие деятельности, благодаря которым усваиваются общественно выработанные способы действий с предметами и различные эталоны: предметно-манипулятивная деятельность ребёнка раннего возраста, учебная деятельность школьника. Деятельности второго типа имеют дело с системой отношений «человек-вещь».</a:t>
            </a:r>
          </a:p>
        </p:txBody>
      </p:sp>
    </p:spTree>
    <p:extLst>
      <p:ext uri="{BB962C8B-B14F-4D97-AF65-F5344CB8AC3E}">
        <p14:creationId xmlns:p14="http://schemas.microsoft.com/office/powerpoint/2010/main" val="3008681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A66CC0-3868-4E4D-871F-44CE0C20CCF5}"/>
              </a:ext>
            </a:extLst>
          </p:cNvPr>
          <p:cNvSpPr txBox="1"/>
          <p:nvPr/>
        </p:nvSpPr>
        <p:spPr>
          <a:xfrm>
            <a:off x="1800665" y="1351508"/>
            <a:ext cx="92424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Закон периодичности</a:t>
            </a:r>
            <a:r>
              <a:rPr lang="ru-RU" sz="2400" b="1" dirty="0"/>
              <a:t> </a:t>
            </a:r>
            <a:r>
              <a:rPr lang="ru-RU" sz="2400" dirty="0"/>
              <a:t>Эльконина звучит следующим образом: </a:t>
            </a:r>
            <a:endParaRPr lang="en-US" sz="2400" dirty="0"/>
          </a:p>
          <a:p>
            <a:endParaRPr lang="en-US" sz="2400" i="1" dirty="0"/>
          </a:p>
          <a:p>
            <a:r>
              <a:rPr lang="ru-RU" sz="2400" i="1" dirty="0"/>
              <a:t>«К каждой точке своего развития ребёнок подходит с известным расхождением между тем, что он усвоил из системы отношений человек-человек, и тем, что он усвоил из системы отношений человек-вещь. Как раз моменты, когда это расхождение принимает наибольшую величину, и называются кризисами, после которых идёт развитие той стороны, которая отставала в предшествующий период. Но каждая из сторон подготавливает развитие другой». </a:t>
            </a:r>
            <a:endParaRPr lang="en-US" sz="2400" i="1" dirty="0"/>
          </a:p>
          <a:p>
            <a:endParaRPr lang="en-US" sz="2400" i="1" dirty="0"/>
          </a:p>
          <a:p>
            <a:r>
              <a:rPr lang="ru-RU" sz="2400" dirty="0"/>
              <a:t>Следовательно, кризисы служат границами возрастов.</a:t>
            </a:r>
          </a:p>
        </p:txBody>
      </p:sp>
    </p:spTree>
    <p:extLst>
      <p:ext uri="{BB962C8B-B14F-4D97-AF65-F5344CB8AC3E}">
        <p14:creationId xmlns:p14="http://schemas.microsoft.com/office/powerpoint/2010/main" val="295698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81AEA74F-71E6-494F-96FC-BFC78C5CE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992" y="400427"/>
            <a:ext cx="1013494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rriweather"/>
              </a:rPr>
              <a:t>Д.Б.Эльконин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rriweather"/>
              </a:rPr>
              <a:t> выделил в детском возрасте шесть периодов, каждому из которых соответствует свой тип ведущей деятельности.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8092DBF9-69C3-44B7-9D32-962A2D3B94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814363"/>
              </p:ext>
            </p:extLst>
          </p:nvPr>
        </p:nvGraphicFramePr>
        <p:xfrm>
          <a:off x="1401993" y="1562411"/>
          <a:ext cx="10134942" cy="489516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536963">
                  <a:extLst>
                    <a:ext uri="{9D8B030D-6E8A-4147-A177-3AD203B41FA5}">
                      <a16:colId xmlns:a16="http://schemas.microsoft.com/office/drawing/2014/main" val="354344634"/>
                    </a:ext>
                  </a:extLst>
                </a:gridCol>
                <a:gridCol w="5120640">
                  <a:extLst>
                    <a:ext uri="{9D8B030D-6E8A-4147-A177-3AD203B41FA5}">
                      <a16:colId xmlns:a16="http://schemas.microsoft.com/office/drawing/2014/main" val="2049719113"/>
                    </a:ext>
                  </a:extLst>
                </a:gridCol>
                <a:gridCol w="2477339">
                  <a:extLst>
                    <a:ext uri="{9D8B030D-6E8A-4147-A177-3AD203B41FA5}">
                      <a16:colId xmlns:a16="http://schemas.microsoft.com/office/drawing/2014/main" val="1636665104"/>
                    </a:ext>
                  </a:extLst>
                </a:gridCol>
              </a:tblGrid>
              <a:tr h="84487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Возрастной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Преобладающая сфера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200249"/>
                  </a:ext>
                </a:extLst>
              </a:tr>
              <a:tr h="213005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Первый период  -  (0-1)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младенчество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непосредственно-эмоциональное общение, личностное общение с взрослым внутри которого ребёнок учится предметным действиям.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Мотивационно-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потребностная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сфера доминирует.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478027"/>
                  </a:ext>
                </a:extLst>
              </a:tr>
              <a:tr h="131511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Второй период – раннее детство (1 – 3 года).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предметно-манипулятивная, внутри которой ребёнок сотрудничает с взрослым в освоении новых видов деятельности.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Преобладает операционно-техническая сфера.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781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20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1235C825-0C60-41C0-B935-0EA0A38B1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559537"/>
              </p:ext>
            </p:extLst>
          </p:nvPr>
        </p:nvGraphicFramePr>
        <p:xfrm>
          <a:off x="1491175" y="731520"/>
          <a:ext cx="990365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4759">
                  <a:extLst>
                    <a:ext uri="{9D8B030D-6E8A-4147-A177-3AD203B41FA5}">
                      <a16:colId xmlns:a16="http://schemas.microsoft.com/office/drawing/2014/main" val="1694674151"/>
                    </a:ext>
                  </a:extLst>
                </a:gridCol>
                <a:gridCol w="5282851">
                  <a:extLst>
                    <a:ext uri="{9D8B030D-6E8A-4147-A177-3AD203B41FA5}">
                      <a16:colId xmlns:a16="http://schemas.microsoft.com/office/drawing/2014/main" val="1145754304"/>
                    </a:ext>
                  </a:extLst>
                </a:gridCol>
                <a:gridCol w="2486046">
                  <a:extLst>
                    <a:ext uri="{9D8B030D-6E8A-4147-A177-3AD203B41FA5}">
                      <a16:colId xmlns:a16="http://schemas.microsoft.com/office/drawing/2014/main" val="2812978911"/>
                    </a:ext>
                  </a:extLst>
                </a:gridCol>
              </a:tblGrid>
              <a:tr h="65394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Возрастной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Преобладающая сфера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91610"/>
                  </a:ext>
                </a:extLst>
              </a:tr>
              <a:tr h="217185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Третий период – дошкольное детство (3 – 6 лет).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сюжетно-ролевая игра, внутри которой ребёнок ориентируется в самых общих смыслах человеческой деятельности, например, семейной и профессиональной.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Мотивационно-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потребностная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сфера доминирует.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882133"/>
                  </a:ext>
                </a:extLst>
              </a:tr>
              <a:tr h="195721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Четвёртый период – младший школьный возраст (7 – 10 лет).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учёба, дети осваивают правила и способы учебных действий. В процессе усвоения развиваются также и мотивы познавательной деятельности.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 преобладает операционно-техническая сфера.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770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781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920B7D9-7C9F-463A-8205-556B1E560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130022"/>
              </p:ext>
            </p:extLst>
          </p:nvPr>
        </p:nvGraphicFramePr>
        <p:xfrm>
          <a:off x="1519312" y="182880"/>
          <a:ext cx="9889587" cy="6359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1727">
                  <a:extLst>
                    <a:ext uri="{9D8B030D-6E8A-4147-A177-3AD203B41FA5}">
                      <a16:colId xmlns:a16="http://schemas.microsoft.com/office/drawing/2014/main" val="397501591"/>
                    </a:ext>
                  </a:extLst>
                </a:gridCol>
                <a:gridCol w="5275346">
                  <a:extLst>
                    <a:ext uri="{9D8B030D-6E8A-4147-A177-3AD203B41FA5}">
                      <a16:colId xmlns:a16="http://schemas.microsoft.com/office/drawing/2014/main" val="4123095080"/>
                    </a:ext>
                  </a:extLst>
                </a:gridCol>
                <a:gridCol w="2482514">
                  <a:extLst>
                    <a:ext uri="{9D8B030D-6E8A-4147-A177-3AD203B41FA5}">
                      <a16:colId xmlns:a16="http://schemas.microsoft.com/office/drawing/2014/main" val="3117081015"/>
                    </a:ext>
                  </a:extLst>
                </a:gridCol>
              </a:tblGrid>
              <a:tr h="765897">
                <a:tc>
                  <a:txBody>
                    <a:bodyPr/>
                    <a:lstStyle/>
                    <a:p>
                      <a:r>
                        <a:rPr lang="ru-RU" sz="2400" dirty="0"/>
                        <a:t>Возрастной 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Ведущая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Преобладающая сфера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727961"/>
                  </a:ext>
                </a:extLst>
              </a:tr>
              <a:tr h="348908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Пятый период – подростковый возраст (10 –15 лет).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общение со сверстниками. Воспроизводя межличностные отношения, которые существуют в мире взрослых людей, подростки принимают или отвергают их. В этом общении оформляются смысловые ориентации подростка на его будущее, на взаимоотношения с людьми, появляются задачи и мотивы дальнейшей деятельности.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Мотивационно-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потребностная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сфера доминирует.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353824"/>
                  </a:ext>
                </a:extLst>
              </a:tr>
              <a:tr h="178709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Шестой период – ранняя юность (15 – 17 лет).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Ведущая деятельность – учебно-профессиональная деятельность. В этот период происходит освоение профессиональных навыков и умений.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Операционная деятельность преобладает.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771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69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221490-3636-47E0-A932-01AF195254FB}"/>
              </a:ext>
            </a:extLst>
          </p:cNvPr>
          <p:cNvSpPr txBox="1"/>
          <p:nvPr/>
        </p:nvSpPr>
        <p:spPr>
          <a:xfrm>
            <a:off x="1420836" y="1397674"/>
            <a:ext cx="1032568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Таким образом, психическое развитие осуществляется в процессе закономерной смены ведущего типа деятельности. Переходы от одного периода к другому сопровождаются значительными трудностями в отношениях взрослых и детей, так как ребёнок «заявляет» о своих новых потребностях или умениях. Эти переходные периоды названы кризисами возрастного развития.</a:t>
            </a:r>
          </a:p>
          <a:p>
            <a:r>
              <a:rPr lang="ru-RU" sz="2400" dirty="0"/>
              <a:t>Определяя возраст, как относительно замкнутый период детского развития, Д.Б.Эльконин характеризовал каждый такой период (возраст) главными показателями – социальной ситуацией развития, ведущим типом деятельности, основными психическими новообразованиями.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12204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701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Franklin Gothic Book</vt:lpstr>
      <vt:lpstr>Merriweather</vt:lpstr>
      <vt:lpstr>Times New Roman</vt:lpstr>
      <vt:lpstr>Уголки</vt:lpstr>
      <vt:lpstr>Периодизация психического развития по Д. Б. Эльконину"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Периодизация психического развития по Д. Б. Эльконину"</dc:title>
  <dc:creator>QZ5066</dc:creator>
  <cp:lastModifiedBy>QZ5066</cp:lastModifiedBy>
  <cp:revision>5</cp:revision>
  <dcterms:created xsi:type="dcterms:W3CDTF">2023-06-05T20:18:37Z</dcterms:created>
  <dcterms:modified xsi:type="dcterms:W3CDTF">2023-06-05T20:54:09Z</dcterms:modified>
</cp:coreProperties>
</file>