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Средний стиль 1 —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81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260516664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515054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461397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024220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580170806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728280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907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13728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602144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7430066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54278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38F14BB2-C5CB-4641-BCE1-0139CDD0774D}" type="datetimeFigureOut">
              <a:rPr lang="ru-RU" smtClean="0"/>
              <a:t>05.06.2023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D4A7A8EC-680C-48F8-8817-EC6A2E247A16}" type="slidenum">
              <a:rPr lang="ru-RU" smtClean="0"/>
              <a:t>‹#›</a:t>
            </a:fld>
            <a:endParaRPr lang="ru-RU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9441359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DE599FD-8EFE-4D44-83E4-A0CE777127C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915385" y="1640404"/>
            <a:ext cx="8361229" cy="3577191"/>
          </a:xfrm>
        </p:spPr>
        <p:txBody>
          <a:bodyPr>
            <a:normAutofit fontScale="90000"/>
          </a:bodyPr>
          <a:lstStyle/>
          <a:p>
            <a:r>
              <a:rPr lang="ru-RU" dirty="0"/>
              <a:t>Периодизация психического развития по Д. Б. Эльконину"</a:t>
            </a:r>
          </a:p>
        </p:txBody>
      </p:sp>
    </p:spTree>
    <p:extLst>
      <p:ext uri="{BB962C8B-B14F-4D97-AF65-F5344CB8AC3E}">
        <p14:creationId xmlns:p14="http://schemas.microsoft.com/office/powerpoint/2010/main" val="28733966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2793B903-AB42-42A0-AE97-93D366679CA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BEC9E7FA-3295-45ED-8253-D23F9E44E1D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6" name="Рисунок 5" descr="Изображение выглядит как Человеческое лицо, портрет, черно-белый, Лоб&#10;&#10;Автоматически созданное описание">
            <a:extLst>
              <a:ext uri="{FF2B5EF4-FFF2-40B4-BE49-F238E27FC236}">
                <a16:creationId xmlns:a16="http://schemas.microsoft.com/office/drawing/2014/main" id="{6C3D55F4-F4B1-4A23-A01E-275A69A3EB6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71339" y="645106"/>
            <a:ext cx="5221508" cy="5247747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C09836E0-F00F-4A74-8572-901597ABCE78}"/>
              </a:ext>
            </a:extLst>
          </p:cNvPr>
          <p:cNvSpPr txBox="1"/>
          <p:nvPr/>
        </p:nvSpPr>
        <p:spPr>
          <a:xfrm>
            <a:off x="7188591" y="645106"/>
            <a:ext cx="4525314" cy="5222294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/>
          <a:p>
            <a:pPr marL="384048" indent="-384048" defTabSz="914400">
              <a:lnSpc>
                <a:spcPct val="94000"/>
              </a:lnSpc>
              <a:spcAft>
                <a:spcPts val="200"/>
              </a:spcAft>
              <a:buFont typeface="Franklin Gothic Book" panose="020B0503020102020204" pitchFamily="34" charset="0"/>
            </a:pPr>
            <a:r>
              <a:rPr lang="en-US" sz="2800" dirty="0" err="1">
                <a:solidFill>
                  <a:schemeClr val="tx2"/>
                </a:solidFill>
              </a:rPr>
              <a:t>Эльконин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Даниил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Борисович</a:t>
            </a:r>
            <a:r>
              <a:rPr lang="en-US" sz="2800" dirty="0">
                <a:solidFill>
                  <a:schemeClr val="tx2"/>
                </a:solidFill>
              </a:rPr>
              <a:t> (1904 – 1984) — </a:t>
            </a:r>
            <a:r>
              <a:rPr lang="en-US" sz="2800" dirty="0" err="1">
                <a:solidFill>
                  <a:schemeClr val="tx2"/>
                </a:solidFill>
              </a:rPr>
              <a:t>советский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психолог</a:t>
            </a:r>
            <a:r>
              <a:rPr lang="en-US" sz="2800" dirty="0">
                <a:solidFill>
                  <a:schemeClr val="tx2"/>
                </a:solidFill>
              </a:rPr>
              <a:t>, </a:t>
            </a:r>
            <a:r>
              <a:rPr lang="en-US" sz="2800" dirty="0" err="1">
                <a:solidFill>
                  <a:schemeClr val="tx2"/>
                </a:solidFill>
              </a:rPr>
              <a:t>создатель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концепции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периодизации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психического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развития</a:t>
            </a:r>
            <a:r>
              <a:rPr lang="en-US" sz="2800" dirty="0">
                <a:solidFill>
                  <a:schemeClr val="tx2"/>
                </a:solidFill>
              </a:rPr>
              <a:t> в </a:t>
            </a:r>
            <a:r>
              <a:rPr lang="en-US" sz="2800" dirty="0" err="1">
                <a:solidFill>
                  <a:schemeClr val="tx2"/>
                </a:solidFill>
              </a:rPr>
              <a:t>онтогенезе</a:t>
            </a:r>
            <a:r>
              <a:rPr lang="en-US" sz="2800" dirty="0">
                <a:solidFill>
                  <a:schemeClr val="tx2"/>
                </a:solidFill>
              </a:rPr>
              <a:t>, </a:t>
            </a:r>
            <a:r>
              <a:rPr lang="en-US" sz="2800" dirty="0" err="1">
                <a:solidFill>
                  <a:schemeClr val="tx2"/>
                </a:solidFill>
              </a:rPr>
              <a:t>основанной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на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понятии</a:t>
            </a:r>
            <a:r>
              <a:rPr lang="en-US" sz="2800" dirty="0">
                <a:solidFill>
                  <a:schemeClr val="tx2"/>
                </a:solidFill>
              </a:rPr>
              <a:t> „</a:t>
            </a:r>
            <a:r>
              <a:rPr lang="en-US" sz="2800" dirty="0" err="1">
                <a:solidFill>
                  <a:schemeClr val="tx2"/>
                </a:solidFill>
              </a:rPr>
              <a:t>ведущая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деятельность</a:t>
            </a:r>
            <a:r>
              <a:rPr lang="en-US" sz="2800" dirty="0">
                <a:solidFill>
                  <a:schemeClr val="tx2"/>
                </a:solidFill>
              </a:rPr>
              <a:t>“. </a:t>
            </a:r>
            <a:r>
              <a:rPr lang="en-US" sz="2800" dirty="0" err="1">
                <a:solidFill>
                  <a:schemeClr val="tx2"/>
                </a:solidFill>
              </a:rPr>
              <a:t>Разрабатывал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психологические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проблемы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игры</a:t>
            </a:r>
            <a:r>
              <a:rPr lang="en-US" sz="2800" dirty="0">
                <a:solidFill>
                  <a:schemeClr val="tx2"/>
                </a:solidFill>
              </a:rPr>
              <a:t>, </a:t>
            </a:r>
            <a:r>
              <a:rPr lang="en-US" sz="2800" dirty="0" err="1">
                <a:solidFill>
                  <a:schemeClr val="tx2"/>
                </a:solidFill>
              </a:rPr>
              <a:t>формирования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личности</a:t>
            </a:r>
            <a:r>
              <a:rPr lang="en-US" sz="2800" dirty="0">
                <a:solidFill>
                  <a:schemeClr val="tx2"/>
                </a:solidFill>
              </a:rPr>
              <a:t> </a:t>
            </a:r>
            <a:r>
              <a:rPr lang="en-US" sz="2800" dirty="0" err="1">
                <a:solidFill>
                  <a:schemeClr val="tx2"/>
                </a:solidFill>
              </a:rPr>
              <a:t>ребенка</a:t>
            </a:r>
            <a:r>
              <a:rPr lang="en-US" sz="2800" dirty="0">
                <a:solidFill>
                  <a:schemeClr val="tx2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405710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24FE933-6B89-4B3E-9712-E4BEAEE62447}"/>
              </a:ext>
            </a:extLst>
          </p:cNvPr>
          <p:cNvSpPr txBox="1"/>
          <p:nvPr/>
        </p:nvSpPr>
        <p:spPr>
          <a:xfrm>
            <a:off x="1266093" y="443567"/>
            <a:ext cx="10550769" cy="59708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/>
              <a:t>Э. рассматривал ребёнка как целостную личность, активно познающую окружающий мир – мир предметов и мир человеческих отношений, включая его при этом в две системы отношений: «ребёнок-вещь» и «ребёнок-взрослый». Вещь, обладая определёнными физическими свойствами, заключает в себе общественно выработанные способы действий с нею. Это общественный предмет, действовать с которым ребёнок должен научиться. Взрослый тоже не только человек, а представитель какой-то профессии, носитель видов общественной деятельности с их специфическими задачами и нормами отношений. Деятельность ребёнка внутри систем «ребёнок-вещь» и «ребёнок-взрослый» представляет единый процесс, в котором формируется его личность.</a:t>
            </a:r>
            <a:br>
              <a:rPr lang="ru-RU" sz="1600" dirty="0"/>
            </a:br>
            <a:endParaRPr lang="ru-RU" sz="1600" dirty="0"/>
          </a:p>
        </p:txBody>
      </p:sp>
    </p:spTree>
    <p:extLst>
      <p:ext uri="{BB962C8B-B14F-4D97-AF65-F5344CB8AC3E}">
        <p14:creationId xmlns:p14="http://schemas.microsoft.com/office/powerpoint/2010/main" val="41850346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65D5E20B-A0EF-42E8-8F5B-AFCC0C062604}"/>
              </a:ext>
            </a:extLst>
          </p:cNvPr>
          <p:cNvSpPr/>
          <p:nvPr/>
        </p:nvSpPr>
        <p:spPr>
          <a:xfrm>
            <a:off x="1153551" y="474345"/>
            <a:ext cx="1067737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/>
              <a:t>В то же время эти системы отношений осваиваются ребёнком в деятельностях разного типа. Среди видов ведущей деятельности, оказывающей наиболее сильное влияние на развитие ребёнка, Э. выделил две группы.</a:t>
            </a:r>
          </a:p>
        </p:txBody>
      </p:sp>
      <p:sp>
        <p:nvSpPr>
          <p:cNvPr id="3" name="Стрелка: вниз 2">
            <a:extLst>
              <a:ext uri="{FF2B5EF4-FFF2-40B4-BE49-F238E27FC236}">
                <a16:creationId xmlns:a16="http://schemas.microsoft.com/office/drawing/2014/main" id="{725B5458-245C-4BDC-9142-C28B8201F912}"/>
              </a:ext>
            </a:extLst>
          </p:cNvPr>
          <p:cNvSpPr/>
          <p:nvPr/>
        </p:nvSpPr>
        <p:spPr>
          <a:xfrm>
            <a:off x="2799470" y="2067951"/>
            <a:ext cx="745588" cy="8862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4" name="Стрелка: вниз 3">
            <a:extLst>
              <a:ext uri="{FF2B5EF4-FFF2-40B4-BE49-F238E27FC236}">
                <a16:creationId xmlns:a16="http://schemas.microsoft.com/office/drawing/2014/main" id="{AF608AB2-88A8-4259-90BF-B1FE6C4BB403}"/>
              </a:ext>
            </a:extLst>
          </p:cNvPr>
          <p:cNvSpPr/>
          <p:nvPr/>
        </p:nvSpPr>
        <p:spPr>
          <a:xfrm>
            <a:off x="8590670" y="2067951"/>
            <a:ext cx="745588" cy="88626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DA96379-DDA1-4427-847A-4FDE0079E8DF}"/>
              </a:ext>
            </a:extLst>
          </p:cNvPr>
          <p:cNvSpPr txBox="1"/>
          <p:nvPr/>
        </p:nvSpPr>
        <p:spPr>
          <a:xfrm>
            <a:off x="1160583" y="3347492"/>
            <a:ext cx="4818185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dirty="0"/>
              <a:t>В </a:t>
            </a:r>
            <a:r>
              <a:rPr lang="ru-RU" sz="2400" b="1" i="1" dirty="0"/>
              <a:t>первую группу</a:t>
            </a:r>
            <a:r>
              <a:rPr lang="ru-RU" sz="2400" dirty="0"/>
              <a:t> входят деятельности, которые ориентируют ребёнка на нормы отношений между людьми. Это отношения типа «человек-человек» (игра дошкольников, личное общение подростка и т.п.).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F549C47-C203-4CC6-9D4B-7B894D2B64AA}"/>
              </a:ext>
            </a:extLst>
          </p:cNvPr>
          <p:cNvSpPr txBox="1"/>
          <p:nvPr/>
        </p:nvSpPr>
        <p:spPr>
          <a:xfrm>
            <a:off x="6096000" y="3347492"/>
            <a:ext cx="5734928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200" b="1" dirty="0"/>
              <a:t>Вторую группу</a:t>
            </a:r>
            <a:r>
              <a:rPr lang="ru-RU" sz="2200" dirty="0"/>
              <a:t> составляют ведущие деятельности, благодаря которым усваиваются общественно выработанные способы действий с предметами и различные эталоны: предметно-манипулятивная деятельность ребёнка раннего возраста, учебная деятельность школьника. Деятельности второго типа имеют дело с системой отношений «человек-вещь».</a:t>
            </a:r>
          </a:p>
        </p:txBody>
      </p:sp>
    </p:spTree>
    <p:extLst>
      <p:ext uri="{BB962C8B-B14F-4D97-AF65-F5344CB8AC3E}">
        <p14:creationId xmlns:p14="http://schemas.microsoft.com/office/powerpoint/2010/main" val="30086810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6A66CC0-3868-4E4D-871F-44CE0C20CCF5}"/>
              </a:ext>
            </a:extLst>
          </p:cNvPr>
          <p:cNvSpPr txBox="1"/>
          <p:nvPr/>
        </p:nvSpPr>
        <p:spPr>
          <a:xfrm>
            <a:off x="1800665" y="1351508"/>
            <a:ext cx="9242474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b="1" i="1" dirty="0"/>
              <a:t>Закон периодичности</a:t>
            </a:r>
            <a:r>
              <a:rPr lang="ru-RU" sz="2400" b="1" dirty="0"/>
              <a:t> </a:t>
            </a:r>
            <a:r>
              <a:rPr lang="ru-RU" sz="2400" dirty="0"/>
              <a:t>Эльконина звучит следующим образом: </a:t>
            </a:r>
            <a:endParaRPr lang="en-US" sz="2400" dirty="0"/>
          </a:p>
          <a:p>
            <a:endParaRPr lang="en-US" sz="2400" i="1" dirty="0"/>
          </a:p>
          <a:p>
            <a:r>
              <a:rPr lang="ru-RU" sz="2400" i="1" dirty="0"/>
              <a:t>«К каждой точке своего развития ребёнок подходит с известным расхождением между тем, что он усвоил из системы отношений человек-человек, и тем, что он усвоил из системы отношений человек-вещь. Как раз моменты, когда это расхождение принимает наибольшую величину, и называются кризисами, после которых идёт развитие той стороны, которая отставала в предшествующий период. Но каждая из сторон подготавливает развитие другой». </a:t>
            </a:r>
            <a:endParaRPr lang="en-US" sz="2400" i="1" dirty="0"/>
          </a:p>
          <a:p>
            <a:endParaRPr lang="en-US" sz="2400" i="1" dirty="0"/>
          </a:p>
          <a:p>
            <a:r>
              <a:rPr lang="ru-RU" sz="2400" dirty="0"/>
              <a:t>Следовательно, кризисы служат границами возрастов.</a:t>
            </a:r>
          </a:p>
        </p:txBody>
      </p:sp>
    </p:spTree>
    <p:extLst>
      <p:ext uri="{BB962C8B-B14F-4D97-AF65-F5344CB8AC3E}">
        <p14:creationId xmlns:p14="http://schemas.microsoft.com/office/powerpoint/2010/main" val="29569886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1">
            <a:extLst>
              <a:ext uri="{FF2B5EF4-FFF2-40B4-BE49-F238E27FC236}">
                <a16:creationId xmlns:a16="http://schemas.microsoft.com/office/drawing/2014/main" id="{81AEA74F-71E6-494F-96FC-BFC78C5CE2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01992" y="400427"/>
            <a:ext cx="10134943" cy="8309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altLang="ru-RU" sz="2400" b="0" i="0" u="none" strike="noStrike" cap="none" normalizeH="0" baseline="0" dirty="0" err="1">
                <a:ln>
                  <a:noFill/>
                </a:ln>
                <a:solidFill>
                  <a:srgbClr val="333333"/>
                </a:solidFill>
                <a:effectLst/>
                <a:latin typeface="Merriweather"/>
              </a:rPr>
              <a:t>Д.Б.Эльконин</a:t>
            </a:r>
            <a:r>
              <a:rPr kumimoji="0" lang="ru-RU" altLang="ru-RU" sz="2400" b="0" i="0" u="none" strike="noStrike" cap="none" normalizeH="0" baseline="0" dirty="0">
                <a:ln>
                  <a:noFill/>
                </a:ln>
                <a:solidFill>
                  <a:srgbClr val="333333"/>
                </a:solidFill>
                <a:effectLst/>
                <a:latin typeface="Merriweather"/>
              </a:rPr>
              <a:t> выделил в детском возрасте шесть периодов, каждому из которых соответствует свой тип ведущей деятельности.</a:t>
            </a:r>
            <a:endParaRPr kumimoji="0" lang="ru-RU" altLang="ru-RU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graphicFrame>
        <p:nvGraphicFramePr>
          <p:cNvPr id="10" name="Таблица 10">
            <a:extLst>
              <a:ext uri="{FF2B5EF4-FFF2-40B4-BE49-F238E27FC236}">
                <a16:creationId xmlns:a16="http://schemas.microsoft.com/office/drawing/2014/main" id="{8092DBF9-69C3-44B7-9D32-962A2D3B94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9814363"/>
              </p:ext>
            </p:extLst>
          </p:nvPr>
        </p:nvGraphicFramePr>
        <p:xfrm>
          <a:off x="1401993" y="1562411"/>
          <a:ext cx="10134942" cy="4895162"/>
        </p:xfrm>
        <a:graphic>
          <a:graphicData uri="http://schemas.openxmlformats.org/drawingml/2006/table">
            <a:tbl>
              <a:tblPr firstRow="1" bandRow="1">
                <a:tableStyleId>{B301B821-A1FF-4177-AEE7-76D212191A09}</a:tableStyleId>
              </a:tblPr>
              <a:tblGrid>
                <a:gridCol w="2536963">
                  <a:extLst>
                    <a:ext uri="{9D8B030D-6E8A-4147-A177-3AD203B41FA5}">
                      <a16:colId xmlns:a16="http://schemas.microsoft.com/office/drawing/2014/main" val="354344634"/>
                    </a:ext>
                  </a:extLst>
                </a:gridCol>
                <a:gridCol w="5120640">
                  <a:extLst>
                    <a:ext uri="{9D8B030D-6E8A-4147-A177-3AD203B41FA5}">
                      <a16:colId xmlns:a16="http://schemas.microsoft.com/office/drawing/2014/main" val="2049719113"/>
                    </a:ext>
                  </a:extLst>
                </a:gridCol>
                <a:gridCol w="2477339">
                  <a:extLst>
                    <a:ext uri="{9D8B030D-6E8A-4147-A177-3AD203B41FA5}">
                      <a16:colId xmlns:a16="http://schemas.microsoft.com/office/drawing/2014/main" val="1636665104"/>
                    </a:ext>
                  </a:extLst>
                </a:gridCol>
              </a:tblGrid>
              <a:tr h="844870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Возрастной период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Ведущая деятельность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Преобладающая сфера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5200249"/>
                  </a:ext>
                </a:extLst>
              </a:tr>
              <a:tr h="2130052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Первый период  -  (0-1)</a:t>
                      </a:r>
                    </a:p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младенчество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Ведущая деятельность – непосредственно-эмоциональное общение, личностное общение с взрослым внутри которого ребёнок учится предметным действиям.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Мотивационно-</a:t>
                      </a:r>
                      <a:r>
                        <a:rPr lang="ru-RU" sz="2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потребностная</a:t>
                      </a: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сфера доминирует.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95478027"/>
                  </a:ext>
                </a:extLst>
              </a:tr>
              <a:tr h="1315117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Второй период – раннее детство (1 – 3 года).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Ведущая деятельность – предметно-манипулятивная, внутри которой ребёнок сотрудничает с взрослым в освоении новых видов деятельности.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Преобладает операционно-техническая сфера.</a:t>
                      </a:r>
                    </a:p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1278116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882004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3">
            <a:extLst>
              <a:ext uri="{FF2B5EF4-FFF2-40B4-BE49-F238E27FC236}">
                <a16:creationId xmlns:a16="http://schemas.microsoft.com/office/drawing/2014/main" id="{1235C825-0C60-41C0-B935-0EA0A38B16E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0559537"/>
              </p:ext>
            </p:extLst>
          </p:nvPr>
        </p:nvGraphicFramePr>
        <p:xfrm>
          <a:off x="1491175" y="731520"/>
          <a:ext cx="9903656" cy="5394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34759">
                  <a:extLst>
                    <a:ext uri="{9D8B030D-6E8A-4147-A177-3AD203B41FA5}">
                      <a16:colId xmlns:a16="http://schemas.microsoft.com/office/drawing/2014/main" val="1694674151"/>
                    </a:ext>
                  </a:extLst>
                </a:gridCol>
                <a:gridCol w="5282851">
                  <a:extLst>
                    <a:ext uri="{9D8B030D-6E8A-4147-A177-3AD203B41FA5}">
                      <a16:colId xmlns:a16="http://schemas.microsoft.com/office/drawing/2014/main" val="1145754304"/>
                    </a:ext>
                  </a:extLst>
                </a:gridCol>
                <a:gridCol w="2486046">
                  <a:extLst>
                    <a:ext uri="{9D8B030D-6E8A-4147-A177-3AD203B41FA5}">
                      <a16:colId xmlns:a16="http://schemas.microsoft.com/office/drawing/2014/main" val="2812978911"/>
                    </a:ext>
                  </a:extLst>
                </a:gridCol>
              </a:tblGrid>
              <a:tr h="653945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Возрастной период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Ведущая деятельность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Преобладающая сфера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9091610"/>
                  </a:ext>
                </a:extLst>
              </a:tr>
              <a:tr h="2171856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Третий период – дошкольное детство (3 – 6 лет).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Ведущая деятельность – сюжетно-ролевая игра, внутри которой ребёнок ориентируется в самых общих смыслах человеческой деятельности, например, семейной и профессиональной.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Мотивационно-</a:t>
                      </a:r>
                      <a:r>
                        <a:rPr lang="ru-RU" sz="2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потребностная</a:t>
                      </a: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сфера доминирует.</a:t>
                      </a:r>
                    </a:p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37882133"/>
                  </a:ext>
                </a:extLst>
              </a:tr>
              <a:tr h="1957215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Четвёртый период – младший школьный возраст (7 – 10 лет).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Ведущая деятельность – учёба, дети осваивают правила и способы учебных действий. В процессе усвоения развиваются также и мотивы познавательной деятельности.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 преобладает операционно-техническая сфера.</a:t>
                      </a:r>
                    </a:p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277035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267811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>
            <a:extLst>
              <a:ext uri="{FF2B5EF4-FFF2-40B4-BE49-F238E27FC236}">
                <a16:creationId xmlns:a16="http://schemas.microsoft.com/office/drawing/2014/main" id="{3920B7D9-7C9F-463A-8205-556B1E560E9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6130022"/>
              </p:ext>
            </p:extLst>
          </p:nvPr>
        </p:nvGraphicFramePr>
        <p:xfrm>
          <a:off x="1519312" y="182880"/>
          <a:ext cx="9889587" cy="635909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31727">
                  <a:extLst>
                    <a:ext uri="{9D8B030D-6E8A-4147-A177-3AD203B41FA5}">
                      <a16:colId xmlns:a16="http://schemas.microsoft.com/office/drawing/2014/main" val="397501591"/>
                    </a:ext>
                  </a:extLst>
                </a:gridCol>
                <a:gridCol w="5275346">
                  <a:extLst>
                    <a:ext uri="{9D8B030D-6E8A-4147-A177-3AD203B41FA5}">
                      <a16:colId xmlns:a16="http://schemas.microsoft.com/office/drawing/2014/main" val="4123095080"/>
                    </a:ext>
                  </a:extLst>
                </a:gridCol>
                <a:gridCol w="2482514">
                  <a:extLst>
                    <a:ext uri="{9D8B030D-6E8A-4147-A177-3AD203B41FA5}">
                      <a16:colId xmlns:a16="http://schemas.microsoft.com/office/drawing/2014/main" val="3117081015"/>
                    </a:ext>
                  </a:extLst>
                </a:gridCol>
              </a:tblGrid>
              <a:tr h="765897">
                <a:tc>
                  <a:txBody>
                    <a:bodyPr/>
                    <a:lstStyle/>
                    <a:p>
                      <a:r>
                        <a:rPr lang="ru-RU" sz="2400" dirty="0"/>
                        <a:t>Возрастной период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/>
                        <a:t>Ведущая деятельность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/>
                        <a:t>Преобладающая сфера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93727961"/>
                  </a:ext>
                </a:extLst>
              </a:tr>
              <a:tr h="3489085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Пятый период – подростковый возраст (10 –15 лет).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Ведущая деятельность – общение со сверстниками. Воспроизводя межличностные отношения, которые существуют в мире взрослых людей, подростки принимают или отвергают их. В этом общении оформляются смысловые ориентации подростка на его будущее, на взаимоотношения с людьми, появляются задачи и мотивы дальнейшей деятельности.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Мотивационно-</a:t>
                      </a:r>
                      <a:r>
                        <a:rPr lang="ru-RU" sz="2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потребностная</a:t>
                      </a: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сфера доминирует.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35353824"/>
                  </a:ext>
                </a:extLst>
              </a:tr>
              <a:tr h="1787092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Шестой период – ранняя юность (15 – 17 лет).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Ведущая деятельность – учебно-профессиональная деятельность. В этот период происходит освоение профессиональных навыков и умений.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Операционная деятельность преобладает.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577710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1369663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FF221490-3636-47E0-A932-01AF195254FB}"/>
              </a:ext>
            </a:extLst>
          </p:cNvPr>
          <p:cNvSpPr txBox="1"/>
          <p:nvPr/>
        </p:nvSpPr>
        <p:spPr>
          <a:xfrm>
            <a:off x="1420836" y="1397674"/>
            <a:ext cx="10325687" cy="40626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dirty="0"/>
              <a:t>Таким образом, психическое развитие осуществляется в процессе закономерной смены ведущего типа деятельности. Переходы от одного периода к другому сопровождаются значительными трудностями в отношениях взрослых и детей, так как ребёнок «заявляет» о своих новых потребностях или умениях. Эти переходные периоды названы кризисами возрастного развития.</a:t>
            </a:r>
          </a:p>
          <a:p>
            <a:r>
              <a:rPr lang="ru-RU" sz="2400" dirty="0"/>
              <a:t>Определяя возраст, как относительно замкнутый период детского развития, Д.Б.Эльконин характеризовал каждый такой период (возраст) главными показателями – социальной ситуацией развития, ведущим типом деятельности, основными психическими новообразованиями.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82122049"/>
      </p:ext>
    </p:extLst>
  </p:cSld>
  <p:clrMapOvr>
    <a:masterClrMapping/>
  </p:clrMapOvr>
</p:sld>
</file>

<file path=ppt/theme/theme1.xml><?xml version="1.0" encoding="utf-8"?>
<a:theme xmlns:a="http://schemas.openxmlformats.org/drawingml/2006/main" name="Уголки">
  <a:themeElements>
    <a:clrScheme name="Уголки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Уголки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Уголки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701</Words>
  <Application>Microsoft Office PowerPoint</Application>
  <PresentationFormat>Широкоэкранный</PresentationFormat>
  <Paragraphs>42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4" baseType="lpstr">
      <vt:lpstr>Arial</vt:lpstr>
      <vt:lpstr>Franklin Gothic Book</vt:lpstr>
      <vt:lpstr>Merriweather</vt:lpstr>
      <vt:lpstr>Times New Roman</vt:lpstr>
      <vt:lpstr>Уголки</vt:lpstr>
      <vt:lpstr>Периодизация психического развития по Д. Б. Эльконину"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Периодизация психического развития по Д. Б. Эльконину"</dc:title>
  <dc:creator>QZ5066</dc:creator>
  <cp:lastModifiedBy>QZ5066</cp:lastModifiedBy>
  <cp:revision>5</cp:revision>
  <dcterms:created xsi:type="dcterms:W3CDTF">2023-06-05T20:18:37Z</dcterms:created>
  <dcterms:modified xsi:type="dcterms:W3CDTF">2023-06-05T20:54:09Z</dcterms:modified>
</cp:coreProperties>
</file>