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188640"/>
            <a:ext cx="3960440" cy="1728192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Виды и методики диагностики.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996952"/>
            <a:ext cx="3816424" cy="17526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Приоритетные </a:t>
            </a:r>
            <a:r>
              <a:rPr lang="ru-RU" b="1" dirty="0" smtClean="0"/>
              <a:t>направления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в диагностической </a:t>
            </a:r>
            <a:r>
              <a:rPr lang="ru-RU" b="1" dirty="0" smtClean="0"/>
              <a:t>работе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учителя-дефектолога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275856" y="542114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 smtClean="0"/>
              <a:t>Презентацию подготовила: </a:t>
            </a:r>
          </a:p>
          <a:p>
            <a:r>
              <a:rPr lang="ru-RU" sz="1200" dirty="0" smtClean="0"/>
              <a:t>учитель-дефектолог МБОУ СОШ № 5</a:t>
            </a:r>
          </a:p>
          <a:p>
            <a:r>
              <a:rPr lang="ru-RU" sz="1200" dirty="0" smtClean="0"/>
              <a:t> Бабич Наталья Михайловна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414548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024744" cy="1143000"/>
          </a:xfrm>
        </p:spPr>
        <p:txBody>
          <a:bodyPr/>
          <a:lstStyle/>
          <a:p>
            <a:pPr algn="ctr"/>
            <a:r>
              <a:rPr lang="ru-RU" b="1" dirty="0"/>
              <a:t>Текущая диагностика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23652"/>
            <a:ext cx="8064896" cy="3508977"/>
          </a:xfrm>
        </p:spPr>
        <p:txBody>
          <a:bodyPr/>
          <a:lstStyle/>
          <a:p>
            <a:r>
              <a:rPr lang="ru-RU" b="1" dirty="0" smtClean="0"/>
              <a:t>Диагностика </a:t>
            </a:r>
            <a:r>
              <a:rPr lang="ru-RU" b="1" dirty="0"/>
              <a:t>направлена на обследование возможностей учащихся по запросу родителей (лиц их заменяющих), педагогов и других </a:t>
            </a:r>
            <a:r>
              <a:rPr lang="ru-RU" b="1" dirty="0" smtClean="0"/>
              <a:t>специалистов.</a:t>
            </a:r>
          </a:p>
          <a:p>
            <a:r>
              <a:rPr lang="ru-RU" b="1" dirty="0" smtClean="0"/>
              <a:t> </a:t>
            </a:r>
            <a:r>
              <a:rPr lang="ru-RU" b="1" dirty="0"/>
              <a:t>Проводится на протяжении учебного года, по мере </a:t>
            </a:r>
            <a:r>
              <a:rPr lang="ru-RU" b="1" dirty="0" smtClean="0"/>
              <a:t>необходимости.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10019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Диагностические методики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8136904" cy="3508977"/>
          </a:xfrm>
        </p:spPr>
        <p:txBody>
          <a:bodyPr>
            <a:normAutofit/>
          </a:bodyPr>
          <a:lstStyle/>
          <a:p>
            <a:r>
              <a:rPr lang="ru-RU" sz="2000" dirty="0"/>
              <a:t> </a:t>
            </a:r>
            <a:r>
              <a:rPr lang="ru-RU" sz="2000" b="1" dirty="0" smtClean="0"/>
              <a:t>Диагностический </a:t>
            </a:r>
            <a:r>
              <a:rPr lang="ru-RU" sz="2000" b="1" dirty="0"/>
              <a:t>комплект исследования особенностей развития познавательной сферы детей дошкольного и младшего школьного возрастов. Авт.-сост. Семаго Н.Я., Семаго М.М. и др. «АРКТИ», </a:t>
            </a:r>
            <a:r>
              <a:rPr lang="ru-RU" sz="2000" b="1" dirty="0" smtClean="0"/>
              <a:t>1998</a:t>
            </a:r>
          </a:p>
          <a:p>
            <a:r>
              <a:rPr lang="ru-RU" sz="2000" b="1" dirty="0" smtClean="0"/>
              <a:t>Практический </a:t>
            </a:r>
            <a:r>
              <a:rPr lang="ru-RU" sz="2000" b="1" dirty="0"/>
              <a:t>материал для проведения психолого-педагогического обследования детей. </a:t>
            </a:r>
            <a:r>
              <a:rPr lang="ru-RU" sz="2000" b="1" dirty="0" err="1"/>
              <a:t>С.Д.Забрамная,О.В.Боровик</a:t>
            </a:r>
            <a:r>
              <a:rPr lang="ru-RU" sz="2000" b="1" dirty="0"/>
              <a:t>, «</a:t>
            </a:r>
            <a:r>
              <a:rPr lang="ru-RU" sz="2000" b="1" dirty="0" err="1"/>
              <a:t>Владос</a:t>
            </a:r>
            <a:r>
              <a:rPr lang="ru-RU" sz="2000" b="1" dirty="0"/>
              <a:t>», </a:t>
            </a:r>
            <a:r>
              <a:rPr lang="ru-RU" sz="2000" b="1" dirty="0" smtClean="0"/>
              <a:t>2002.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319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-531440"/>
            <a:ext cx="2304256" cy="1143000"/>
          </a:xfrm>
        </p:spPr>
        <p:txBody>
          <a:bodyPr/>
          <a:lstStyle/>
          <a:p>
            <a:r>
              <a:rPr lang="ru-RU" b="1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920880" cy="5472608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AutoNum type="romanUcPeriod"/>
            </a:pPr>
            <a:r>
              <a:rPr lang="ru-RU" b="1" dirty="0" smtClean="0"/>
              <a:t>Введение </a:t>
            </a:r>
          </a:p>
          <a:p>
            <a:pPr marL="571500" indent="-571500">
              <a:buAutoNum type="romanUcPeriod"/>
            </a:pPr>
            <a:r>
              <a:rPr lang="ru-RU" b="1" dirty="0" smtClean="0"/>
              <a:t> </a:t>
            </a:r>
            <a:r>
              <a:rPr lang="ru-RU" b="1" dirty="0"/>
              <a:t>Основная часть 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Виды </a:t>
            </a:r>
            <a:r>
              <a:rPr lang="ru-RU" b="1" dirty="0"/>
              <a:t>психодиагностики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а) </a:t>
            </a:r>
            <a:r>
              <a:rPr lang="ru-RU" b="1" dirty="0" err="1"/>
              <a:t>скрининговая</a:t>
            </a:r>
            <a:r>
              <a:rPr lang="ru-RU" b="1" dirty="0"/>
              <a:t> </a:t>
            </a:r>
            <a:r>
              <a:rPr lang="ru-RU" b="1" dirty="0" smtClean="0"/>
              <a:t>диагностика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б) дифференциальная диагностика отклонений в развитии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</a:t>
            </a:r>
            <a:r>
              <a:rPr lang="ru-RU" b="1" dirty="0"/>
              <a:t>) феноменологическая диагностика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b="1" dirty="0"/>
              <a:t>Диагностическая работа учителя-дефектолога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</a:t>
            </a:r>
            <a:r>
              <a:rPr lang="ru-RU" b="1" dirty="0"/>
              <a:t>) первичная диагностика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б</a:t>
            </a:r>
            <a:r>
              <a:rPr lang="ru-RU" b="1" dirty="0"/>
              <a:t>) динамическое изучение учащихся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</a:t>
            </a:r>
            <a:r>
              <a:rPr lang="ru-RU" b="1" dirty="0"/>
              <a:t>) этапная диагностика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г</a:t>
            </a:r>
            <a:r>
              <a:rPr lang="ru-RU" b="1" dirty="0"/>
              <a:t>) текущая диагностика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b="1" dirty="0"/>
              <a:t>Диагностические </a:t>
            </a:r>
            <a:r>
              <a:rPr lang="ru-RU" b="1" dirty="0" smtClean="0"/>
              <a:t>методики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III. 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21713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Скрининговая</a:t>
            </a:r>
            <a:r>
              <a:rPr lang="ru-RU" sz="3600" b="1" dirty="0" smtClean="0"/>
              <a:t> </a:t>
            </a:r>
            <a:r>
              <a:rPr lang="ru-RU" sz="3600" b="1" dirty="0"/>
              <a:t>диагностика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7992888" cy="3888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/>
              <a:t>Слово </a:t>
            </a:r>
            <a:r>
              <a:rPr lang="ru-RU" b="1" dirty="0"/>
              <a:t>скрининг происходит от английского «</a:t>
            </a:r>
            <a:r>
              <a:rPr lang="ru-RU" b="1" dirty="0" err="1"/>
              <a:t>skreen</a:t>
            </a:r>
            <a:r>
              <a:rPr lang="ru-RU" b="1" dirty="0"/>
              <a:t>» - «просеивать», «сортировать</a:t>
            </a:r>
            <a:r>
              <a:rPr lang="ru-RU" b="1" dirty="0" smtClean="0"/>
              <a:t>».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На </a:t>
            </a:r>
            <a:r>
              <a:rPr lang="ru-RU" b="1" dirty="0"/>
              <a:t>этапе этой диагностики выявляется наличие отклонений в </a:t>
            </a:r>
            <a:r>
              <a:rPr lang="ru-RU" b="1" dirty="0" smtClean="0"/>
              <a:t>психофизическом </a:t>
            </a:r>
            <a:r>
              <a:rPr lang="ru-RU" b="1" dirty="0"/>
              <a:t>развитии ребенка без точной квалификации того, каковы характер и глубина этих отклонений.</a:t>
            </a:r>
          </a:p>
        </p:txBody>
      </p:sp>
    </p:spTree>
    <p:extLst>
      <p:ext uri="{BB962C8B-B14F-4D97-AF65-F5344CB8AC3E}">
        <p14:creationId xmlns:p14="http://schemas.microsoft.com/office/powerpoint/2010/main" val="192996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Дифференциальная диагностика отклонений в развитии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36912"/>
            <a:ext cx="7920880" cy="3508977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Эта </a:t>
            </a:r>
            <a:r>
              <a:rPr lang="ru-RU" b="1" dirty="0"/>
              <a:t>диагностика направлена на определение типа нарушенного развития. </a:t>
            </a:r>
          </a:p>
          <a:p>
            <a:r>
              <a:rPr lang="ru-RU" b="1" dirty="0" smtClean="0"/>
              <a:t>На </a:t>
            </a:r>
            <a:r>
              <a:rPr lang="ru-RU" b="1" dirty="0"/>
              <a:t>основании данных этой диагностики определяется тип образовательного учреждения, программа обучения, организация коррекционно-педагогического процесса. </a:t>
            </a:r>
            <a:endParaRPr lang="ru-RU" b="1" dirty="0" smtClean="0"/>
          </a:p>
          <a:p>
            <a:r>
              <a:rPr lang="ru-RU" b="1" dirty="0" smtClean="0"/>
              <a:t>Ведущая </a:t>
            </a:r>
            <a:r>
              <a:rPr lang="ru-RU" b="1" dirty="0"/>
              <a:t>роль в дифференциальной диагностике принадлежит деятельности психолого-медико-педагогических комиссий</a:t>
            </a:r>
          </a:p>
        </p:txBody>
      </p:sp>
    </p:spTree>
    <p:extLst>
      <p:ext uri="{BB962C8B-B14F-4D97-AF65-F5344CB8AC3E}">
        <p14:creationId xmlns:p14="http://schemas.microsoft.com/office/powerpoint/2010/main" val="574100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Феноменологическая диагностика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8136904" cy="3744416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диагностики – выявление индивидуальных особенностей ребенка, т.е. тех характеристик его познавательной деятельности, эмоционально-волевой сферы, работоспособности </a:t>
            </a:r>
            <a:r>
              <a:rPr lang="ru-RU" b="1" dirty="0" err="1"/>
              <a:t>личности,которые</a:t>
            </a:r>
            <a:r>
              <a:rPr lang="ru-RU" b="1" dirty="0"/>
              <a:t> свойственны только данному ребенку. </a:t>
            </a:r>
            <a:endParaRPr lang="ru-RU" b="1" dirty="0" smtClean="0"/>
          </a:p>
          <a:p>
            <a:r>
              <a:rPr lang="ru-RU" b="1" dirty="0" smtClean="0"/>
              <a:t>На </a:t>
            </a:r>
            <a:r>
              <a:rPr lang="ru-RU" b="1" dirty="0"/>
              <a:t>базе этой диагностики разрабатываются программы индивидуальной коррекционно- развивающей работы с ребенком.</a:t>
            </a:r>
          </a:p>
        </p:txBody>
      </p:sp>
    </p:spTree>
    <p:extLst>
      <p:ext uri="{BB962C8B-B14F-4D97-AF65-F5344CB8AC3E}">
        <p14:creationId xmlns:p14="http://schemas.microsoft.com/office/powerpoint/2010/main" val="426189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Диагностическая работа учителя- дефектолога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924944"/>
            <a:ext cx="7488832" cy="35089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первичная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диагностика 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динамическое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изучение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учащихся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этапная (промежуточная) диагностика</a:t>
            </a: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текущая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диагностика</a:t>
            </a:r>
          </a:p>
        </p:txBody>
      </p:sp>
    </p:spTree>
    <p:extLst>
      <p:ext uri="{BB962C8B-B14F-4D97-AF65-F5344CB8AC3E}">
        <p14:creationId xmlns:p14="http://schemas.microsoft.com/office/powerpoint/2010/main" val="363665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Первичная </a:t>
            </a:r>
            <a:r>
              <a:rPr lang="ru-RU" b="1" dirty="0"/>
              <a:t>диагностика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064896" cy="398566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Цель </a:t>
            </a:r>
            <a:r>
              <a:rPr lang="ru-RU" sz="2000" b="1" dirty="0"/>
              <a:t>-определение уровня актуального и «зоны ближайшего развития» ребенка</a:t>
            </a:r>
            <a:r>
              <a:rPr lang="ru-RU" sz="2000" b="1" dirty="0" smtClean="0"/>
              <a:t>, причин </a:t>
            </a:r>
            <a:r>
              <a:rPr lang="ru-RU" sz="2000" b="1" dirty="0"/>
              <a:t>и механизмов трудностей в </a:t>
            </a:r>
            <a:r>
              <a:rPr lang="ru-RU" sz="2000" b="1" dirty="0" smtClean="0"/>
              <a:t>обучении.</a:t>
            </a:r>
          </a:p>
          <a:p>
            <a:r>
              <a:rPr lang="ru-RU" sz="2000" b="1" dirty="0" smtClean="0"/>
              <a:t>Диагностическое </a:t>
            </a:r>
            <a:r>
              <a:rPr lang="ru-RU" sz="2000" b="1" dirty="0"/>
              <a:t>исследование проводится в течение первых двух недель </a:t>
            </a:r>
            <a:r>
              <a:rPr lang="ru-RU" sz="2000" b="1" dirty="0" smtClean="0"/>
              <a:t>сентября</a:t>
            </a:r>
          </a:p>
          <a:p>
            <a:r>
              <a:rPr lang="ru-RU" sz="2000" b="1" dirty="0" smtClean="0"/>
              <a:t>Отслеживаются </a:t>
            </a:r>
            <a:r>
              <a:rPr lang="ru-RU" sz="2000" b="1" dirty="0"/>
              <a:t>параметры</a:t>
            </a:r>
            <a:r>
              <a:rPr lang="ru-RU" sz="2000" b="1" dirty="0" smtClean="0"/>
              <a:t>: общая </a:t>
            </a:r>
            <a:r>
              <a:rPr lang="ru-RU" sz="2000" b="1" dirty="0"/>
              <a:t>осведомленность, зрительное восприятие</a:t>
            </a:r>
            <a:r>
              <a:rPr lang="ru-RU" sz="2000" b="1" dirty="0" smtClean="0"/>
              <a:t>, ориентировка </a:t>
            </a:r>
            <a:r>
              <a:rPr lang="ru-RU" sz="2000" b="1" dirty="0"/>
              <a:t>во времени, ориентировка в пространстве, 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сформированность</a:t>
            </a:r>
            <a:r>
              <a:rPr lang="ru-RU" sz="2000" b="1" dirty="0" smtClean="0"/>
              <a:t> </a:t>
            </a:r>
            <a:r>
              <a:rPr lang="ru-RU" sz="2000" b="1" dirty="0"/>
              <a:t>учебных навыков 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По </a:t>
            </a:r>
            <a:r>
              <a:rPr lang="ru-RU" sz="2000" b="1" dirty="0"/>
              <a:t>результатам обследования происходит зачисление на индивидуальные или групповые занятия 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Результаты </a:t>
            </a:r>
            <a:r>
              <a:rPr lang="ru-RU" sz="2000" b="1" dirty="0"/>
              <a:t>отражаются в карте индивидуального развития </a:t>
            </a:r>
            <a:r>
              <a:rPr lang="ru-RU" sz="2000" b="1" dirty="0" smtClean="0"/>
              <a:t>ребенка.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6767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8488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Динамическое изучение учащихся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5"/>
            <a:ext cx="7992888" cy="33123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 </a:t>
            </a:r>
            <a:r>
              <a:rPr lang="ru-RU" b="1" dirty="0"/>
              <a:t>– отслеживание динамики развития ребенка, определение соответствия выбранных форм, приемов, методов обучения уровню развития </a:t>
            </a:r>
            <a:r>
              <a:rPr lang="ru-RU" b="1" dirty="0" smtClean="0"/>
              <a:t>учащихся.</a:t>
            </a:r>
          </a:p>
          <a:p>
            <a:r>
              <a:rPr lang="ru-RU" b="1" dirty="0" smtClean="0"/>
              <a:t> </a:t>
            </a:r>
            <a:r>
              <a:rPr lang="ru-RU" b="1" dirty="0"/>
              <a:t>Динамическое изучение проводится два раза в год (сентябрь – май) Результаты изучения отражаются в карте индивидуального развития ребенка в виде оценивания срезов знаний и в мониторингах оценивания знаний и навыков по учебным предметам (по четвертям</a:t>
            </a:r>
            <a:r>
              <a:rPr lang="ru-RU" b="1" dirty="0" smtClean="0"/>
              <a:t>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768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024744" cy="1143000"/>
          </a:xfrm>
        </p:spPr>
        <p:txBody>
          <a:bodyPr/>
          <a:lstStyle/>
          <a:p>
            <a:pPr algn="ctr"/>
            <a:r>
              <a:rPr lang="ru-RU" b="1" dirty="0"/>
              <a:t>Этапная диагностика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Данный </a:t>
            </a:r>
            <a:r>
              <a:rPr lang="ru-RU" b="1" dirty="0"/>
              <a:t>вид диагностики необходим для констатации результативности и определения эффективности коррекционного воздействия на развитие учебно-познавательной деятельности </a:t>
            </a:r>
            <a:r>
              <a:rPr lang="ru-RU" b="1" dirty="0" smtClean="0"/>
              <a:t>детей.</a:t>
            </a:r>
          </a:p>
          <a:p>
            <a:r>
              <a:rPr lang="ru-RU" b="1" dirty="0" smtClean="0"/>
              <a:t> </a:t>
            </a:r>
            <a:r>
              <a:rPr lang="ru-RU" b="1" dirty="0"/>
              <a:t>Результаты этапных заключений отражаются в Карте динамического развития </a:t>
            </a:r>
            <a:r>
              <a:rPr lang="ru-RU" b="1" dirty="0" smtClean="0"/>
              <a:t>ребенка.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4675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</TotalTime>
  <Words>417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Виды и методики диагностики. </vt:lpstr>
      <vt:lpstr>План</vt:lpstr>
      <vt:lpstr>Скрининговая диагностика </vt:lpstr>
      <vt:lpstr>Дифференциальная диагностика отклонений в развитии </vt:lpstr>
      <vt:lpstr>Феноменологическая диагностика </vt:lpstr>
      <vt:lpstr>Диагностическая работа учителя- дефектолога </vt:lpstr>
      <vt:lpstr>Первичная диагностика </vt:lpstr>
      <vt:lpstr>Динамическое изучение учащихся </vt:lpstr>
      <vt:lpstr>Этапная диагностика </vt:lpstr>
      <vt:lpstr>Текущая диагностика </vt:lpstr>
      <vt:lpstr>Диагностические методики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методики диагностики. </dc:title>
  <dc:creator>kab22</dc:creator>
  <cp:lastModifiedBy>kab22</cp:lastModifiedBy>
  <cp:revision>5</cp:revision>
  <dcterms:created xsi:type="dcterms:W3CDTF">2023-01-26T11:20:39Z</dcterms:created>
  <dcterms:modified xsi:type="dcterms:W3CDTF">2023-01-26T11:54:43Z</dcterms:modified>
</cp:coreProperties>
</file>