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75" r:id="rId11"/>
    <p:sldId id="267" r:id="rId12"/>
    <p:sldId id="265" r:id="rId13"/>
    <p:sldId id="266" r:id="rId14"/>
    <p:sldId id="268" r:id="rId15"/>
    <p:sldId id="269" r:id="rId16"/>
    <p:sldId id="270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Знают, что такое д/и; играют дома с детьми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2.8504128048623106E-2"/>
                  <c:y val="-4.626079798055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E2D-4532-8C9F-8A0C507B4F2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2D-4532-8C9F-8A0C507B4F2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Незнают, что такое д\и; играют редко, так как заняты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4252064024311553E-2"/>
                  <c:y val="-4.626079798055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E2D-4532-8C9F-8A0C507B4F2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E2D-4532-8C9F-8A0C507B4F2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Затруднялись ответить на вопросы анкеты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ln>
                <a:solidFill>
                  <a:schemeClr val="tx1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E2D-4532-8C9F-8A0C507B4F2E}"/>
              </c:ext>
            </c:extLst>
          </c:dPt>
          <c:dLbls>
            <c:dLbl>
              <c:idx val="0"/>
              <c:layout>
                <c:manualLayout>
                  <c:x val="3.0285636051662047E-2"/>
                  <c:y val="-5.2043397728121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E2D-4532-8C9F-8A0C507B4F2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E2D-4532-8C9F-8A0C507B4F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4445568"/>
        <c:axId val="34467840"/>
        <c:axId val="0"/>
      </c:bar3DChart>
      <c:catAx>
        <c:axId val="3444556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34467840"/>
        <c:crossesAt val="0"/>
        <c:auto val="1"/>
        <c:lblAlgn val="ctr"/>
        <c:lblOffset val="100"/>
        <c:noMultiLvlLbl val="0"/>
      </c:catAx>
      <c:valAx>
        <c:axId val="34467840"/>
        <c:scaling>
          <c:orientation val="minMax"/>
          <c:max val="1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ru-RU" sz="1800" b="1" i="0" u="none" strike="noStrike" kern="1200" baseline="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800" b="1" i="0" u="none" strike="noStrike" kern="1200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Количество родителей, %</a:t>
                </a:r>
                <a:endParaRPr lang="ru-RU" sz="1800" b="1" i="0" u="none" strike="noStrike" kern="1200" baseline="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c:rich>
          </c:tx>
          <c:layout/>
          <c:overlay val="0"/>
        </c:title>
        <c:numFmt formatCode="General" sourceLinked="0"/>
        <c:majorTickMark val="none"/>
        <c:minorTickMark val="none"/>
        <c:tickLblPos val="nextTo"/>
        <c:txPr>
          <a:bodyPr/>
          <a:lstStyle/>
          <a:p>
            <a:pPr algn="ctr">
              <a:defRPr lang="ru-RU" sz="1800" b="0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445568"/>
        <c:crosses val="autoZero"/>
        <c:crossBetween val="between"/>
        <c:majorUnit val="20"/>
        <c:minorUnit val="1"/>
      </c:valAx>
    </c:plotArea>
    <c:legend>
      <c:legendPos val="r"/>
      <c:legendEntry>
        <c:idx val="0"/>
        <c:txPr>
          <a:bodyPr/>
          <a:lstStyle/>
          <a:p>
            <a: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685019285174822"/>
          <c:y val="0.11715273894885997"/>
          <c:w val="0.28493705525424218"/>
          <c:h val="0.75412932260714216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054307632962309"/>
          <c:y val="3.3600540927445501E-2"/>
          <c:w val="0.80291698837771108"/>
          <c:h val="0.639371860798778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Используют игры самостоятельно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0568270192200866E-2"/>
                  <c:y val="-4.6260774265822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BC6-4FDC-BF2C-32B30395CC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C6-4FDC-BF2C-32B30395CCD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Играют по инициативе воспитателя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2.9198497718709221E-2"/>
                  <c:y val="-3.1563333240751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BC6-4FDC-BF2C-32B30395CC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BC6-4FDC-BF2C-32B30395CCD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Играют по настроению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ln>
                <a:solidFill>
                  <a:schemeClr val="tx1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BC6-4FDC-BF2C-32B30395CCDD}"/>
              </c:ext>
            </c:extLst>
          </c:dPt>
          <c:dLbls>
            <c:dLbl>
              <c:idx val="0"/>
              <c:layout>
                <c:manualLayout>
                  <c:x val="2.0804420977706808E-2"/>
                  <c:y val="-4.4694686701477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BC6-4FDC-BF2C-32B30395CCDD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BC6-4FDC-BF2C-32B30395CCD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Говорят, что "не умеют" или "не хотят" играть</c:v>
                </c:pt>
              </c:strCache>
            </c:strRef>
          </c:tx>
          <c:spPr>
            <a:effectLst/>
          </c:spPr>
          <c:invertIfNegative val="0"/>
          <c:dPt>
            <c:idx val="0"/>
            <c:invertIfNegative val="0"/>
            <c:bubble3D val="0"/>
            <c:spPr>
              <a:ln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ABC6-4FDC-BF2C-32B30395CCDD}"/>
              </c:ext>
            </c:extLst>
          </c:dPt>
          <c:dLbls>
            <c:dLbl>
              <c:idx val="0"/>
              <c:layout>
                <c:manualLayout>
                  <c:x val="2.4941112042545215E-2"/>
                  <c:y val="-4.626079798055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BC6-4FDC-BF2C-32B30395CC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 rtl="0">
                  <a:defRPr lang="ru-RU" sz="1400" b="0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BC6-4FDC-BF2C-32B30395CC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6299648"/>
        <c:axId val="76317824"/>
        <c:axId val="0"/>
      </c:bar3DChart>
      <c:catAx>
        <c:axId val="7629964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76317824"/>
        <c:crossesAt val="0"/>
        <c:auto val="1"/>
        <c:lblAlgn val="ctr"/>
        <c:lblOffset val="100"/>
        <c:noMultiLvlLbl val="0"/>
      </c:catAx>
      <c:valAx>
        <c:axId val="76317824"/>
        <c:scaling>
          <c:orientation val="minMax"/>
          <c:max val="1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ru-RU" sz="1400" b="1" i="0" u="none" strike="noStrike" kern="1200" baseline="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400" b="1" i="0" u="none" strike="noStrike" kern="1200" baseline="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Количество детей , %</a:t>
                </a:r>
                <a:endParaRPr lang="ru-RU" sz="1400" b="1" i="0" u="none" strike="noStrike" kern="1200" baseline="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c:rich>
          </c:tx>
          <c:layout/>
          <c:overlay val="0"/>
        </c:title>
        <c:numFmt formatCode="General" sourceLinked="0"/>
        <c:majorTickMark val="none"/>
        <c:minorTickMark val="none"/>
        <c:tickLblPos val="nextTo"/>
        <c:txPr>
          <a:bodyPr/>
          <a:lstStyle/>
          <a:p>
            <a:pPr algn="ctr">
              <a:defRPr lang="ru-RU" sz="1400" b="0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6299648"/>
        <c:crosses val="autoZero"/>
        <c:crossBetween val="between"/>
        <c:majorUnit val="20"/>
      </c:valAx>
    </c:plotArea>
    <c:legend>
      <c:legendPos val="b"/>
      <c:legendEntry>
        <c:idx val="0"/>
        <c:txPr>
          <a:bodyPr/>
          <a:lstStyle/>
          <a:p>
            <a:pPr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lang="ru-RU" sz="1400" b="0" i="0" u="none" strike="noStrike" kern="1200" baseline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lang="ru-RU" sz="1400" b="0" i="0" u="none" strike="noStrike" kern="1200" baseline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lang="ru-RU" sz="1400" b="0" i="0" u="none" strike="noStrike" kern="1200" baseline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 sz="14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167304386141655"/>
          <c:y val="4.1076547050327733E-2"/>
          <c:w val="0.7883269561385835"/>
          <c:h val="0.6316759248972336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Используют игры самостоятельно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6546890270195968E-2"/>
                  <c:y val="-6.7425008332407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C16-4B2D-9211-B1EC07E7AF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16-4B2D-9211-B1EC07E7AF3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Только по инициативе воспитателя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-6.9483805000950926E-4"/>
                  <c:y val="-6.7425008332407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C16-4B2D-9211-B1EC07E7AF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C16-4B2D-9211-B1EC07E7AF3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 интересом наблюдают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ln>
                <a:solidFill>
                  <a:schemeClr val="tx1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C16-4B2D-9211-B1EC07E7AF39}"/>
              </c:ext>
            </c:extLst>
          </c:dPt>
          <c:dLbls>
            <c:dLbl>
              <c:idx val="0"/>
              <c:layout>
                <c:manualLayout>
                  <c:x val="1.1836255481970931E-2"/>
                  <c:y val="-4.8516275969336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C16-4B2D-9211-B1EC07E7AF39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C16-4B2D-9211-B1EC07E7AF3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Говорят, что "не умеют" или "не хотят" играть</c:v>
                </c:pt>
              </c:strCache>
            </c:strRef>
          </c:tx>
          <c:spPr>
            <a:effectLst/>
          </c:spPr>
          <c:invertIfNegative val="0"/>
          <c:dPt>
            <c:idx val="0"/>
            <c:invertIfNegative val="0"/>
            <c:bubble3D val="0"/>
            <c:spPr>
              <a:ln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0C16-4B2D-9211-B1EC07E7AF39}"/>
              </c:ext>
            </c:extLst>
          </c:dPt>
          <c:dLbls>
            <c:dLbl>
              <c:idx val="0"/>
              <c:layout>
                <c:manualLayout>
                  <c:x val="4.2877062623926911E-2"/>
                  <c:y val="-3.6108765692700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0C16-4B2D-9211-B1EC07E7AF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 rtl="0">
                  <a:defRPr lang="ru-RU" sz="1400" b="0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C16-4B2D-9211-B1EC07E7AF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931264"/>
        <c:axId val="33932800"/>
        <c:axId val="0"/>
      </c:bar3DChart>
      <c:catAx>
        <c:axId val="3393126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33932800"/>
        <c:crossesAt val="0"/>
        <c:auto val="1"/>
        <c:lblAlgn val="ctr"/>
        <c:lblOffset val="100"/>
        <c:noMultiLvlLbl val="0"/>
      </c:catAx>
      <c:valAx>
        <c:axId val="33932800"/>
        <c:scaling>
          <c:orientation val="minMax"/>
          <c:max val="1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ru-RU" sz="1400" b="1" i="0" u="none" strike="noStrike" kern="1200" baseline="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400" b="1" i="0" u="none" strike="noStrike" kern="1200" baseline="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Количество детей , %</a:t>
                </a:r>
                <a:endParaRPr lang="ru-RU" sz="1400" b="1" i="0" u="none" strike="noStrike" kern="1200" baseline="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8.2150241310287558E-2"/>
              <c:y val="0.14576408176869241"/>
            </c:manualLayout>
          </c:layout>
          <c:overlay val="0"/>
        </c:title>
        <c:numFmt formatCode="General" sourceLinked="0"/>
        <c:majorTickMark val="none"/>
        <c:minorTickMark val="none"/>
        <c:tickLblPos val="nextTo"/>
        <c:txPr>
          <a:bodyPr/>
          <a:lstStyle/>
          <a:p>
            <a:pPr algn="ctr">
              <a:defRPr lang="ru-RU" sz="1200" b="0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3931264"/>
        <c:crosses val="autoZero"/>
        <c:crossBetween val="between"/>
        <c:majorUnit val="20"/>
      </c:valAx>
    </c:plotArea>
    <c:legend>
      <c:legendPos val="b"/>
      <c:legendEntry>
        <c:idx val="0"/>
        <c:txPr>
          <a:bodyPr/>
          <a:lstStyle/>
          <a:p>
            <a:pPr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lang="ru-RU" sz="1400" b="0" i="0" u="none" strike="noStrike" kern="1200" baseline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lang="ru-RU" sz="1400" b="0" i="0" u="none" strike="noStrike" kern="1200" baseline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lang="ru-RU" sz="1400" b="0" i="0" u="none" strike="noStrike" kern="1200" baseline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 sz="14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0.18389</cdr:x>
      <cdr:y>0.1141</cdr:y>
    </cdr:from>
    <cdr:to>
      <cdr:x>0.18389</cdr:x>
      <cdr:y>0.69587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894801" y="463731"/>
          <a:ext cx="0" cy="236437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0.18121</cdr:x>
      <cdr:y>0.02411</cdr:y>
    </cdr:from>
    <cdr:to>
      <cdr:x>0.28591</cdr:x>
      <cdr:y>0.1141</cdr:y>
    </cdr:to>
    <cdr:cxnSp macro="">
      <cdr:nvCxnSpPr>
        <cdr:cNvPr id="6" name="Прямая соединительная линия 5"/>
        <cdr:cNvCxnSpPr/>
      </cdr:nvCxnSpPr>
      <cdr:spPr>
        <a:xfrm xmlns:a="http://schemas.openxmlformats.org/drawingml/2006/main" flipV="1">
          <a:off x="881739" y="97972"/>
          <a:ext cx="509451" cy="36575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0.28859</cdr:x>
      <cdr:y>0.02732</cdr:y>
    </cdr:from>
    <cdr:to>
      <cdr:x>0.97852</cdr:x>
      <cdr:y>0.03053</cdr:y>
    </cdr:to>
    <cdr:cxnSp macro="">
      <cdr:nvCxnSpPr>
        <cdr:cNvPr id="10" name="Прямая соединительная линия 9"/>
        <cdr:cNvCxnSpPr/>
      </cdr:nvCxnSpPr>
      <cdr:spPr>
        <a:xfrm xmlns:a="http://schemas.openxmlformats.org/drawingml/2006/main">
          <a:off x="1404253" y="111035"/>
          <a:ext cx="3357154" cy="1306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0.18389</cdr:x>
      <cdr:y>0.15589</cdr:y>
    </cdr:from>
    <cdr:to>
      <cdr:x>0.28322</cdr:x>
      <cdr:y>0.23946</cdr:y>
    </cdr:to>
    <cdr:cxnSp macro="">
      <cdr:nvCxnSpPr>
        <cdr:cNvPr id="12" name="Прямая соединительная линия 11"/>
        <cdr:cNvCxnSpPr/>
      </cdr:nvCxnSpPr>
      <cdr:spPr>
        <a:xfrm xmlns:a="http://schemas.openxmlformats.org/drawingml/2006/main" flipV="1">
          <a:off x="894801" y="633550"/>
          <a:ext cx="483326" cy="33963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0.28322</cdr:x>
      <cdr:y>0.15589</cdr:y>
    </cdr:from>
    <cdr:to>
      <cdr:x>0.96242</cdr:x>
      <cdr:y>0.15589</cdr:y>
    </cdr:to>
    <cdr:cxnSp macro="">
      <cdr:nvCxnSpPr>
        <cdr:cNvPr id="15" name="Прямая соединительная линия 14"/>
        <cdr:cNvCxnSpPr/>
      </cdr:nvCxnSpPr>
      <cdr:spPr>
        <a:xfrm xmlns:a="http://schemas.openxmlformats.org/drawingml/2006/main">
          <a:off x="1378127" y="633549"/>
          <a:ext cx="3304903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0.18658</cdr:x>
      <cdr:y>0.26196</cdr:y>
    </cdr:from>
    <cdr:to>
      <cdr:x>0.28859</cdr:x>
      <cdr:y>0.35195</cdr:y>
    </cdr:to>
    <cdr:cxnSp macro="">
      <cdr:nvCxnSpPr>
        <cdr:cNvPr id="17" name="Прямая соединительная линия 16"/>
        <cdr:cNvCxnSpPr/>
      </cdr:nvCxnSpPr>
      <cdr:spPr>
        <a:xfrm xmlns:a="http://schemas.openxmlformats.org/drawingml/2006/main" flipV="1">
          <a:off x="907864" y="1064624"/>
          <a:ext cx="496389" cy="36576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0.28591</cdr:x>
      <cdr:y>0.26196</cdr:y>
    </cdr:from>
    <cdr:to>
      <cdr:x>0.95973</cdr:x>
      <cdr:y>0.26196</cdr:y>
    </cdr:to>
    <cdr:cxnSp macro="">
      <cdr:nvCxnSpPr>
        <cdr:cNvPr id="19" name="Прямая соединительная линия 18"/>
        <cdr:cNvCxnSpPr/>
      </cdr:nvCxnSpPr>
      <cdr:spPr>
        <a:xfrm xmlns:a="http://schemas.openxmlformats.org/drawingml/2006/main">
          <a:off x="1391190" y="1064624"/>
          <a:ext cx="3278777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0.18389</cdr:x>
      <cdr:y>0.35195</cdr:y>
    </cdr:from>
    <cdr:to>
      <cdr:x>0.29396</cdr:x>
      <cdr:y>0.46445</cdr:y>
    </cdr:to>
    <cdr:cxnSp macro="">
      <cdr:nvCxnSpPr>
        <cdr:cNvPr id="21" name="Прямая соединительная линия 20"/>
        <cdr:cNvCxnSpPr/>
      </cdr:nvCxnSpPr>
      <cdr:spPr>
        <a:xfrm xmlns:a="http://schemas.openxmlformats.org/drawingml/2006/main" flipV="1">
          <a:off x="894801" y="1430384"/>
          <a:ext cx="535578" cy="45719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0.29933</cdr:x>
      <cdr:y>0.35195</cdr:y>
    </cdr:from>
    <cdr:to>
      <cdr:x>0.44161</cdr:x>
      <cdr:y>0.35195</cdr:y>
    </cdr:to>
    <cdr:cxnSp macro="">
      <cdr:nvCxnSpPr>
        <cdr:cNvPr id="23" name="Прямая соединительная линия 22"/>
        <cdr:cNvCxnSpPr/>
      </cdr:nvCxnSpPr>
      <cdr:spPr>
        <a:xfrm xmlns:a="http://schemas.openxmlformats.org/drawingml/2006/main">
          <a:off x="1456504" y="1430384"/>
          <a:ext cx="692332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0.58389</cdr:x>
      <cdr:y>0.35195</cdr:y>
    </cdr:from>
    <cdr:to>
      <cdr:x>0.96779</cdr:x>
      <cdr:y>0.35195</cdr:y>
    </cdr:to>
    <cdr:cxnSp macro="">
      <cdr:nvCxnSpPr>
        <cdr:cNvPr id="26" name="Прямая соединительная линия 25"/>
        <cdr:cNvCxnSpPr/>
      </cdr:nvCxnSpPr>
      <cdr:spPr>
        <a:xfrm xmlns:a="http://schemas.openxmlformats.org/drawingml/2006/main">
          <a:off x="2841167" y="1430384"/>
          <a:ext cx="1867989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0.18658</cdr:x>
      <cdr:y>0.46445</cdr:y>
    </cdr:from>
    <cdr:to>
      <cdr:x>0.27785</cdr:x>
      <cdr:y>0.55705</cdr:y>
    </cdr:to>
    <cdr:cxnSp macro="">
      <cdr:nvCxnSpPr>
        <cdr:cNvPr id="30" name="Прямая соединительная линия 29"/>
        <cdr:cNvCxnSpPr/>
      </cdr:nvCxnSpPr>
      <cdr:spPr>
        <a:xfrm xmlns:a="http://schemas.openxmlformats.org/drawingml/2006/main" flipV="1">
          <a:off x="907864" y="1887583"/>
          <a:ext cx="444137" cy="37634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0.57584</cdr:x>
      <cdr:y>0.46445</cdr:y>
    </cdr:from>
    <cdr:to>
      <cdr:x>0.95973</cdr:x>
      <cdr:y>0.46445</cdr:y>
    </cdr:to>
    <cdr:cxnSp macro="">
      <cdr:nvCxnSpPr>
        <cdr:cNvPr id="32" name="Прямая соединительная линия 31"/>
        <cdr:cNvCxnSpPr/>
      </cdr:nvCxnSpPr>
      <cdr:spPr>
        <a:xfrm xmlns:a="http://schemas.openxmlformats.org/drawingml/2006/main">
          <a:off x="2801979" y="1887583"/>
          <a:ext cx="1867988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0.18389</cdr:x>
      <cdr:y>0.56088</cdr:y>
    </cdr:from>
    <cdr:to>
      <cdr:x>0.30067</cdr:x>
      <cdr:y>0.68141</cdr:y>
    </cdr:to>
    <cdr:cxnSp macro="">
      <cdr:nvCxnSpPr>
        <cdr:cNvPr id="34" name="Прямая соединительная линия 33"/>
        <cdr:cNvCxnSpPr/>
      </cdr:nvCxnSpPr>
      <cdr:spPr>
        <a:xfrm xmlns:a="http://schemas.openxmlformats.org/drawingml/2006/main" flipV="1">
          <a:off x="894801" y="2279470"/>
          <a:ext cx="568234" cy="48985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0.83356</cdr:x>
      <cdr:y>0.56088</cdr:y>
    </cdr:from>
    <cdr:to>
      <cdr:x>0.96242</cdr:x>
      <cdr:y>0.56088</cdr:y>
    </cdr:to>
    <cdr:cxnSp macro="">
      <cdr:nvCxnSpPr>
        <cdr:cNvPr id="36" name="Прямая соединительная линия 35"/>
        <cdr:cNvCxnSpPr/>
      </cdr:nvCxnSpPr>
      <cdr:spPr>
        <a:xfrm xmlns:a="http://schemas.openxmlformats.org/drawingml/2006/main">
          <a:off x="4056013" y="2279470"/>
          <a:ext cx="627017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0.18389</cdr:x>
      <cdr:y>0.68141</cdr:y>
    </cdr:from>
    <cdr:to>
      <cdr:x>0.84698</cdr:x>
      <cdr:y>0.68141</cdr:y>
    </cdr:to>
    <cdr:cxnSp macro="">
      <cdr:nvCxnSpPr>
        <cdr:cNvPr id="38" name="Прямая соединительная линия 37"/>
        <cdr:cNvCxnSpPr/>
      </cdr:nvCxnSpPr>
      <cdr:spPr>
        <a:xfrm xmlns:a="http://schemas.openxmlformats.org/drawingml/2006/main">
          <a:off x="894801" y="2769326"/>
          <a:ext cx="3226526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0.84698</cdr:x>
      <cdr:y>0.56088</cdr:y>
    </cdr:from>
    <cdr:to>
      <cdr:x>0.9651</cdr:x>
      <cdr:y>0.68141</cdr:y>
    </cdr:to>
    <cdr:cxnSp macro="">
      <cdr:nvCxnSpPr>
        <cdr:cNvPr id="40" name="Прямая соединительная линия 39"/>
        <cdr:cNvCxnSpPr/>
      </cdr:nvCxnSpPr>
      <cdr:spPr>
        <a:xfrm xmlns:a="http://schemas.openxmlformats.org/drawingml/2006/main" flipV="1">
          <a:off x="4121327" y="2279470"/>
          <a:ext cx="574766" cy="48985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0.2156</cdr:x>
      <cdr:y>0.13982</cdr:y>
    </cdr:from>
    <cdr:to>
      <cdr:x>0.2156</cdr:x>
      <cdr:y>0.67016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986475" y="568235"/>
          <a:ext cx="0" cy="215537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0.2156</cdr:x>
      <cdr:y>0.6573</cdr:y>
    </cdr:from>
    <cdr:to>
      <cdr:x>0.89508</cdr:x>
      <cdr:y>0.66373</cdr:y>
    </cdr:to>
    <cdr:cxnSp macro="">
      <cdr:nvCxnSpPr>
        <cdr:cNvPr id="5" name="Прямая соединительная линия 4"/>
        <cdr:cNvCxnSpPr/>
      </cdr:nvCxnSpPr>
      <cdr:spPr>
        <a:xfrm xmlns:a="http://schemas.openxmlformats.org/drawingml/2006/main">
          <a:off x="986475" y="2671355"/>
          <a:ext cx="3108960" cy="2612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0.88366</cdr:x>
      <cdr:y>0.57695</cdr:y>
    </cdr:from>
    <cdr:to>
      <cdr:x>1</cdr:x>
      <cdr:y>0.66694</cdr:y>
    </cdr:to>
    <cdr:cxnSp macro="">
      <cdr:nvCxnSpPr>
        <cdr:cNvPr id="7" name="Прямая соединительная линия 6"/>
        <cdr:cNvCxnSpPr/>
      </cdr:nvCxnSpPr>
      <cdr:spPr>
        <a:xfrm xmlns:a="http://schemas.openxmlformats.org/drawingml/2006/main" flipV="1">
          <a:off x="4043183" y="2344784"/>
          <a:ext cx="532318" cy="36576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0.86938</cdr:x>
      <cdr:y>0.57695</cdr:y>
    </cdr:from>
    <cdr:to>
      <cdr:x>0.99357</cdr:x>
      <cdr:y>0.58016</cdr:y>
    </cdr:to>
    <cdr:cxnSp macro="">
      <cdr:nvCxnSpPr>
        <cdr:cNvPr id="9" name="Прямая соединительная линия 8"/>
        <cdr:cNvCxnSpPr/>
      </cdr:nvCxnSpPr>
      <cdr:spPr>
        <a:xfrm xmlns:a="http://schemas.openxmlformats.org/drawingml/2006/main" flipV="1">
          <a:off x="3977869" y="2344785"/>
          <a:ext cx="568234" cy="1306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0.22416</cdr:x>
      <cdr:y>0.56088</cdr:y>
    </cdr:from>
    <cdr:to>
      <cdr:x>0.33551</cdr:x>
      <cdr:y>0.66051</cdr:y>
    </cdr:to>
    <cdr:cxnSp macro="">
      <cdr:nvCxnSpPr>
        <cdr:cNvPr id="13" name="Прямая соединительная линия 12"/>
        <cdr:cNvCxnSpPr/>
      </cdr:nvCxnSpPr>
      <cdr:spPr>
        <a:xfrm xmlns:a="http://schemas.openxmlformats.org/drawingml/2006/main" flipV="1">
          <a:off x="1025663" y="2279471"/>
          <a:ext cx="509452" cy="40494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0.21845</cdr:x>
      <cdr:y>0.46445</cdr:y>
    </cdr:from>
    <cdr:to>
      <cdr:x>0.32409</cdr:x>
      <cdr:y>0.56409</cdr:y>
    </cdr:to>
    <cdr:cxnSp macro="">
      <cdr:nvCxnSpPr>
        <cdr:cNvPr id="15" name="Прямая соединительная линия 14"/>
        <cdr:cNvCxnSpPr/>
      </cdr:nvCxnSpPr>
      <cdr:spPr>
        <a:xfrm xmlns:a="http://schemas.openxmlformats.org/drawingml/2006/main" flipV="1">
          <a:off x="999538" y="1887584"/>
          <a:ext cx="483325" cy="40494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0.32123</cdr:x>
      <cdr:y>0.46445</cdr:y>
    </cdr:from>
    <cdr:to>
      <cdr:x>0.7038</cdr:x>
      <cdr:y>0.46445</cdr:y>
    </cdr:to>
    <cdr:cxnSp macro="">
      <cdr:nvCxnSpPr>
        <cdr:cNvPr id="17" name="Прямая соединительная линия 16"/>
        <cdr:cNvCxnSpPr/>
      </cdr:nvCxnSpPr>
      <cdr:spPr>
        <a:xfrm xmlns:a="http://schemas.openxmlformats.org/drawingml/2006/main">
          <a:off x="1469801" y="1887584"/>
          <a:ext cx="1750422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0.86653</cdr:x>
      <cdr:y>0.46445</cdr:y>
    </cdr:from>
    <cdr:to>
      <cdr:x>0.99357</cdr:x>
      <cdr:y>0.46445</cdr:y>
    </cdr:to>
    <cdr:cxnSp macro="">
      <cdr:nvCxnSpPr>
        <cdr:cNvPr id="19" name="Прямая соединительная линия 18"/>
        <cdr:cNvCxnSpPr/>
      </cdr:nvCxnSpPr>
      <cdr:spPr>
        <a:xfrm xmlns:a="http://schemas.openxmlformats.org/drawingml/2006/main">
          <a:off x="3964806" y="1887584"/>
          <a:ext cx="581297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0.31838</cdr:x>
      <cdr:y>0.35517</cdr:y>
    </cdr:from>
    <cdr:to>
      <cdr:x>0.99357</cdr:x>
      <cdr:y>0.36481</cdr:y>
    </cdr:to>
    <cdr:cxnSp macro="">
      <cdr:nvCxnSpPr>
        <cdr:cNvPr id="23" name="Прямая соединительная линия 22"/>
        <cdr:cNvCxnSpPr/>
      </cdr:nvCxnSpPr>
      <cdr:spPr>
        <a:xfrm xmlns:a="http://schemas.openxmlformats.org/drawingml/2006/main" flipV="1">
          <a:off x="1456738" y="1443447"/>
          <a:ext cx="3089365" cy="3918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0.20989</cdr:x>
      <cdr:y>0.25553</cdr:y>
    </cdr:from>
    <cdr:to>
      <cdr:x>0.3298</cdr:x>
      <cdr:y>0.35838</cdr:y>
    </cdr:to>
    <cdr:cxnSp macro="">
      <cdr:nvCxnSpPr>
        <cdr:cNvPr id="25" name="Прямая соединительная линия 24"/>
        <cdr:cNvCxnSpPr/>
      </cdr:nvCxnSpPr>
      <cdr:spPr>
        <a:xfrm xmlns:a="http://schemas.openxmlformats.org/drawingml/2006/main" flipV="1">
          <a:off x="960349" y="1038499"/>
          <a:ext cx="548640" cy="41801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0.2156</cdr:x>
      <cdr:y>0.36481</cdr:y>
    </cdr:from>
    <cdr:to>
      <cdr:x>0.32409</cdr:x>
      <cdr:y>0.46445</cdr:y>
    </cdr:to>
    <cdr:cxnSp macro="">
      <cdr:nvCxnSpPr>
        <cdr:cNvPr id="30" name="Прямая соединительная линия 29"/>
        <cdr:cNvCxnSpPr/>
      </cdr:nvCxnSpPr>
      <cdr:spPr>
        <a:xfrm xmlns:a="http://schemas.openxmlformats.org/drawingml/2006/main" flipV="1">
          <a:off x="986475" y="1482636"/>
          <a:ext cx="496388" cy="40494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0.32409</cdr:x>
      <cdr:y>0.24589</cdr:y>
    </cdr:from>
    <cdr:to>
      <cdr:x>0.99357</cdr:x>
      <cdr:y>0.25553</cdr:y>
    </cdr:to>
    <cdr:cxnSp macro="">
      <cdr:nvCxnSpPr>
        <cdr:cNvPr id="32" name="Прямая соединительная линия 31"/>
        <cdr:cNvCxnSpPr/>
      </cdr:nvCxnSpPr>
      <cdr:spPr>
        <a:xfrm xmlns:a="http://schemas.openxmlformats.org/drawingml/2006/main" flipV="1">
          <a:off x="1482863" y="999311"/>
          <a:ext cx="3063240" cy="3918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0.2156</cdr:x>
      <cdr:y>0.15589</cdr:y>
    </cdr:from>
    <cdr:to>
      <cdr:x>0.3298</cdr:x>
      <cdr:y>0.25231</cdr:y>
    </cdr:to>
    <cdr:cxnSp macro="">
      <cdr:nvCxnSpPr>
        <cdr:cNvPr id="35" name="Прямая соединительная линия 34"/>
        <cdr:cNvCxnSpPr/>
      </cdr:nvCxnSpPr>
      <cdr:spPr>
        <a:xfrm xmlns:a="http://schemas.openxmlformats.org/drawingml/2006/main" flipV="1">
          <a:off x="986475" y="633551"/>
          <a:ext cx="522514" cy="39188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0.32766</cdr:x>
      <cdr:y>0.15187</cdr:y>
    </cdr:from>
    <cdr:to>
      <cdr:x>0.99357</cdr:x>
      <cdr:y>0.15836</cdr:y>
    </cdr:to>
    <cdr:cxnSp macro="">
      <cdr:nvCxnSpPr>
        <cdr:cNvPr id="37" name="Прямая соединительная линия 36"/>
        <cdr:cNvCxnSpPr/>
      </cdr:nvCxnSpPr>
      <cdr:spPr>
        <a:xfrm xmlns:a="http://schemas.openxmlformats.org/drawingml/2006/main" flipV="1">
          <a:off x="1499192" y="617222"/>
          <a:ext cx="3046911" cy="26377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0.22005</cdr:x>
      <cdr:y>0.0437</cdr:y>
    </cdr:from>
    <cdr:to>
      <cdr:x>0.32573</cdr:x>
      <cdr:y>0.14105</cdr:y>
    </cdr:to>
    <cdr:cxnSp macro="">
      <cdr:nvCxnSpPr>
        <cdr:cNvPr id="39" name="Прямая соединительная линия 38"/>
        <cdr:cNvCxnSpPr/>
      </cdr:nvCxnSpPr>
      <cdr:spPr>
        <a:xfrm xmlns:a="http://schemas.openxmlformats.org/drawingml/2006/main" flipV="1">
          <a:off x="1006823" y="177607"/>
          <a:ext cx="483577" cy="39565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0.32573</cdr:x>
      <cdr:y>0.0437</cdr:y>
    </cdr:from>
    <cdr:to>
      <cdr:x>0.99357</cdr:x>
      <cdr:y>0.0437</cdr:y>
    </cdr:to>
    <cdr:cxnSp macro="">
      <cdr:nvCxnSpPr>
        <cdr:cNvPr id="41" name="Прямая соединительная линия 40"/>
        <cdr:cNvCxnSpPr/>
      </cdr:nvCxnSpPr>
      <cdr:spPr>
        <a:xfrm xmlns:a="http://schemas.openxmlformats.org/drawingml/2006/main">
          <a:off x="1490400" y="177607"/>
          <a:ext cx="3055703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464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128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979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455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8770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185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077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1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88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120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16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54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678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587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946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154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FEA74-7609-4459-A240-91893E14154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D62A179-B958-4FAE-BDC8-D47FCA2C1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46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rgbClr val="FFFF00"/>
            </a:gs>
            <a:gs pos="67000">
              <a:schemeClr val="accent1">
                <a:lumMod val="45000"/>
                <a:lumOff val="55000"/>
              </a:schemeClr>
            </a:gs>
            <a:gs pos="100000">
              <a:schemeClr val="accent3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357" y="184637"/>
            <a:ext cx="9308374" cy="29762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Муниципальное казенное дошкольное образовательное учреждение </a:t>
            </a:r>
            <a:r>
              <a:rPr lang="ru-RU" sz="2700" dirty="0">
                <a:solidFill>
                  <a:schemeClr val="bg1"/>
                </a:solidFill>
              </a:rPr>
              <a:t>«Детский сад комбинированного вида № 262 </a:t>
            </a:r>
            <a:br>
              <a:rPr lang="ru-RU" sz="2700" dirty="0">
                <a:solidFill>
                  <a:schemeClr val="bg1"/>
                </a:solidFill>
              </a:rPr>
            </a:br>
            <a:r>
              <a:rPr lang="ru-RU" sz="2700" dirty="0">
                <a:solidFill>
                  <a:schemeClr val="bg1"/>
                </a:solidFill>
              </a:rPr>
              <a:t>Города Новосибирска</a:t>
            </a:r>
            <a:r>
              <a:rPr lang="ru-RU" sz="2700" dirty="0" smtClean="0">
                <a:solidFill>
                  <a:schemeClr val="bg1"/>
                </a:solidFill>
              </a:rPr>
              <a:t>»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>
                <a:solidFill>
                  <a:schemeClr val="bg1"/>
                </a:solidFill>
              </a:rPr>
              <a:t/>
            </a:r>
            <a:br>
              <a:rPr lang="ru-RU" sz="2700" dirty="0">
                <a:solidFill>
                  <a:schemeClr val="bg1"/>
                </a:solidFill>
              </a:rPr>
            </a:br>
            <a:r>
              <a:rPr lang="ru-RU" sz="2700" dirty="0">
                <a:solidFill>
                  <a:schemeClr val="bg1"/>
                </a:solidFill>
              </a:rPr>
              <a:t/>
            </a:r>
            <a:br>
              <a:rPr lang="ru-RU" sz="2700" dirty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проект: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1369" y="5310554"/>
            <a:ext cx="8270631" cy="1547446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Авторы: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Аксенова Валентина Владимировна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Новосибирск 2019г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1838" y="2910254"/>
            <a:ext cx="9504485" cy="1125415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2515" y="3244334"/>
            <a:ext cx="88538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«Дидактические игры своими руками»</a:t>
            </a:r>
          </a:p>
        </p:txBody>
      </p:sp>
    </p:spTree>
    <p:extLst>
      <p:ext uri="{BB962C8B-B14F-4D97-AF65-F5344CB8AC3E}">
        <p14:creationId xmlns:p14="http://schemas.microsoft.com/office/powerpoint/2010/main" val="275961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8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620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59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68450" y="1440213"/>
            <a:ext cx="6858000" cy="39775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69097" y="1380240"/>
            <a:ext cx="6858000" cy="4097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90428" y="1336835"/>
            <a:ext cx="6858000" cy="414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1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19353" y="1319352"/>
            <a:ext cx="6805753" cy="41670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47834" y="1319217"/>
            <a:ext cx="6805753" cy="41673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4187" y="1500189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64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60948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0760" y="1500188"/>
            <a:ext cx="6858000" cy="38576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30989" y="-512418"/>
            <a:ext cx="3448593" cy="44734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573" y="2860766"/>
            <a:ext cx="4473427" cy="399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54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20180115_0927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9" r="22949" b="43372"/>
          <a:stretch>
            <a:fillRect/>
          </a:stretch>
        </p:blipFill>
        <p:spPr bwMode="auto">
          <a:xfrm rot="5400000">
            <a:off x="6836203" y="417519"/>
            <a:ext cx="2857392" cy="2390719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20180115_0915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0" t="23001" r="33287" b="28458"/>
          <a:stretch>
            <a:fillRect/>
          </a:stretch>
        </p:blipFill>
        <p:spPr bwMode="auto">
          <a:xfrm rot="5400000">
            <a:off x="9328661" y="493890"/>
            <a:ext cx="2905884" cy="2237976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20180122_1255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3" r="17770" b="4668"/>
          <a:stretch>
            <a:fillRect/>
          </a:stretch>
        </p:blipFill>
        <p:spPr bwMode="auto">
          <a:xfrm rot="5400000">
            <a:off x="4362022" y="426266"/>
            <a:ext cx="2857393" cy="2112047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20180122_1305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5" t="30139" r="9096" b="12497"/>
          <a:stretch>
            <a:fillRect/>
          </a:stretch>
        </p:blipFill>
        <p:spPr bwMode="auto">
          <a:xfrm rot="5400000">
            <a:off x="3890692" y="3953536"/>
            <a:ext cx="3497470" cy="1918875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20180122_12595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4" t="-3557" r="33411" b="6865"/>
          <a:stretch>
            <a:fillRect/>
          </a:stretch>
        </p:blipFill>
        <p:spPr bwMode="auto">
          <a:xfrm>
            <a:off x="113206" y="208424"/>
            <a:ext cx="2429424" cy="2547733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20180115_09211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1" t="30139" r="29152" b="6029"/>
          <a:stretch>
            <a:fillRect/>
          </a:stretch>
        </p:blipFill>
        <p:spPr bwMode="auto">
          <a:xfrm rot="5400000">
            <a:off x="9463301" y="2440376"/>
            <a:ext cx="2516150" cy="2429045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20180122_12573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8" t="1837" r="8575" b="5750"/>
          <a:stretch>
            <a:fillRect/>
          </a:stretch>
        </p:blipFill>
        <p:spPr bwMode="auto">
          <a:xfrm rot="5400000">
            <a:off x="1525399" y="3864168"/>
            <a:ext cx="3497471" cy="2097610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20180115_09234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6" t="28581" r="7625"/>
          <a:stretch>
            <a:fillRect/>
          </a:stretch>
        </p:blipFill>
        <p:spPr bwMode="auto">
          <a:xfrm>
            <a:off x="6804679" y="2260213"/>
            <a:ext cx="2482803" cy="2211290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0180122_11573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0" t="7906" r="18401" b="9557"/>
          <a:stretch>
            <a:fillRect/>
          </a:stretch>
        </p:blipFill>
        <p:spPr bwMode="auto">
          <a:xfrm rot="5400000">
            <a:off x="-680173" y="3630297"/>
            <a:ext cx="3809327" cy="2253498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20180117_09275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8" t="4410" r="24396" b="5513"/>
          <a:stretch>
            <a:fillRect/>
          </a:stretch>
        </p:blipFill>
        <p:spPr bwMode="auto">
          <a:xfrm>
            <a:off x="6846742" y="4694830"/>
            <a:ext cx="2992128" cy="2013560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20180115_09150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6" t="-1666" r="34065"/>
          <a:stretch>
            <a:fillRect/>
          </a:stretch>
        </p:blipFill>
        <p:spPr bwMode="auto">
          <a:xfrm>
            <a:off x="2518778" y="159936"/>
            <a:ext cx="2135996" cy="2742293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20180115_09190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1" t="6615" r="14265" b="22421"/>
          <a:stretch>
            <a:fillRect/>
          </a:stretch>
        </p:blipFill>
        <p:spPr bwMode="auto">
          <a:xfrm>
            <a:off x="9460259" y="4786610"/>
            <a:ext cx="2607916" cy="1875099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27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0180114_1816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1" t="-8101" r="21416" b="9973"/>
          <a:stretch>
            <a:fillRect/>
          </a:stretch>
        </p:blipFill>
        <p:spPr bwMode="auto">
          <a:xfrm rot="5400000">
            <a:off x="7975684" y="315734"/>
            <a:ext cx="3390900" cy="3573462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20180113_1424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6" t="32281" r="30798"/>
          <a:stretch>
            <a:fillRect/>
          </a:stretch>
        </p:blipFill>
        <p:spPr bwMode="auto">
          <a:xfrm rot="5400000">
            <a:off x="8614063" y="4069117"/>
            <a:ext cx="2660650" cy="2536825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20180113_1430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9" t="40262" r="26379" b="-3630"/>
          <a:stretch>
            <a:fillRect/>
          </a:stretch>
        </p:blipFill>
        <p:spPr bwMode="auto">
          <a:xfrm rot="5400000">
            <a:off x="4239857" y="222376"/>
            <a:ext cx="2794000" cy="2832100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20180113_1516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9" t="9926" r="35982" b="12498"/>
          <a:stretch>
            <a:fillRect/>
          </a:stretch>
        </p:blipFill>
        <p:spPr bwMode="auto">
          <a:xfrm>
            <a:off x="3692108" y="3554766"/>
            <a:ext cx="3829050" cy="3113088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20180114_1816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4" t="10344" r="15117" b="21315"/>
          <a:stretch>
            <a:fillRect/>
          </a:stretch>
        </p:blipFill>
        <p:spPr bwMode="auto">
          <a:xfrm rot="5400000">
            <a:off x="-334440" y="1492604"/>
            <a:ext cx="4475163" cy="3214687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0"/>
            <a:ext cx="4220807" cy="96899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была идея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10485" y="2906973"/>
            <a:ext cx="4514399" cy="89094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началась работа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5609230"/>
            <a:ext cx="3510485" cy="124877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дверцами игры, на развитие памяти и мышления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7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0171201_1447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15" r="8122" b="2139"/>
          <a:stretch>
            <a:fillRect/>
          </a:stretch>
        </p:blipFill>
        <p:spPr bwMode="auto">
          <a:xfrm>
            <a:off x="4067033" y="95535"/>
            <a:ext cx="8024884" cy="3542424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IMG-20180116-WA00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1" t="3542" r="12260" b="-3268"/>
          <a:stretch>
            <a:fillRect/>
          </a:stretch>
        </p:blipFill>
        <p:spPr bwMode="auto">
          <a:xfrm rot="5400000">
            <a:off x="245661" y="-150124"/>
            <a:ext cx="3930554" cy="4421875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1" y="3452031"/>
            <a:ext cx="5923130" cy="34059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61" y="3452031"/>
            <a:ext cx="6055056" cy="340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68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20180125_0937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0" t="30516" r="15326" b="10626"/>
          <a:stretch>
            <a:fillRect/>
          </a:stretch>
        </p:blipFill>
        <p:spPr bwMode="auto">
          <a:xfrm>
            <a:off x="3605653" y="4514282"/>
            <a:ext cx="4039514" cy="2240650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20180125_0745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4" t="3764" r="41074" b="28114"/>
          <a:stretch>
            <a:fillRect/>
          </a:stretch>
        </p:blipFill>
        <p:spPr bwMode="auto">
          <a:xfrm rot="5400000">
            <a:off x="78328" y="142204"/>
            <a:ext cx="3519401" cy="3535246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20180115_0912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4" t="13304" r="46591" b="9586"/>
          <a:stretch>
            <a:fillRect/>
          </a:stretch>
        </p:blipFill>
        <p:spPr bwMode="auto">
          <a:xfrm rot="5400000">
            <a:off x="8077269" y="-175215"/>
            <a:ext cx="3839432" cy="4189863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20180122_1156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6" t="23976" r="13792" b="8446"/>
          <a:stretch>
            <a:fillRect/>
          </a:stretch>
        </p:blipFill>
        <p:spPr bwMode="auto">
          <a:xfrm>
            <a:off x="7645166" y="3839431"/>
            <a:ext cx="4446749" cy="3018569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20180125_1243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34" t="3813" r="25595"/>
          <a:stretch>
            <a:fillRect/>
          </a:stretch>
        </p:blipFill>
        <p:spPr bwMode="auto">
          <a:xfrm rot="5400000">
            <a:off x="512325" y="3397513"/>
            <a:ext cx="2870126" cy="3753963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20180115_09143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1" t="22615" r="38928" b="7901"/>
          <a:stretch>
            <a:fillRect/>
          </a:stretch>
        </p:blipFill>
        <p:spPr bwMode="auto">
          <a:xfrm rot="5400000">
            <a:off x="3711342" y="323163"/>
            <a:ext cx="4106862" cy="3760788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81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10937" y="491319"/>
            <a:ext cx="8475260" cy="1187356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результатов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6793" y="1678675"/>
            <a:ext cx="6096000" cy="267765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окончанию проекта дети стали чаще играть в дидактические игры, как в детском саду, так и дома.</a:t>
            </a:r>
          </a:p>
          <a:p>
            <a:pPr algn="ctr"/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более внимательно стали подходить к выбору игр, предпочитая делать их самостоятельно</a:t>
            </a:r>
          </a:p>
        </p:txBody>
      </p:sp>
      <p:pic>
        <p:nvPicPr>
          <p:cNvPr id="5122" name="Picture 2" descr="20171220_12185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" t="16666" r="15166" b="16666"/>
          <a:stretch>
            <a:fillRect/>
          </a:stretch>
        </p:blipFill>
        <p:spPr bwMode="auto">
          <a:xfrm rot="5400000">
            <a:off x="-755675" y="3475015"/>
            <a:ext cx="4360863" cy="2005012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IMG-20171207-WA00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40" t="15805" r="22968"/>
          <a:stretch>
            <a:fillRect/>
          </a:stretch>
        </p:blipFill>
        <p:spPr bwMode="auto">
          <a:xfrm rot="5400000">
            <a:off x="9506624" y="4068859"/>
            <a:ext cx="2103638" cy="3074548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20171211_1325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7" t="30789" r="18085" b="16620"/>
          <a:stretch>
            <a:fillRect/>
          </a:stretch>
        </p:blipFill>
        <p:spPr bwMode="auto">
          <a:xfrm>
            <a:off x="3547398" y="4554314"/>
            <a:ext cx="4353635" cy="2103638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5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0171201_1444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5" t="7356" r="21150" b="9535"/>
          <a:stretch>
            <a:fillRect/>
          </a:stretch>
        </p:blipFill>
        <p:spPr bwMode="auto">
          <a:xfrm>
            <a:off x="150126" y="137990"/>
            <a:ext cx="11905397" cy="6624173"/>
          </a:xfrm>
          <a:prstGeom prst="rect">
            <a:avLst/>
          </a:prstGeom>
          <a:noFill/>
          <a:ln w="190500" cap="sq" algn="ctr">
            <a:solidFill>
              <a:srgbClr val="C8C6BD"/>
            </a:solidFill>
            <a:miter lim="800000"/>
            <a:headEnd/>
            <a:tailEnd/>
          </a:ln>
          <a:effectLst>
            <a:outerShdw blurRad="254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825087" y="559559"/>
            <a:ext cx="6823880" cy="4817659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58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40869" y="1678573"/>
            <a:ext cx="6740435" cy="34094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96854" y="1095169"/>
            <a:ext cx="5172891" cy="30086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44425" y="1116874"/>
            <a:ext cx="4820198" cy="25864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3" y="104504"/>
            <a:ext cx="8915400" cy="19332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детско-родительских отношений 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«Дидактические игры 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руками»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46766" y="809964"/>
            <a:ext cx="4454438" cy="28345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1" y="3751945"/>
            <a:ext cx="2834508" cy="31191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219" y="4075614"/>
            <a:ext cx="3617879" cy="27693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572597" y="4269478"/>
            <a:ext cx="2403564" cy="27734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02693" y="3786122"/>
            <a:ext cx="3161212" cy="300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9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195755" y="1503629"/>
            <a:ext cx="10093568" cy="53543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58689" y="729762"/>
            <a:ext cx="4976446" cy="668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проекта </a:t>
            </a:r>
            <a:b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практико-ориентированный,         творческий</a:t>
            </a:r>
          </a:p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групповой, семейный</a:t>
            </a:r>
          </a:p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Участники: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родители, воспитатели группы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«Теремок»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Аксенова В.В. 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среднесрочный (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октябрь-январь)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представления: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84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872446" y="258349"/>
            <a:ext cx="2756263" cy="81280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2263" y="258349"/>
            <a:ext cx="2390503" cy="812805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18657" y="1763485"/>
            <a:ext cx="3500846" cy="159366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Неумение и нежелание детей играть в дидактические игры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84126" y="1789611"/>
            <a:ext cx="4506685" cy="20639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Недостаточность знаний родителей о дидактической игре, её структуре и способах подачи игр детям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84863" y="4454434"/>
            <a:ext cx="6531428" cy="207699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своими руками»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51269" y="1071154"/>
            <a:ext cx="169817" cy="692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289074" y="1763485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311933" y="1071154"/>
            <a:ext cx="212273" cy="692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251269" y="4454434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296988" y="3357154"/>
            <a:ext cx="215538" cy="109728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418069" y="3853543"/>
            <a:ext cx="145325" cy="60089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85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6839" y="1132839"/>
            <a:ext cx="6233888" cy="5216433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506686" y="627017"/>
            <a:ext cx="5081451" cy="104502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3703" y="624110"/>
            <a:ext cx="3853543" cy="95649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b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5371" y="2207623"/>
            <a:ext cx="4820195" cy="428461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педагогической грамотности родителей в использовании дидактических игр в воспитании детей.</a:t>
            </a:r>
          </a:p>
          <a:p>
            <a:pPr marL="514350" indent="-514350">
              <a:buAutoNum type="arabicPeriod"/>
            </a:pP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и родителей заинтересованности и умения играть в дидактические игры.</a:t>
            </a:r>
          </a:p>
        </p:txBody>
      </p:sp>
    </p:spTree>
    <p:extLst>
      <p:ext uri="{BB962C8B-B14F-4D97-AF65-F5344CB8AC3E}">
        <p14:creationId xmlns:p14="http://schemas.microsoft.com/office/powerpoint/2010/main" val="283041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683726" y="431074"/>
            <a:ext cx="6322423" cy="94052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7805" y="1537064"/>
            <a:ext cx="8582298" cy="1071154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разнообразием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дидактических игр 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возрастными особенностями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деятельности детей 3-4 лет;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37805" y="2773682"/>
            <a:ext cx="8582298" cy="107115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Вызывать желание родителей играть с детьми в дидактические игры и использовать их в повседневном общении и деятельности с ребенком;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37805" y="4088676"/>
            <a:ext cx="8582298" cy="107115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уровень общения родителей с детьми посредством совместного творчества, совместной игры;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83525" y="5364482"/>
            <a:ext cx="8582298" cy="107115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детей играть в дидактические игры, изготовленные своими руками, развивая у них интерес и активное участие.</a:t>
            </a:r>
          </a:p>
        </p:txBody>
      </p:sp>
    </p:spTree>
    <p:extLst>
      <p:ext uri="{BB962C8B-B14F-4D97-AF65-F5344CB8AC3E}">
        <p14:creationId xmlns:p14="http://schemas.microsoft.com/office/powerpoint/2010/main" val="35027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631474" y="91441"/>
            <a:ext cx="6165669" cy="7576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1234" y="953589"/>
            <a:ext cx="5029200" cy="28738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 – подготовительный (октябрь):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литературы;</a:t>
            </a:r>
          </a:p>
          <a:p>
            <a:pPr marL="342900" indent="-34290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проблемы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цели, задачи;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плана работы;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эффективного использования д/и;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д/и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материала;</a:t>
            </a:r>
          </a:p>
          <a:p>
            <a:pPr marL="342900" indent="-34290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игровой деятельностью  детей;</a:t>
            </a:r>
          </a:p>
          <a:p>
            <a:pPr marL="342900" indent="-34290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 родителей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44937" y="953590"/>
            <a:ext cx="4624251" cy="57215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 – основной (ноябрь -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декабрь):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родителей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«Д/и своими руками для работы с детьми дома и в детском саду;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детей с дидактическими материалами и играми;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папки передвижки: «Значение игры в жизни ребенка»;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и групповые беседы «Игры у нас дома», Во что и как играет мой ребенок», «Во что поиграть с ребенком?» и т.д.;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самодельных д/и (группа);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родителям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19794" y="3931920"/>
            <a:ext cx="5120640" cy="27432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 – заключительный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(январь):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фотовыставка «Д/и своими руками»;</a:t>
            </a:r>
          </a:p>
          <a:p>
            <a:pPr marL="342900" indent="-34290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детьми изготовленных д/и своими руками;</a:t>
            </a:r>
          </a:p>
          <a:p>
            <a:pPr marL="342900" indent="-34290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диагностическое наблюдение за игровой деятельностью детей;</a:t>
            </a:r>
          </a:p>
          <a:p>
            <a:pPr marL="342900" indent="-34290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родителей;</a:t>
            </a:r>
          </a:p>
          <a:p>
            <a:pPr marL="342900" indent="-34290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центра д/и новыми играми, сделанными своими руками дома;</a:t>
            </a:r>
          </a:p>
          <a:p>
            <a:pPr marL="342900" indent="-34290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с темой и презентацией проекта</a:t>
            </a:r>
          </a:p>
          <a:p>
            <a:pPr marL="342900" indent="-34290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самооценка, выводы.</a:t>
            </a:r>
          </a:p>
        </p:txBody>
      </p:sp>
    </p:spTree>
    <p:extLst>
      <p:ext uri="{BB962C8B-B14F-4D97-AF65-F5344CB8AC3E}">
        <p14:creationId xmlns:p14="http://schemas.microsoft.com/office/powerpoint/2010/main" val="188795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78331" y="457200"/>
            <a:ext cx="6662058" cy="99277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61719" y="768922"/>
            <a:ext cx="4999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опроса родителей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55343838"/>
              </p:ext>
            </p:extLst>
          </p:nvPr>
        </p:nvGraphicFramePr>
        <p:xfrm>
          <a:off x="2492936" y="1857887"/>
          <a:ext cx="763284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7739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312126" y="404949"/>
            <a:ext cx="8556171" cy="11625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детьми настольных игр в самостоятельной деятельности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6727371" y="1783079"/>
            <a:ext cx="4794069" cy="41670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6" name="Диаграмма 125"/>
          <p:cNvGraphicFramePr/>
          <p:nvPr>
            <p:extLst>
              <p:ext uri="{D42A27DB-BD31-4B8C-83A1-F6EECF244321}">
                <p14:modId xmlns:p14="http://schemas.microsoft.com/office/powerpoint/2010/main" val="1081658461"/>
              </p:ext>
            </p:extLst>
          </p:nvPr>
        </p:nvGraphicFramePr>
        <p:xfrm>
          <a:off x="6655530" y="1783079"/>
          <a:ext cx="4865909" cy="4064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28" name="Прямая соединительная линия 127"/>
          <p:cNvCxnSpPr/>
          <p:nvPr/>
        </p:nvCxnSpPr>
        <p:spPr>
          <a:xfrm>
            <a:off x="8007531" y="3670662"/>
            <a:ext cx="22206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1" name="Прямоугольник 160"/>
          <p:cNvSpPr/>
          <p:nvPr/>
        </p:nvSpPr>
        <p:spPr>
          <a:xfrm>
            <a:off x="2044109" y="1783079"/>
            <a:ext cx="4647341" cy="41670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62" name="Диаграмма 161"/>
          <p:cNvGraphicFramePr/>
          <p:nvPr>
            <p:extLst>
              <p:ext uri="{D42A27DB-BD31-4B8C-83A1-F6EECF244321}">
                <p14:modId xmlns:p14="http://schemas.microsoft.com/office/powerpoint/2010/main" val="641978700"/>
              </p:ext>
            </p:extLst>
          </p:nvPr>
        </p:nvGraphicFramePr>
        <p:xfrm>
          <a:off x="2044108" y="1783078"/>
          <a:ext cx="4575501" cy="4064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825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388</TotalTime>
  <Words>463</Words>
  <Application>Microsoft Office PowerPoint</Application>
  <PresentationFormat>Широкоэкранный</PresentationFormat>
  <Paragraphs>74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Century Gothic</vt:lpstr>
      <vt:lpstr>Times New Roman</vt:lpstr>
      <vt:lpstr>Wingdings 3</vt:lpstr>
      <vt:lpstr>Легкий дым</vt:lpstr>
      <vt:lpstr>Муниципальное казенное дошкольное образовательное учреждение «Детский сад комбинированного вида № 262  Города Новосибирска»   проект:</vt:lpstr>
      <vt:lpstr>Проект детско-родительских отношений  «Дидактические игры  своими руками» </vt:lpstr>
      <vt:lpstr>Паспорт проекта  </vt:lpstr>
      <vt:lpstr>Проблема  </vt:lpstr>
      <vt:lpstr>Цель проекта: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дошкольное образовательное учреждение</dc:title>
  <dc:creator>Дмитрий Аксенов</dc:creator>
  <cp:lastModifiedBy>Дмитрий Аксенов</cp:lastModifiedBy>
  <cp:revision>65</cp:revision>
  <dcterms:created xsi:type="dcterms:W3CDTF">2018-01-26T04:47:45Z</dcterms:created>
  <dcterms:modified xsi:type="dcterms:W3CDTF">2023-07-12T06:13:38Z</dcterms:modified>
</cp:coreProperties>
</file>