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8" r:id="rId3"/>
    <p:sldId id="279" r:id="rId4"/>
    <p:sldId id="272" r:id="rId5"/>
    <p:sldId id="269" r:id="rId6"/>
    <p:sldId id="270" r:id="rId7"/>
    <p:sldId id="271" r:id="rId8"/>
    <p:sldId id="273" r:id="rId9"/>
    <p:sldId id="257" r:id="rId10"/>
    <p:sldId id="258" r:id="rId11"/>
    <p:sldId id="260" r:id="rId12"/>
    <p:sldId id="261" r:id="rId13"/>
    <p:sldId id="263" r:id="rId14"/>
    <p:sldId id="264" r:id="rId15"/>
    <p:sldId id="274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13B85B5-D69C-45DC-AC73-F68AB80CE7D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5494F-8ADE-4237-9CEE-B92697B3C07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619672" y="4437112"/>
            <a:ext cx="7200800" cy="2088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640960" cy="609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882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5"/>
            <a:ext cx="7416824" cy="357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xn--i1abbnckbmcl9fb.xn--p1ai/%D1%81%D1%82%D0%B0%D1%82%D1%8C%D0%B8/412386/img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206" y="1124744"/>
            <a:ext cx="4064288" cy="374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79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1391"/>
            <a:ext cx="8761089" cy="243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34" y="2852936"/>
            <a:ext cx="8334375" cy="373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75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48680"/>
            <a:ext cx="4968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Найдите </a:t>
            </a:r>
            <a:r>
              <a:rPr lang="ru-RU" sz="2400" b="1" dirty="0"/>
              <a:t>истинные высказывания</a:t>
            </a:r>
            <a:r>
              <a:rPr lang="ru-RU" sz="2400" dirty="0"/>
              <a:t>. Из соответствующих им букв составьте название страны. </a:t>
            </a:r>
          </a:p>
          <a:p>
            <a:r>
              <a:rPr lang="ru-RU" sz="2400" dirty="0"/>
              <a:t>В какой части света она находится?</a:t>
            </a:r>
          </a:p>
          <a:p>
            <a:endParaRPr lang="ru-RU" sz="2400" dirty="0"/>
          </a:p>
          <a:p>
            <a:r>
              <a:rPr lang="ru-RU" sz="2400" b="1" dirty="0"/>
              <a:t>А</a:t>
            </a:r>
            <a:r>
              <a:rPr lang="ru-RU" sz="2400" dirty="0"/>
              <a:t> 56 008 не кратно 10;</a:t>
            </a:r>
          </a:p>
          <a:p>
            <a:r>
              <a:rPr lang="ru-RU" sz="2400" b="1" dirty="0"/>
              <a:t>С </a:t>
            </a:r>
            <a:r>
              <a:rPr lang="ru-RU" sz="2400" dirty="0"/>
              <a:t>93 · 75 000 · 7 кратно 1000;</a:t>
            </a:r>
          </a:p>
          <a:p>
            <a:r>
              <a:rPr lang="ru-RU" sz="2400" b="1" dirty="0"/>
              <a:t>Д</a:t>
            </a:r>
            <a:r>
              <a:rPr lang="ru-RU" sz="2400" dirty="0"/>
              <a:t> 100 является делителем 5240;</a:t>
            </a:r>
          </a:p>
          <a:p>
            <a:r>
              <a:rPr lang="ru-RU" sz="2400" b="1" dirty="0"/>
              <a:t>О</a:t>
            </a:r>
            <a:r>
              <a:rPr lang="ru-RU" sz="2400" dirty="0"/>
              <a:t> 100 не кратно 500;</a:t>
            </a:r>
          </a:p>
          <a:p>
            <a:r>
              <a:rPr lang="ru-RU" sz="2400" b="1" dirty="0"/>
              <a:t>Л</a:t>
            </a:r>
            <a:r>
              <a:rPr lang="ru-RU" sz="2400" dirty="0"/>
              <a:t> 27 000 - 380 делится на 10;</a:t>
            </a:r>
          </a:p>
          <a:p>
            <a:r>
              <a:rPr lang="ru-RU" sz="2400" b="1" dirty="0"/>
              <a:t>Ч</a:t>
            </a:r>
            <a:r>
              <a:rPr lang="ru-RU" sz="2400" dirty="0"/>
              <a:t> 14 300 + 70 делится на 100.</a:t>
            </a:r>
          </a:p>
        </p:txBody>
      </p:sp>
    </p:spTree>
    <p:extLst>
      <p:ext uri="{BB962C8B-B14F-4D97-AF65-F5344CB8AC3E}">
        <p14:creationId xmlns:p14="http://schemas.microsoft.com/office/powerpoint/2010/main" val="4039081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Вставь пропущенные слова в предложение.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Тема «Свойство делимости»</a:t>
            </a:r>
          </a:p>
          <a:p>
            <a:pPr marL="0" indent="0">
              <a:buNone/>
            </a:pPr>
            <a:r>
              <a:rPr lang="ru-RU" dirty="0"/>
              <a:t>Задание: </a:t>
            </a:r>
          </a:p>
          <a:p>
            <a:pPr marL="514350" indent="-514350">
              <a:buAutoNum type="arabicPeriod"/>
            </a:pPr>
            <a:r>
              <a:rPr lang="ru-RU" dirty="0"/>
              <a:t>Делителем натурального числа </a:t>
            </a:r>
            <a:r>
              <a:rPr lang="ru-RU" b="1" dirty="0"/>
              <a:t>а</a:t>
            </a:r>
            <a:r>
              <a:rPr lang="ru-RU" dirty="0"/>
              <a:t> называют число, _____________.</a:t>
            </a:r>
          </a:p>
          <a:p>
            <a:pPr marL="514350" indent="-514350">
              <a:buAutoNum type="arabicPeriod"/>
            </a:pPr>
            <a:r>
              <a:rPr lang="ru-RU" dirty="0"/>
              <a:t>Число 1 является делителем числа_______</a:t>
            </a:r>
          </a:p>
          <a:p>
            <a:pPr marL="514350" indent="-514350">
              <a:buAutoNum type="arabicPeriod"/>
            </a:pPr>
            <a:r>
              <a:rPr lang="ru-RU" dirty="0"/>
              <a:t>Любое натуральное число имеет ________кратных.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086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99412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Приёмы: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8003232" cy="4641379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Беседа, опрос.</a:t>
            </a:r>
          </a:p>
          <a:p>
            <a:r>
              <a:rPr lang="ru-RU" sz="3400" dirty="0"/>
              <a:t>Тесты, математические диктанты.</a:t>
            </a:r>
          </a:p>
          <a:p>
            <a:r>
              <a:rPr lang="ru-RU" sz="3400" dirty="0"/>
              <a:t>Игры</a:t>
            </a:r>
          </a:p>
          <a:p>
            <a:pPr marL="0" indent="0">
              <a:buNone/>
            </a:pPr>
            <a:r>
              <a:rPr lang="ru-RU" sz="3400" dirty="0"/>
              <a:t>«Согласен – не согласен»</a:t>
            </a:r>
          </a:p>
          <a:p>
            <a:pPr marL="0" indent="0">
              <a:buNone/>
            </a:pPr>
            <a:r>
              <a:rPr lang="ru-RU" sz="3400" dirty="0"/>
              <a:t>«Истина- ложь» </a:t>
            </a:r>
          </a:p>
          <a:p>
            <a:pPr marL="0" indent="0">
              <a:buNone/>
            </a:pPr>
            <a:r>
              <a:rPr lang="ru-RU" sz="3400" dirty="0"/>
              <a:t>«Подбери название объектам»</a:t>
            </a:r>
          </a:p>
          <a:p>
            <a:pPr marL="0" indent="0">
              <a:buNone/>
            </a:pPr>
            <a:r>
              <a:rPr lang="ru-RU" sz="3400" dirty="0"/>
              <a:t>«Игровая цель»</a:t>
            </a:r>
          </a:p>
          <a:p>
            <a:pPr marL="0" indent="0">
              <a:buNone/>
            </a:pPr>
            <a:r>
              <a:rPr lang="ru-RU" sz="3400" dirty="0"/>
              <a:t>«Где логика?»</a:t>
            </a:r>
          </a:p>
          <a:p>
            <a:pPr marL="0" indent="0">
              <a:buNone/>
            </a:pPr>
            <a:r>
              <a:rPr lang="ru-RU" sz="3400" dirty="0"/>
              <a:t>«Волшебная коробка»</a:t>
            </a:r>
          </a:p>
          <a:p>
            <a:pPr marL="0" indent="0">
              <a:buNone/>
            </a:pPr>
            <a:r>
              <a:rPr lang="ru-RU" sz="3400" dirty="0"/>
              <a:t>«Корзина идей»</a:t>
            </a:r>
          </a:p>
          <a:p>
            <a:r>
              <a:rPr lang="ru-RU" sz="3400" dirty="0"/>
              <a:t>Загадки, кроссворды, ребусы</a:t>
            </a:r>
          </a:p>
          <a:p>
            <a:r>
              <a:rPr lang="ru-RU" sz="3400" dirty="0"/>
              <a:t>Визуальный ряд.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744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28600"/>
            <a:ext cx="8512624" cy="10401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Этап актуализации формирует УУД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u="sng" dirty="0"/>
              <a:t>ПОЗНОВАТЕЛЬНЫЕ (логические</a:t>
            </a:r>
            <a:r>
              <a:rPr lang="ru-RU" sz="2400" dirty="0"/>
              <a:t>):</a:t>
            </a:r>
          </a:p>
          <a:p>
            <a:pPr>
              <a:buFontTx/>
              <a:buChar char="-"/>
            </a:pPr>
            <a:r>
              <a:rPr lang="ru-RU" sz="2400" dirty="0"/>
              <a:t>объединять объекты по общему значению признака;</a:t>
            </a:r>
          </a:p>
          <a:p>
            <a:pPr>
              <a:buFontTx/>
              <a:buChar char="-"/>
            </a:pPr>
            <a:r>
              <a:rPr lang="ru-RU" sz="2400" dirty="0"/>
              <a:t>определять имя признака, по которому объекты имеют общее значение;</a:t>
            </a:r>
          </a:p>
          <a:p>
            <a:pPr>
              <a:buFontTx/>
              <a:buChar char="-"/>
            </a:pPr>
            <a:r>
              <a:rPr lang="ru-RU" sz="2400" dirty="0"/>
              <a:t>сопоставлять большое количество объектов, сравнивать;</a:t>
            </a:r>
          </a:p>
          <a:p>
            <a:pPr>
              <a:buFontTx/>
              <a:buChar char="-"/>
            </a:pPr>
            <a:r>
              <a:rPr lang="ru-RU" sz="2400" dirty="0"/>
              <a:t>составлять целостный образ объекта из отдельных его признаков; </a:t>
            </a:r>
          </a:p>
          <a:p>
            <a:pPr marL="0" indent="0">
              <a:buNone/>
            </a:pPr>
            <a:r>
              <a:rPr lang="ru-RU" sz="2400" dirty="0"/>
              <a:t>-    умении анализировать объект;</a:t>
            </a:r>
          </a:p>
          <a:p>
            <a:pPr marL="0" indent="0">
              <a:buNone/>
            </a:pPr>
            <a:r>
              <a:rPr lang="ru-RU" sz="2400" dirty="0"/>
              <a:t>-   выделять общее и различное;</a:t>
            </a:r>
          </a:p>
          <a:p>
            <a:pPr marL="0" indent="0">
              <a:buNone/>
            </a:pPr>
            <a:r>
              <a:rPr lang="ru-RU" sz="2400" dirty="0"/>
              <a:t>-   осуществлять классификацию, устанавливать аналогии.</a:t>
            </a:r>
          </a:p>
          <a:p>
            <a:pPr>
              <a:buFontTx/>
              <a:buChar char="-"/>
            </a:pPr>
            <a:endParaRPr lang="ru-RU" sz="2400" dirty="0"/>
          </a:p>
          <a:p>
            <a:pPr>
              <a:buFontTx/>
              <a:buChar char="-"/>
            </a:pPr>
            <a:endParaRPr lang="ru-RU" sz="2400" dirty="0"/>
          </a:p>
          <a:p>
            <a:pPr>
              <a:buFontTx/>
              <a:buChar char="-"/>
            </a:pPr>
            <a:endParaRPr lang="ru-RU" sz="2400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80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Этап актуализации формирует УУД:</a:t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u="sng" dirty="0"/>
              <a:t>РЕГУЛЯТИВНЫЕ</a:t>
            </a:r>
            <a:r>
              <a:rPr lang="ru-RU" sz="2800" dirty="0"/>
              <a:t>:</a:t>
            </a:r>
          </a:p>
          <a:p>
            <a:pPr marL="0" indent="0">
              <a:buNone/>
            </a:pPr>
            <a:r>
              <a:rPr lang="ru-RU" sz="2800" dirty="0"/>
              <a:t> - целеполагание;</a:t>
            </a:r>
          </a:p>
          <a:p>
            <a:pPr>
              <a:buFontTx/>
              <a:buChar char="-"/>
            </a:pPr>
            <a:r>
              <a:rPr lang="ru-RU" sz="2800" dirty="0"/>
              <a:t>планирование;</a:t>
            </a:r>
          </a:p>
          <a:p>
            <a:pPr>
              <a:buFontTx/>
              <a:buChar char="-"/>
            </a:pPr>
            <a:r>
              <a:rPr lang="ru-RU" sz="2800" dirty="0"/>
              <a:t>прогнозирование;</a:t>
            </a:r>
          </a:p>
          <a:p>
            <a:pPr>
              <a:buFontTx/>
              <a:buChar char="-"/>
            </a:pPr>
            <a:r>
              <a:rPr lang="ru-RU" sz="2800" dirty="0"/>
              <a:t>оценка.</a:t>
            </a:r>
          </a:p>
          <a:p>
            <a:pPr marL="0" indent="0">
              <a:buNone/>
            </a:pPr>
            <a:r>
              <a:rPr lang="ru-RU" sz="2800" b="1" u="sng" dirty="0"/>
              <a:t>КОММУНИКАТИВНЫЕ:</a:t>
            </a:r>
          </a:p>
          <a:p>
            <a:pPr>
              <a:buFontTx/>
              <a:buChar char="-"/>
            </a:pPr>
            <a:r>
              <a:rPr lang="ru-RU" sz="2800" dirty="0"/>
              <a:t>планирование.</a:t>
            </a:r>
          </a:p>
          <a:p>
            <a:pPr marL="0" indent="0">
              <a:buNone/>
            </a:pPr>
            <a:r>
              <a:rPr lang="ru-RU" sz="2800" b="1" u="sng" dirty="0"/>
              <a:t>ЛИЧНОСТНЫЕ:</a:t>
            </a:r>
          </a:p>
          <a:p>
            <a:pPr>
              <a:buFontTx/>
              <a:buChar char="-"/>
            </a:pPr>
            <a:r>
              <a:rPr lang="ru-RU" sz="2800" dirty="0"/>
              <a:t>самоопределение (мотивация учения).</a:t>
            </a:r>
          </a:p>
          <a:p>
            <a:pPr>
              <a:buFontTx/>
              <a:buChar char="-"/>
            </a:pPr>
            <a:endParaRPr lang="ru-RU" sz="2800" dirty="0"/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1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996950" y="908050"/>
            <a:ext cx="8147050" cy="521811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«Я советую всем учителям: берегите детский огонёк пытливости, любознательности, жажды знаний. Единственным источником, питающим этот огонёк, является радость успеха в учении»</a:t>
            </a:r>
          </a:p>
          <a:p>
            <a:pPr marL="0" indent="0" algn="r">
              <a:buNone/>
            </a:pPr>
            <a:r>
              <a:rPr lang="ru-RU" sz="2800" dirty="0"/>
              <a:t>В.А. Сухомлинский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89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221088"/>
            <a:ext cx="4248472" cy="1800200"/>
          </a:xfrm>
        </p:spPr>
        <p:txBody>
          <a:bodyPr>
            <a:normAutofit/>
          </a:bodyPr>
          <a:lstStyle/>
          <a:p>
            <a:r>
              <a:rPr lang="ru-RU" sz="2000" kern="0" cap="none" spc="0" dirty="0" err="1">
                <a:solidFill>
                  <a:srgbClr val="333333"/>
                </a:solidFill>
                <a:latin typeface="Albany"/>
                <a:ea typeface="Arial Unicode MS" pitchFamily="34" charset="-128"/>
                <a:cs typeface="Arial Unicode MS" pitchFamily="34" charset="-128"/>
              </a:rPr>
              <a:t>Кибардина</a:t>
            </a:r>
            <a:r>
              <a:rPr lang="ru-RU" sz="2000" kern="0" cap="none" spc="0" dirty="0">
                <a:solidFill>
                  <a:srgbClr val="333333"/>
                </a:solidFill>
                <a:latin typeface="Albany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ru-RU" sz="2000" kern="0" cap="none" spc="0" dirty="0">
                <a:solidFill>
                  <a:srgbClr val="333333"/>
                </a:solidFill>
                <a:latin typeface="Albany"/>
                <a:ea typeface="Arial Unicode MS" pitchFamily="34" charset="-128"/>
                <a:cs typeface="Arial Unicode MS" pitchFamily="34" charset="-128"/>
              </a:rPr>
            </a:br>
            <a:r>
              <a:rPr lang="ru-RU" sz="2000" kern="0" cap="none" spc="0" dirty="0">
                <a:solidFill>
                  <a:srgbClr val="333333"/>
                </a:solidFill>
                <a:latin typeface="Albany"/>
                <a:ea typeface="Arial Unicode MS" pitchFamily="34" charset="-128"/>
                <a:cs typeface="Arial Unicode MS" pitchFamily="34" charset="-128"/>
              </a:rPr>
              <a:t>Наталья Вениаминовна</a:t>
            </a:r>
            <a:br>
              <a:rPr lang="ru-RU" sz="3600" b="0" kern="0" cap="none" spc="0" dirty="0">
                <a:solidFill>
                  <a:srgbClr val="000000"/>
                </a:solidFill>
                <a:latin typeface="Arial"/>
                <a:ea typeface="+mj-ea"/>
                <a:cs typeface="Arial"/>
              </a:rPr>
            </a:br>
            <a:r>
              <a:rPr lang="ru-RU" sz="2000" b="0" kern="0" cap="none" spc="0" dirty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учитель начальных классов</a:t>
            </a:r>
            <a:br>
              <a:rPr lang="ru-RU" sz="2000" b="0" kern="0" cap="none" spc="0" dirty="0">
                <a:solidFill>
                  <a:srgbClr val="000000"/>
                </a:solidFill>
                <a:latin typeface="Arial"/>
                <a:ea typeface="+mj-ea"/>
                <a:cs typeface="Arial"/>
              </a:rPr>
            </a:br>
            <a:r>
              <a:rPr lang="ru-RU" sz="2000" b="0" kern="0" cap="none" spc="0" dirty="0">
                <a:solidFill>
                  <a:srgbClr val="000000"/>
                </a:solidFill>
                <a:latin typeface="Arial"/>
                <a:ea typeface="+mj-ea"/>
                <a:cs typeface="Arial"/>
              </a:rPr>
              <a:t>МАОУ – Гимназии № 45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136904" cy="201622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Актуализация знаний  как один из этапов современного урока математики.</a:t>
            </a:r>
          </a:p>
        </p:txBody>
      </p:sp>
    </p:spTree>
    <p:extLst>
      <p:ext uri="{BB962C8B-B14F-4D97-AF65-F5344CB8AC3E}">
        <p14:creationId xmlns:p14="http://schemas.microsoft.com/office/powerpoint/2010/main" val="2654842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755576" y="260648"/>
            <a:ext cx="7748662" cy="583852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</a:rPr>
              <a:t>«Скучные уроки годны лишь на то, чтобы внушить ненависть и к тем, кто их преподает, и ко всему преподаваемому».</a:t>
            </a:r>
            <a:br>
              <a:rPr lang="ru-RU" dirty="0"/>
            </a:br>
            <a:r>
              <a:rPr lang="ru-RU" dirty="0"/>
              <a:t>                                  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</a:rPr>
              <a:t>                                                   Жан Жак Руссо</a:t>
            </a:r>
            <a:endParaRPr lang="ru-RU" dirty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2541587" cy="354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83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512624" cy="158417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Примерная структура урока по ФГОС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/>
              <a:t>Структура урока усвоения новых знаний:</a:t>
            </a:r>
          </a:p>
          <a:p>
            <a:pPr marL="0" indent="0">
              <a:buNone/>
            </a:pPr>
            <a:r>
              <a:rPr lang="ru-RU" sz="2400" dirty="0"/>
              <a:t>1) Организационный этап.</a:t>
            </a:r>
          </a:p>
          <a:p>
            <a:pPr marL="0" indent="0">
              <a:buNone/>
            </a:pPr>
            <a:r>
              <a:rPr lang="ru-RU" sz="2400" dirty="0"/>
              <a:t>2) Постановка цели и задач урока. Мотивация учебной деятельности учащихся.</a:t>
            </a:r>
          </a:p>
          <a:p>
            <a:pPr marL="0" indent="0">
              <a:buNone/>
            </a:pPr>
            <a:r>
              <a:rPr lang="ru-RU" sz="2400" b="1" dirty="0"/>
              <a:t>3) Актуализация знаний.</a:t>
            </a:r>
          </a:p>
          <a:p>
            <a:pPr marL="0" indent="0">
              <a:buNone/>
            </a:pPr>
            <a:r>
              <a:rPr lang="ru-RU" sz="2400" dirty="0"/>
              <a:t>4) Первичное усвоение новых знаний.</a:t>
            </a:r>
          </a:p>
          <a:p>
            <a:pPr marL="0" indent="0">
              <a:buNone/>
            </a:pPr>
            <a:r>
              <a:rPr lang="ru-RU" sz="2400" dirty="0"/>
              <a:t>5) Первичная проверка понимания</a:t>
            </a:r>
          </a:p>
          <a:p>
            <a:pPr marL="0" indent="0">
              <a:buNone/>
            </a:pPr>
            <a:r>
              <a:rPr lang="ru-RU" sz="2400" dirty="0"/>
              <a:t>6) Первичное закрепление.</a:t>
            </a:r>
          </a:p>
          <a:p>
            <a:pPr marL="0" indent="0">
              <a:buNone/>
            </a:pPr>
            <a:r>
              <a:rPr lang="ru-RU" sz="2400" dirty="0"/>
              <a:t>7) Информация о домашнем задании, инструктаж по его выполнению</a:t>
            </a:r>
          </a:p>
          <a:p>
            <a:pPr marL="0" indent="0">
              <a:buNone/>
            </a:pPr>
            <a:r>
              <a:rPr lang="ru-RU" sz="2400" dirty="0"/>
              <a:t>8) Рефлексия (подведение итогов занятия)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363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Актуализация- это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действие, заключающееся в извлечении усвоенного материала из долговременной или кратковременной памяти с целью последующего использования его при узнавании, припоминании, воспоминании или непосредственном воспроизведении. </a:t>
            </a:r>
          </a:p>
        </p:txBody>
      </p:sp>
    </p:spTree>
    <p:extLst>
      <p:ext uri="{BB962C8B-B14F-4D97-AF65-F5344CB8AC3E}">
        <p14:creationId xmlns:p14="http://schemas.microsoft.com/office/powerpoint/2010/main" val="109959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611560" y="404664"/>
            <a:ext cx="4032448" cy="56484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М.И. </a:t>
            </a:r>
            <a:r>
              <a:rPr lang="ru-RU" dirty="0" err="1"/>
              <a:t>Махмутов</a:t>
            </a:r>
            <a:r>
              <a:rPr lang="ru-RU" dirty="0"/>
              <a:t>, «это далеко не так: значение самого слова “актуализация”, - подчеркивает он, - говорит о том, что нужно сделать знания актуальными, подходящими в данный момент, то есть “освежить” прежние знания и методы деятельности в памяти». 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115" y="4296107"/>
            <a:ext cx="1530879" cy="232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112" y="4322854"/>
            <a:ext cx="1578064" cy="232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144" y="188640"/>
            <a:ext cx="2570402" cy="385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671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Дидактическая задача: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Актуализировать прежние знания, умения навыки непосредственно связанные с темой урока и тем самым подготовить учащихся к работе на уроке.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601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Виды деятельности учащихся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Устное выполнение заданий .</a:t>
            </a:r>
          </a:p>
          <a:p>
            <a:pPr marL="0" indent="0">
              <a:buNone/>
            </a:pPr>
            <a:r>
              <a:rPr lang="ru-RU" dirty="0"/>
              <a:t>2. Ответы на вопросы учителя.</a:t>
            </a:r>
          </a:p>
          <a:p>
            <a:pPr marL="0" indent="0">
              <a:buNone/>
            </a:pPr>
            <a:r>
              <a:rPr lang="ru-RU" dirty="0"/>
              <a:t>3. Письменные самостоятельные работы.</a:t>
            </a:r>
          </a:p>
          <a:p>
            <a:pPr marL="0" indent="0">
              <a:buNone/>
            </a:pPr>
            <a:r>
              <a:rPr lang="ru-RU" dirty="0"/>
              <a:t>4. Работа с учебником, рабочей тетрадью или интерактивной доской.</a:t>
            </a:r>
          </a:p>
        </p:txBody>
      </p:sp>
    </p:spTree>
    <p:extLst>
      <p:ext uri="{BB962C8B-B14F-4D97-AF65-F5344CB8AC3E}">
        <p14:creationId xmlns:p14="http://schemas.microsoft.com/office/powerpoint/2010/main" val="2107838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2771800" cy="270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26634"/>
            <a:ext cx="3456384" cy="27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ÐÐ°ÑÑÐ¸Ð½ÐºÐ¸ Ð¿Ð¾ Ð·Ð°Ð¿ÑÐ¾ÑÑ Ð»Ð¸Ð½Ð¸Ð¸ Ð² Ð½Ð°ÑÐµÐ¹ Ð¶Ð¸Ð·Ð½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053" y="332656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007" y="3541378"/>
            <a:ext cx="3382963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34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175</TotalTime>
  <Words>555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Albany</vt:lpstr>
      <vt:lpstr>Arial</vt:lpstr>
      <vt:lpstr>Georgia</vt:lpstr>
      <vt:lpstr>Wingdings</vt:lpstr>
      <vt:lpstr>Wingdings 2</vt:lpstr>
      <vt:lpstr>Официальная</vt:lpstr>
      <vt:lpstr>Презентация PowerPoint</vt:lpstr>
      <vt:lpstr>Актуализация знаний  как один из этапов современного урока математики.</vt:lpstr>
      <vt:lpstr>Презентация PowerPoint</vt:lpstr>
      <vt:lpstr>               Примерная структура урока по ФГОС </vt:lpstr>
      <vt:lpstr>Актуализация- это</vt:lpstr>
      <vt:lpstr>Презентация PowerPoint</vt:lpstr>
      <vt:lpstr>Дидактическая задача:</vt:lpstr>
      <vt:lpstr>Виды деятельности учащихся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Вставь пропущенные слова в предложение.</vt:lpstr>
      <vt:lpstr>Приёмы: </vt:lpstr>
      <vt:lpstr>Этап актуализации формирует УУД: </vt:lpstr>
      <vt:lpstr>Этап актуализации формирует УУД: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Unknown user</cp:lastModifiedBy>
  <cp:revision>17</cp:revision>
  <dcterms:created xsi:type="dcterms:W3CDTF">2019-02-16T09:01:31Z</dcterms:created>
  <dcterms:modified xsi:type="dcterms:W3CDTF">2023-07-12T06:21:26Z</dcterms:modified>
</cp:coreProperties>
</file>