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2" r:id="rId3"/>
    <p:sldId id="271" r:id="rId4"/>
    <p:sldId id="261" r:id="rId5"/>
    <p:sldId id="264" r:id="rId6"/>
    <p:sldId id="265" r:id="rId7"/>
    <p:sldId id="266" r:id="rId8"/>
    <p:sldId id="268" r:id="rId9"/>
    <p:sldId id="269" r:id="rId10"/>
    <p:sldId id="270" r:id="rId11"/>
    <p:sldId id="272" r:id="rId12"/>
    <p:sldId id="258" r:id="rId13"/>
    <p:sldId id="260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CECFF"/>
    <a:srgbClr val="660066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56" autoAdjust="0"/>
    <p:restoredTop sz="94660"/>
  </p:normalViewPr>
  <p:slideViewPr>
    <p:cSldViewPr>
      <p:cViewPr varScale="1">
        <p:scale>
          <a:sx n="62" d="100"/>
          <a:sy n="62" d="100"/>
        </p:scale>
        <p:origin x="1296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8182" y="802299"/>
            <a:ext cx="5536652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8182" y="3531205"/>
            <a:ext cx="553665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B0E63-E5F0-4CB2-B2E8-751F14E00071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78181" y="329308"/>
            <a:ext cx="3004429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FB6F18B9-B74E-4A53-8FFD-211426AF9E6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2316514" y="798973"/>
            <a:ext cx="0" cy="254475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118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B0E63-E5F0-4CB2-B2E8-751F14E00071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18B9-B74E-4A53-8FFD-211426AF9E6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26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881269"/>
            <a:ext cx="1103027" cy="4577594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5413" y="881269"/>
            <a:ext cx="5209173" cy="457759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B0E63-E5F0-4CB2-B2E8-751F14E00071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18B9-B74E-4A53-8FFD-211426AF9E6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6918028" y="719273"/>
            <a:ext cx="1096806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078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B0E63-E5F0-4CB2-B2E8-751F14E00071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18B9-B74E-4A53-8FFD-211426AF9E6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541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411" y="1756130"/>
            <a:ext cx="5525081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5412" y="3806196"/>
            <a:ext cx="5525081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B0E63-E5F0-4CB2-B2E8-751F14E00071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18B9-B74E-4A53-8FFD-211426AF9E6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859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413" y="804890"/>
            <a:ext cx="6479421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5412" y="2013936"/>
            <a:ext cx="3079690" cy="34375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5143" y="2013936"/>
            <a:ext cx="3079690" cy="34375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B0E63-E5F0-4CB2-B2E8-751F14E00071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18B9-B74E-4A53-8FFD-211426AF9E6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150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413" y="804164"/>
            <a:ext cx="6479422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5413" y="2019550"/>
            <a:ext cx="3079690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5413" y="2824270"/>
            <a:ext cx="3079690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5142" y="2023004"/>
            <a:ext cx="3079691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5142" y="2821491"/>
            <a:ext cx="3079691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B0E63-E5F0-4CB2-B2E8-751F14E00071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18B9-B74E-4A53-8FFD-211426AF9E6C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439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B0E63-E5F0-4CB2-B2E8-751F14E00071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18B9-B74E-4A53-8FFD-211426AF9E6C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960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B0E63-E5F0-4CB2-B2E8-751F14E00071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18B9-B74E-4A53-8FFD-211426AF9E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18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356" y="798973"/>
            <a:ext cx="2329635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5413" y="3205492"/>
            <a:ext cx="2330998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B0E63-E5F0-4CB2-B2E8-751F14E00071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18B9-B74E-4A53-8FFD-211426AF9E6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242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996501" y="482171"/>
            <a:ext cx="3511387" cy="5149101"/>
            <a:chOff x="4996501" y="482171"/>
            <a:chExt cx="3511387" cy="5149101"/>
          </a:xfrm>
        </p:grpSpPr>
        <p:sp>
          <p:nvSpPr>
            <p:cNvPr id="14" name="Rectangle 13"/>
            <p:cNvSpPr/>
            <p:nvPr/>
          </p:nvSpPr>
          <p:spPr>
            <a:xfrm>
              <a:off x="4996501" y="482171"/>
              <a:ext cx="3511387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5312152" y="812506"/>
              <a:ext cx="2883013" cy="4479361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6201" y="1129513"/>
            <a:ext cx="3152882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5412" y="3145992"/>
            <a:ext cx="3148365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5412" y="5469857"/>
            <a:ext cx="3153672" cy="320123"/>
          </a:xfrm>
        </p:spPr>
        <p:txBody>
          <a:bodyPr/>
          <a:lstStyle>
            <a:lvl1pPr algn="l">
              <a:defRPr/>
            </a:lvl1pPr>
          </a:lstStyle>
          <a:p>
            <a:fld id="{A98B0E63-E5F0-4CB2-B2E8-751F14E00071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6252" y="318641"/>
            <a:ext cx="3152831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18B9-B74E-4A53-8FFD-211426AF9E6C}" type="slidenum">
              <a:rPr lang="ru-RU" smtClean="0"/>
              <a:t>‹#›</a:t>
            </a:fld>
            <a:endParaRPr lang="ru-RU"/>
          </a:p>
        </p:txBody>
      </p:sp>
      <p:cxnSp>
        <p:nvCxnSpPr>
          <p:cNvPr id="12" name="Straight Connector 11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3169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147322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873" b="-2873"/>
          <a:stretch/>
        </p:blipFill>
        <p:spPr>
          <a:xfrm>
            <a:off x="0" y="6163056"/>
            <a:ext cx="9144000" cy="7155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5413" y="804520"/>
            <a:ext cx="6479421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5413" y="2015733"/>
            <a:ext cx="6479421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B0E63-E5F0-4CB2-B2E8-751F14E00071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5413" y="329308"/>
            <a:ext cx="394208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B6F18B9-B74E-4A53-8FFD-211426AF9E6C}" type="slidenum">
              <a:rPr lang="ru-RU" smtClean="0"/>
              <a:t>‹#›</a:t>
            </a:fld>
            <a:endParaRPr lang="ru-RU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71272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096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microsoft.com/office/2007/relationships/hdphoto" Target="../media/hdphoto2.wdp"/><Relationship Id="rId4" Type="http://schemas.openxmlformats.org/officeDocument/2006/relationships/image" Target="../media/image3.jpeg"/><Relationship Id="rId9" Type="http://schemas.microsoft.com/office/2007/relationships/hdphoto" Target="../media/hdphoto4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3.wdp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gif"/><Relationship Id="rId5" Type="http://schemas.microsoft.com/office/2007/relationships/hdphoto" Target="../media/hdphoto15.wdp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wmf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hyperlink" Target="http://ru.wikipedia.org/wiki/%D0%98%D0%B7%D0%BE%D0%B1%D1%80%D0%B0%D0%B6%D0%B5%D0%BD%D0%B8%D0%B5:Anton_van_Leeuwenhoek.png" TargetMode="External"/><Relationship Id="rId7" Type="http://schemas.openxmlformats.org/officeDocument/2006/relationships/image" Target="../media/image9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E%D1%87%D0%B2%D0%B0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microsoft.com/office/2007/relationships/hdphoto" Target="../media/hdphoto9.wdp"/><Relationship Id="rId7" Type="http://schemas.microsoft.com/office/2007/relationships/hdphoto" Target="../media/hdphoto1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microsoft.com/office/2007/relationships/hdphoto" Target="../media/hdphoto10.wdp"/><Relationship Id="rId4" Type="http://schemas.openxmlformats.org/officeDocument/2006/relationships/image" Target="../media/image18.jpe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3-ий класс 2013-2014г\Презентации\Окр. мир\Баетерии\миксобактерии или слизистые бактерии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4570538"/>
            <a:ext cx="2952328" cy="217082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3-ий класс 2013-2014г\Презентации\Окр. мир\Баетерии\плавающие бактерии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29300"/>
            <a:ext cx="2669432" cy="19315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3-ий класс 2013-2014г\Презентации\Окр. мир\Баетерии\Ресниичатая палочкообразная бактерия.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31937"/>
            <a:ext cx="2592288" cy="182270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3-ий класс 2013-2014г\Презентации\Окр. мир\Баетерии\электрические бактерии.jp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512" y="4895866"/>
            <a:ext cx="2484107" cy="18630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50A265E2-0A0A-3BC5-F9E9-BF4F5B3D5C43}"/>
              </a:ext>
            </a:extLst>
          </p:cNvPr>
          <p:cNvSpPr txBox="1">
            <a:spLocks/>
          </p:cNvSpPr>
          <p:nvPr/>
        </p:nvSpPr>
        <p:spPr>
          <a:xfrm>
            <a:off x="827584" y="1052737"/>
            <a:ext cx="7992888" cy="3736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/>
              <a:t>11 октября.</a:t>
            </a:r>
            <a:br>
              <a:rPr lang="ru-RU" sz="7200" dirty="0"/>
            </a:br>
            <a:r>
              <a:rPr lang="ru-RU" sz="7200" dirty="0"/>
              <a:t>Классная работа.</a:t>
            </a:r>
            <a:br>
              <a:rPr lang="ru-RU" sz="7200" dirty="0"/>
            </a:br>
            <a:r>
              <a:rPr lang="ru-RU" sz="7200" dirty="0"/>
              <a:t>Бактерии.</a:t>
            </a:r>
          </a:p>
        </p:txBody>
      </p:sp>
    </p:spTree>
    <p:extLst>
      <p:ext uri="{BB962C8B-B14F-4D97-AF65-F5344CB8AC3E}">
        <p14:creationId xmlns:p14="http://schemas.microsoft.com/office/powerpoint/2010/main" val="49078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332656"/>
            <a:ext cx="84249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Neue"/>
              </a:rPr>
              <a:t>Большинство бактерий человеческого организма очень полезны для него.</a:t>
            </a:r>
          </a:p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Neue"/>
              </a:rPr>
              <a:t>В кишечнике любого человека содержится примерно три килограмма бактерий. Эти друзья человека помогают ему справиться со всеми трудностями. Самые полезные бактерии -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Neue"/>
              </a:rPr>
              <a:t>бифидобактерии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Neue"/>
              </a:rPr>
              <a:t>. Если их в организме 98%, то человек здоров.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Neue"/>
              </a:rPr>
              <a:t>Бифидобактерии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Neue"/>
              </a:rPr>
              <a:t> — это настоящие стражи человеческого организма. </a:t>
            </a:r>
          </a:p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Neue"/>
              </a:rPr>
              <a:t>Как только в него захочет проникнуть какая-либо болезнетворная бактерия,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Neue"/>
              </a:rPr>
              <a:t>бифидобактерии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Neue"/>
              </a:rPr>
              <a:t> вступают с ней в бой и убивают ее.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50" name="Picture 6" descr="Бифидобактерии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207265"/>
            <a:ext cx="3452437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www.thehealthauthority.com/wp-content/uploads/2010/07/bad-bacteria2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365104"/>
            <a:ext cx="2736304" cy="23624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3131840" y="5546324"/>
            <a:ext cx="3024336" cy="11492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724128" y="4487640"/>
            <a:ext cx="2880320" cy="223990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5724128" y="4207265"/>
            <a:ext cx="3024336" cy="252028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877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0364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Helvetica Neue"/>
              </a:rPr>
              <a:t>Полезные бактерии нужно поддерживать в организме, так как они очень сильно помогают ему. </a:t>
            </a:r>
          </a:p>
          <a:p>
            <a:pPr algn="ctr"/>
            <a:r>
              <a:rPr lang="ru-RU" sz="2800" dirty="0">
                <a:latin typeface="Helvetica Neue"/>
              </a:rPr>
              <a:t>Людям необходимо употреблять кисломолочные продукты, так как в них содержится много </a:t>
            </a:r>
            <a:r>
              <a:rPr lang="ru-RU" sz="2800" dirty="0" err="1">
                <a:latin typeface="Helvetica Neue"/>
              </a:rPr>
              <a:t>бифидобактерий</a:t>
            </a:r>
            <a:r>
              <a:rPr lang="ru-RU" sz="2800" dirty="0">
                <a:latin typeface="Helvetica Neue"/>
              </a:rPr>
              <a:t>. Тысячелетиями человек использовал молочнокислых бактерий для производства сыра, йогурта, кефира, уксуса, а также квашения..</a:t>
            </a:r>
            <a:endParaRPr lang="ru-RU" sz="2800" dirty="0"/>
          </a:p>
        </p:txBody>
      </p:sp>
      <p:pic>
        <p:nvPicPr>
          <p:cNvPr id="8194" name="Picture 2" descr="bif3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667"/>
                    </a14:imgEffect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68" y="3751312"/>
            <a:ext cx="3283412" cy="303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img18.slando.kz/images_slandokz/64612377_1_644x461_bioryazhenka-almaty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717032"/>
            <a:ext cx="2572785" cy="299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free-color.ru/base/cat_image/70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558651"/>
            <a:ext cx="3608276" cy="3114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16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83" b="89533" l="1158" r="9897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3607" y="547214"/>
            <a:ext cx="6984775" cy="597666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897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710" y="931976"/>
            <a:ext cx="7400925" cy="591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 2"/>
          <p:cNvSpPr/>
          <p:nvPr/>
        </p:nvSpPr>
        <p:spPr>
          <a:xfrm>
            <a:off x="395536" y="720904"/>
            <a:ext cx="2548334" cy="144016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95536" y="2780928"/>
            <a:ext cx="2548334" cy="165618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71515" y="4857182"/>
            <a:ext cx="2548334" cy="1517353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038493" y="779264"/>
            <a:ext cx="58726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понравился, мне было интересно.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57231" y="3181603"/>
            <a:ext cx="50511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Мне было трудно.</a:t>
            </a:r>
          </a:p>
        </p:txBody>
      </p:sp>
      <p:pic>
        <p:nvPicPr>
          <p:cNvPr id="2053" name="Picture 5" descr="C:\Program Files\Microsoft Office\MEDIA\CAGCAT10\j0305257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887" y="5018201"/>
            <a:ext cx="1138237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025497" y="4954138"/>
            <a:ext cx="586698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Мне было трудно, но я справился.</a:t>
            </a:r>
            <a:endParaRPr lang="ru-RU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956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9565" y="911938"/>
            <a:ext cx="8544869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Бактерии — большая группа одноклеточных организмов.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форме могут быть шаровидными, палочковидными, извитыми.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Их можно обнаружить в почве, воде, воздухе, на теле животных и человека.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Бактерии переносят низкие и высокие температуры и могут жить в самых экстремальных условиях.   Например, единственные организмы, обнаруженные в Мертвом море, — это именно бактерии.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помещении в каждом кубометре воздуха содержится до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млн. бактерий.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Большинство из них не оказывает вредного воздействия на человека, участвует во многих процессах жизни — например, в брожении, как молочно-кислом, так и спиртовом, в утилизации органических остатков.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Полезные бактерии защищают наш организм. Более того, в будущем станет возможным использовать бактерии как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биомаркеры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заболеваний. То есть по ним можно будет судить о характере болезни.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-11392"/>
            <a:ext cx="37444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Запомни</a:t>
            </a:r>
          </a:p>
        </p:txBody>
      </p:sp>
    </p:spTree>
    <p:extLst>
      <p:ext uri="{BB962C8B-B14F-4D97-AF65-F5344CB8AC3E}">
        <p14:creationId xmlns:p14="http://schemas.microsoft.com/office/powerpoint/2010/main" val="2274514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8F2D48-EA4B-9996-EC2A-01ECA002A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1412776"/>
            <a:ext cx="8136904" cy="2232248"/>
          </a:xfrm>
        </p:spPr>
        <p:txBody>
          <a:bodyPr>
            <a:normAutofit/>
          </a:bodyPr>
          <a:lstStyle/>
          <a:p>
            <a:r>
              <a:rPr lang="ru-RU" sz="6600" dirty="0"/>
              <a:t>Домашнее задание:</a:t>
            </a:r>
            <a:br>
              <a:rPr lang="ru-RU" sz="6600" dirty="0"/>
            </a:br>
            <a:r>
              <a:rPr lang="ru-RU" sz="6600" dirty="0"/>
              <a:t>учить по тетради.</a:t>
            </a:r>
          </a:p>
        </p:txBody>
      </p:sp>
    </p:spTree>
    <p:extLst>
      <p:ext uri="{BB962C8B-B14F-4D97-AF65-F5344CB8AC3E}">
        <p14:creationId xmlns:p14="http://schemas.microsoft.com/office/powerpoint/2010/main" val="1683813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Program Files\Microsoft Office\MEDIA\CAGCAT10\j0305257.wmf"/>
          <p:cNvPicPr>
            <a:picLocks noChangeAspect="1" noChangeArrowheads="1"/>
          </p:cNvPicPr>
          <p:nvPr/>
        </p:nvPicPr>
        <p:blipFill>
          <a:blip r:embed="rId2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4960216"/>
            <a:ext cx="1138237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Антони ван Левенгук">
            <a:hlinkClick r:id="rId3" tooltip="&quot;Антони ван Левенгук&quot;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512" y="205230"/>
            <a:ext cx="315177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Микроскоп 1751 года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200" l="2400" r="100000"/>
                    </a14:imgEffect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567" y="3589606"/>
            <a:ext cx="2547938" cy="3199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Рис. 1 (1,62К)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707904" y="3429000"/>
            <a:ext cx="2433638" cy="2592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FB919CF7-9F26-95B3-1ED7-B0354A8873C4}"/>
              </a:ext>
            </a:extLst>
          </p:cNvPr>
          <p:cNvSpPr txBox="1">
            <a:spLocks/>
          </p:cNvSpPr>
          <p:nvPr/>
        </p:nvSpPr>
        <p:spPr>
          <a:xfrm>
            <a:off x="4283968" y="230185"/>
            <a:ext cx="5046084" cy="384861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В 17 веке Антони ван Левенгук рассмотрел в микроскоп целый мир микроскопических организмов и назвал их АНИМАЛЬКУЛИ или ЗВЕРУШКАМИ</a:t>
            </a:r>
          </a:p>
        </p:txBody>
      </p:sp>
    </p:spTree>
    <p:extLst>
      <p:ext uri="{BB962C8B-B14F-4D97-AF65-F5344CB8AC3E}">
        <p14:creationId xmlns:p14="http://schemas.microsoft.com/office/powerpoint/2010/main" val="396224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931" y="188640"/>
            <a:ext cx="882968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Neue"/>
              </a:rPr>
              <a:t>Изучением микробов (бактерий) занимается микробиология – одна из областей медицинских знаний. Именно благодаря ее достижениям мы сегодня гораздо меньше болеем, чем наши предки! Известно, что в 1 кубическом миллиметре воды содержится несколько миллиардов различных микробов: все это можно наблюдать в электронный микроскоп.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Microbiology+cartoon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0000" l="0" r="100000"/>
                    </a14:imgEffect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31" y="3717032"/>
            <a:ext cx="3057525" cy="35939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images.sciencedaily.com/2010/08/100816095719-lar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861048"/>
            <a:ext cx="3103471" cy="2864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572" y="3717032"/>
            <a:ext cx="3692855" cy="3728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21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97463" y="342149"/>
            <a:ext cx="5149073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isometricOffAxis2Lef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5400" b="1" i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Строение </a:t>
            </a:r>
          </a:p>
          <a:p>
            <a:pPr algn="just"/>
            <a:r>
              <a:rPr lang="ru-RU" sz="5400" b="1" i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бактерии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5D5C29-F373-CAAF-4F4E-FB5662393F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55" y="2357030"/>
            <a:ext cx="8964488" cy="4166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11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3096344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16823" y="404664"/>
            <a:ext cx="6461669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0000"/>
                </a:solidFill>
                <a:latin typeface="Verdana"/>
              </a:rPr>
              <a:t>КОККИ (шаровидные) </a:t>
            </a:r>
          </a:p>
          <a:p>
            <a:pPr algn="ctr"/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Бактерии данной группы обитают на пищеварительных, дыхательных путях, коже.</a:t>
            </a:r>
          </a:p>
          <a:p>
            <a:pPr algn="ctr"/>
            <a:endParaRPr lang="ru-RU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635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420888"/>
            <a:ext cx="3030537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36727" y="1124744"/>
            <a:ext cx="620727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latin typeface="Times New Roman"/>
              </a:rPr>
              <a:t>Спирохеты встречаются в </a:t>
            </a:r>
            <a:r>
              <a:rPr lang="ru-RU" sz="5400" dirty="0">
                <a:latin typeface="Times New Roman"/>
                <a:hlinkClick r:id="rId3" tooltip="Почва"/>
              </a:rPr>
              <a:t>почве</a:t>
            </a:r>
            <a:r>
              <a:rPr lang="ru-RU" sz="5400" dirty="0">
                <a:latin typeface="Times New Roman"/>
              </a:rPr>
              <a:t>, воде, других организмах. 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BF0A4C71-B52C-1D27-5F93-D4161FCCE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2289" y="198964"/>
            <a:ext cx="7344167" cy="1069796"/>
          </a:xfrm>
        </p:spPr>
        <p:txBody>
          <a:bodyPr>
            <a:normAutofit/>
          </a:bodyPr>
          <a:lstStyle/>
          <a:p>
            <a:r>
              <a:rPr lang="ru-RU" sz="4800" b="1" dirty="0"/>
              <a:t>СПИРОХЕТЫ (извитые</a:t>
            </a:r>
            <a:r>
              <a:rPr lang="ru-R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9806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212976"/>
            <a:ext cx="3041650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332656"/>
            <a:ext cx="5976664" cy="51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БАЦИЛЛЫ(</a:t>
            </a:r>
            <a:r>
              <a:rPr lang="ru-RU" sz="36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палочковид-ные</a:t>
            </a: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)</a:t>
            </a:r>
          </a:p>
          <a:p>
            <a:pPr lvl="0" algn="ctr"/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Эти бактерии имеют форму палочки.</a:t>
            </a:r>
          </a:p>
          <a:p>
            <a:pPr lvl="0" algn="ctr"/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Кишечная, туберкулёзная палочка</a:t>
            </a:r>
          </a:p>
          <a:p>
            <a:pPr lvl="0" algn="ctr"/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Они поселяются в организмах человека и животных.</a:t>
            </a:r>
          </a:p>
        </p:txBody>
      </p:sp>
    </p:spTree>
    <p:extLst>
      <p:ext uri="{BB962C8B-B14F-4D97-AF65-F5344CB8AC3E}">
        <p14:creationId xmlns:p14="http://schemas.microsoft.com/office/powerpoint/2010/main" val="22162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763688" y="764374"/>
            <a:ext cx="2448272" cy="1108945"/>
            <a:chOff x="3105097" y="773844"/>
            <a:chExt cx="2217891" cy="1108945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3105097" y="773844"/>
              <a:ext cx="2217891" cy="1108945"/>
            </a:xfrm>
            <a:prstGeom prst="roundRect">
              <a:avLst>
                <a:gd name="adj" fmla="val 10000"/>
              </a:avLst>
            </a:prstGeom>
            <a:solidFill>
              <a:srgbClr val="FE8637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663300"/>
              </a:solidFill>
              <a:prstDash val="solid"/>
            </a:ln>
            <a:effectLst/>
          </p:spPr>
        </p:sp>
        <p:sp>
          <p:nvSpPr>
            <p:cNvPr id="4" name="Скругленный прямоугольник 4"/>
            <p:cNvSpPr/>
            <p:nvPr/>
          </p:nvSpPr>
          <p:spPr>
            <a:xfrm>
              <a:off x="3137577" y="806324"/>
              <a:ext cx="2152931" cy="104398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marL="0" marR="0" lvl="0" indent="0" algn="ctr" defTabSz="12446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66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"/>
                </a:rPr>
                <a:t>Сапрофиты</a:t>
              </a:r>
              <a:r>
                <a:rPr kumimoji="0" lang="ru-RU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6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"/>
                </a:rPr>
                <a:t> </a:t>
              </a: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2592314" y="2871752"/>
            <a:ext cx="2333082" cy="1108945"/>
            <a:chOff x="2544208" y="2075030"/>
            <a:chExt cx="2217891" cy="1108945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2544208" y="2075030"/>
              <a:ext cx="2217891" cy="1108945"/>
            </a:xfrm>
            <a:prstGeom prst="roundRect">
              <a:avLst>
                <a:gd name="adj" fmla="val 10000"/>
              </a:avLst>
            </a:prstGeom>
            <a:solidFill>
              <a:srgbClr val="FE8637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660066"/>
              </a:solidFill>
              <a:prstDash val="solid"/>
            </a:ln>
            <a:effectLst/>
          </p:spPr>
        </p:sp>
        <p:sp>
          <p:nvSpPr>
            <p:cNvPr id="7" name="Скругленный прямоугольник 4"/>
            <p:cNvSpPr/>
            <p:nvPr/>
          </p:nvSpPr>
          <p:spPr>
            <a:xfrm>
              <a:off x="2609168" y="2120442"/>
              <a:ext cx="2152931" cy="104398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marL="0" marR="0" lvl="0" indent="0" algn="ctr" defTabSz="12446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"/>
                </a:rPr>
                <a:t>Симбионты</a:t>
              </a:r>
              <a:r>
                <a:rPr kumimoji="0" lang="ru-RU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"/>
                </a:rPr>
                <a:t> </a:t>
              </a: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584050" y="4901617"/>
            <a:ext cx="2217891" cy="1108945"/>
            <a:chOff x="3105896" y="3328301"/>
            <a:chExt cx="2217891" cy="1108945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3105896" y="3328301"/>
              <a:ext cx="2217891" cy="1108945"/>
            </a:xfrm>
            <a:prstGeom prst="roundRect">
              <a:avLst>
                <a:gd name="adj" fmla="val 10000"/>
              </a:avLst>
            </a:prstGeom>
            <a:solidFill>
              <a:srgbClr val="FE8637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chemeClr val="bg1"/>
              </a:solidFill>
              <a:prstDash val="solid"/>
            </a:ln>
            <a:effectLst/>
          </p:spPr>
        </p:sp>
        <p:sp>
          <p:nvSpPr>
            <p:cNvPr id="10" name="Скругленный прямоугольник 4"/>
            <p:cNvSpPr/>
            <p:nvPr/>
          </p:nvSpPr>
          <p:spPr>
            <a:xfrm>
              <a:off x="3138376" y="3360781"/>
              <a:ext cx="2152931" cy="104398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marL="0" marR="0" lvl="0" indent="0" algn="ctr" defTabSz="12446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"/>
                </a:rPr>
                <a:t>Паразиты</a:t>
              </a:r>
              <a:r>
                <a:rPr kumimoji="0" lang="ru-RU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"/>
                </a:rPr>
                <a:t> </a:t>
              </a: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18174" y="2724296"/>
            <a:ext cx="1977562" cy="1108945"/>
            <a:chOff x="847" y="2053014"/>
            <a:chExt cx="2217891" cy="1108945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847" y="2053014"/>
              <a:ext cx="2217891" cy="1108945"/>
            </a:xfrm>
            <a:prstGeom prst="roundRect">
              <a:avLst>
                <a:gd name="adj" fmla="val 10000"/>
              </a:avLst>
            </a:prstGeom>
            <a:solidFill>
              <a:srgbClr val="FE8637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13" name="Скругленный прямоугольник 4"/>
            <p:cNvSpPr/>
            <p:nvPr/>
          </p:nvSpPr>
          <p:spPr>
            <a:xfrm>
              <a:off x="33327" y="2085494"/>
              <a:ext cx="2152931" cy="104398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marL="0" marR="0" lvl="0" indent="0" algn="ctr" defTabSz="12446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"/>
                </a:rPr>
                <a:t>Бактерии</a:t>
              </a:r>
              <a:r>
                <a:rPr kumimoji="0" lang="ru-RU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"/>
                </a:rPr>
                <a:t> 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155912" y="242580"/>
            <a:ext cx="3744416" cy="2106300"/>
            <a:chOff x="6210944" y="777726"/>
            <a:chExt cx="2217891" cy="1479688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6210944" y="777726"/>
              <a:ext cx="2217891" cy="1479688"/>
            </a:xfrm>
            <a:prstGeom prst="roundRect">
              <a:avLst>
                <a:gd name="adj" fmla="val 10000"/>
              </a:avLst>
            </a:prstGeom>
            <a:solidFill>
              <a:srgbClr val="FE8637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663300"/>
              </a:solidFill>
              <a:prstDash val="solid"/>
            </a:ln>
            <a:effectLst/>
          </p:spPr>
        </p:sp>
        <p:sp>
          <p:nvSpPr>
            <p:cNvPr id="16" name="Скругленный прямоугольник 4"/>
            <p:cNvSpPr/>
            <p:nvPr/>
          </p:nvSpPr>
          <p:spPr>
            <a:xfrm>
              <a:off x="6243424" y="810206"/>
              <a:ext cx="2152931" cy="144720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marR="0" lvl="0" indent="0" algn="ctr" defTabSz="6223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"/>
                </a:rPr>
                <a:t>Извлекают питательные вещества из мертвого и разлагающегося органического материала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155912" y="2525375"/>
            <a:ext cx="3744416" cy="2153479"/>
            <a:chOff x="6210944" y="2053014"/>
            <a:chExt cx="2217891" cy="1108945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6210944" y="2053014"/>
              <a:ext cx="2217891" cy="1108945"/>
            </a:xfrm>
            <a:prstGeom prst="roundRect">
              <a:avLst>
                <a:gd name="adj" fmla="val 10000"/>
              </a:avLst>
            </a:prstGeom>
            <a:solidFill>
              <a:srgbClr val="FE8637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660066"/>
              </a:solidFill>
              <a:prstDash val="solid"/>
            </a:ln>
            <a:effectLst/>
          </p:spPr>
        </p:sp>
        <p:sp>
          <p:nvSpPr>
            <p:cNvPr id="19" name="Скругленный прямоугольник 4"/>
            <p:cNvSpPr/>
            <p:nvPr/>
          </p:nvSpPr>
          <p:spPr>
            <a:xfrm>
              <a:off x="6243424" y="2085494"/>
              <a:ext cx="2152931" cy="104398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marR="0" lvl="0" indent="0" algn="ctr" defTabSz="622300" eaLnBrk="1" fontAlgn="auto" latinLnBrk="0" hangingPunct="1"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"/>
                </a:rPr>
                <a:t>Живут совместно с другими организмами и часто приносят им пользу, например, клубеньковые бактерии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5155912" y="4869160"/>
            <a:ext cx="3744415" cy="1468488"/>
            <a:chOff x="6210049" y="3544002"/>
            <a:chExt cx="2216897" cy="1108448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6210049" y="3544002"/>
              <a:ext cx="2216897" cy="1108448"/>
            </a:xfrm>
            <a:prstGeom prst="roundRect">
              <a:avLst>
                <a:gd name="adj" fmla="val 10000"/>
              </a:avLst>
            </a:prstGeom>
            <a:solidFill>
              <a:srgbClr val="FE8637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6242514" y="3576467"/>
              <a:ext cx="2151967" cy="1043518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"/>
                  <a:ea typeface="+mn-ea"/>
                  <a:cs typeface="+mn-cs"/>
                </a:rPr>
                <a:t>Живут внутри другого организма или на нем, укрываются и питаются его тканями</a:t>
              </a:r>
            </a:p>
          </p:txBody>
        </p:sp>
      </p:grpSp>
      <p:cxnSp>
        <p:nvCxnSpPr>
          <p:cNvPr id="24" name="Прямая со стрелкой 23"/>
          <p:cNvCxnSpPr>
            <a:endCxn id="3" idx="1"/>
          </p:cNvCxnSpPr>
          <p:nvPr/>
        </p:nvCxnSpPr>
        <p:spPr>
          <a:xfrm flipV="1">
            <a:off x="827584" y="1318847"/>
            <a:ext cx="936104" cy="1442466"/>
          </a:xfrm>
          <a:prstGeom prst="straightConnector1">
            <a:avLst/>
          </a:prstGeom>
          <a:ln w="57150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683568" y="3870257"/>
            <a:ext cx="884894" cy="143095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3" idx="3"/>
          </p:cNvCxnSpPr>
          <p:nvPr/>
        </p:nvCxnSpPr>
        <p:spPr>
          <a:xfrm flipV="1">
            <a:off x="2166775" y="3278768"/>
            <a:ext cx="466047" cy="1"/>
          </a:xfrm>
          <a:prstGeom prst="straightConnector1">
            <a:avLst/>
          </a:prstGeom>
          <a:ln w="57150">
            <a:solidFill>
              <a:srgbClr val="66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211960" y="1484784"/>
            <a:ext cx="1093523" cy="0"/>
          </a:xfrm>
          <a:prstGeom prst="straightConnector1">
            <a:avLst/>
          </a:prstGeom>
          <a:ln w="57150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4922888" y="3443307"/>
            <a:ext cx="466047" cy="1"/>
          </a:xfrm>
          <a:prstGeom prst="straightConnector1">
            <a:avLst/>
          </a:prstGeom>
          <a:ln w="57150">
            <a:solidFill>
              <a:srgbClr val="66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3758855" y="5456089"/>
            <a:ext cx="1397056" cy="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223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mamovediya.com.ua/imageresizer.php?width=165&amp;height=110&amp;image=http://mamovediya.com.ua/wp-content/uploads/2013/08/angin-80x11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60" y="692696"/>
            <a:ext cx="2232700" cy="280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2.grad.bg/300x300/streptokoki-vlak4e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565" y="8354"/>
            <a:ext cx="1580389" cy="1412776"/>
          </a:xfrm>
          <a:prstGeom prst="ellipse">
            <a:avLst/>
          </a:prstGeom>
          <a:ln>
            <a:noFill/>
          </a:ln>
          <a:effectLst>
            <a:reflection blurRad="6350" stA="50000" endA="300" endPos="90000" dist="50800" dir="5400000" sy="-100000" algn="bl" rotWithShape="0"/>
            <a:softEdge rad="112500"/>
          </a:effectLst>
          <a:scene3d>
            <a:camera prst="isometricOffAxis2Lef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Припухлость пальца - один из симптомов нарыва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60" y="3729626"/>
            <a:ext cx="3672860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7824" y="73623"/>
            <a:ext cx="624221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Neue"/>
              </a:rPr>
              <a:t>Вредные бактерии вызывают тяжёлые заболевания у человека (туберкулёз, сибирскую язву, ангину, пищевые отравления, и др.), животных и растений (например, бактериальный ожог яблонь). </a:t>
            </a:r>
          </a:p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Neue"/>
              </a:rPr>
              <a:t>Благоприятные внешние условия увеличивают скорость размножения бактерий и могут вызвать эпидемии</a:t>
            </a:r>
            <a:r>
              <a:rPr lang="ru-RU" sz="2400" dirty="0">
                <a:latin typeface="Helvetica Neue"/>
              </a:rPr>
              <a:t>.</a:t>
            </a:r>
            <a:endParaRPr lang="ru-RU" sz="2400" dirty="0"/>
          </a:p>
        </p:txBody>
      </p:sp>
      <p:pic>
        <p:nvPicPr>
          <p:cNvPr id="5133" name="Picture 13" descr="http://y.delfi.ee/norm/128275/8931199_Puyaje.jpe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759682"/>
            <a:ext cx="4464497" cy="2909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292477"/>
            <a:ext cx="1430058" cy="17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6260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Галерея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718</TotalTime>
  <Words>507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Helvetica Neue</vt:lpstr>
      <vt:lpstr>Palatino Linotype</vt:lpstr>
      <vt:lpstr>Times New Roman</vt:lpstr>
      <vt:lpstr>Verdana</vt:lpstr>
      <vt:lpstr>Wingdings</vt:lpstr>
      <vt:lpstr>Галерея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СПИРОХЕТЫ (извитые)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 учить по тетради.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Петр</dc:creator>
  <cp:lastModifiedBy>Natalya Rodionova</cp:lastModifiedBy>
  <cp:revision>39</cp:revision>
  <dcterms:created xsi:type="dcterms:W3CDTF">2013-10-19T18:34:00Z</dcterms:created>
  <dcterms:modified xsi:type="dcterms:W3CDTF">2022-10-11T05:51:08Z</dcterms:modified>
</cp:coreProperties>
</file>