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8" r:id="rId9"/>
    <p:sldId id="263" r:id="rId10"/>
    <p:sldId id="264" r:id="rId11"/>
    <p:sldId id="265" r:id="rId12"/>
    <p:sldId id="266" r:id="rId13"/>
    <p:sldId id="267"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69" autoAdjust="0"/>
    <p:restoredTop sz="94660"/>
  </p:normalViewPr>
  <p:slideViewPr>
    <p:cSldViewPr>
      <p:cViewPr varScale="1">
        <p:scale>
          <a:sx n="62" d="100"/>
          <a:sy n="62" d="100"/>
        </p:scale>
        <p:origin x="1400" y="5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Rectangle 6"/>
          <p:cNvSpPr/>
          <p:nvPr/>
        </p:nvSpPr>
        <p:spPr>
          <a:xfrm>
            <a:off x="182879" y="182879"/>
            <a:ext cx="8778240" cy="6492240"/>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32485" y="882376"/>
            <a:ext cx="7475220" cy="2926080"/>
          </a:xfrm>
        </p:spPr>
        <p:txBody>
          <a:bodyPr anchor="b">
            <a:normAutofit/>
          </a:bodyPr>
          <a:lstStyle>
            <a:lvl1pPr algn="ctr">
              <a:lnSpc>
                <a:spcPct val="85000"/>
              </a:lnSpc>
              <a:defRPr sz="6000" b="1" cap="all" baseline="0">
                <a:solidFill>
                  <a:srgbClr val="FFFFFF"/>
                </a:solidFill>
              </a:defRPr>
            </a:lvl1pPr>
          </a:lstStyle>
          <a:p>
            <a:r>
              <a:rPr lang="ru-RU"/>
              <a:t>Образец заголовка</a:t>
            </a:r>
            <a:endParaRPr lang="en-US" dirty="0"/>
          </a:p>
        </p:txBody>
      </p:sp>
      <p:sp>
        <p:nvSpPr>
          <p:cNvPr id="3" name="Subtitle 2"/>
          <p:cNvSpPr>
            <a:spLocks noGrp="1"/>
          </p:cNvSpPr>
          <p:nvPr>
            <p:ph type="subTitle" idx="1"/>
          </p:nvPr>
        </p:nvSpPr>
        <p:spPr>
          <a:xfrm>
            <a:off x="1282148" y="3869635"/>
            <a:ext cx="6575895" cy="1388165"/>
          </a:xfrm>
        </p:spPr>
        <p:txBody>
          <a:bodyPr>
            <a:normAutofit/>
          </a:bodyPr>
          <a:lstStyle>
            <a:lvl1pPr marL="0" indent="0" algn="ctr">
              <a:spcBef>
                <a:spcPts val="1000"/>
              </a:spcBef>
              <a:buNone/>
              <a:defRPr sz="1800">
                <a:solidFill>
                  <a:srgbClr val="FFFFFF"/>
                </a:solidFill>
              </a:defRPr>
            </a:lvl1pPr>
            <a:lvl2pPr marL="342900" indent="0" algn="ctr">
              <a:buNone/>
              <a:defRPr sz="18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B4C71EC6-210F-42DE-9C53-41977AD35B3D}" type="datetimeFigureOut">
              <a:rPr lang="ru-RU" smtClean="0"/>
              <a:t>12.07.2023</a:t>
            </a:fld>
            <a:endParaRPr lang="ru-RU" dirty="0"/>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ru-RU"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19B0651-EE4F-4900-A07F-96A6BFA9D0F0}" type="slidenum">
              <a:rPr lang="ru-RU" smtClean="0"/>
              <a:t>‹#›</a:t>
            </a:fld>
            <a:endParaRPr lang="ru-RU" dirty="0"/>
          </a:p>
        </p:txBody>
      </p:sp>
      <p:cxnSp>
        <p:nvCxnSpPr>
          <p:cNvPr id="8" name="Straight Connector 7"/>
          <p:cNvCxnSpPr/>
          <p:nvPr/>
        </p:nvCxnSpPr>
        <p:spPr>
          <a:xfrm>
            <a:off x="1483995" y="3733800"/>
            <a:ext cx="61722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921340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12.07.2023</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dirty="0"/>
          </a:p>
        </p:txBody>
      </p:sp>
    </p:spTree>
    <p:extLst>
      <p:ext uri="{BB962C8B-B14F-4D97-AF65-F5344CB8AC3E}">
        <p14:creationId xmlns:p14="http://schemas.microsoft.com/office/powerpoint/2010/main" val="3105090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762000"/>
            <a:ext cx="1743075" cy="5410200"/>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857250" y="762000"/>
            <a:ext cx="5572125" cy="541020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12.07.2023</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dirty="0"/>
          </a:p>
        </p:txBody>
      </p:sp>
    </p:spTree>
    <p:extLst>
      <p:ext uri="{BB962C8B-B14F-4D97-AF65-F5344CB8AC3E}">
        <p14:creationId xmlns:p14="http://schemas.microsoft.com/office/powerpoint/2010/main" val="8041364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lvl1pPr>
              <a:spcBef>
                <a:spcPts val="1000"/>
              </a:spcBef>
              <a:defRPr/>
            </a:lvl1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12.07.2023</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dirty="0"/>
          </a:p>
        </p:txBody>
      </p:sp>
    </p:spTree>
    <p:extLst>
      <p:ext uri="{BB962C8B-B14F-4D97-AF65-F5344CB8AC3E}">
        <p14:creationId xmlns:p14="http://schemas.microsoft.com/office/powerpoint/2010/main" val="41106748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29818" y="1173575"/>
            <a:ext cx="7475220" cy="2926080"/>
          </a:xfrm>
        </p:spPr>
        <p:txBody>
          <a:bodyPr anchor="b">
            <a:noAutofit/>
          </a:bodyPr>
          <a:lstStyle>
            <a:lvl1pPr algn="ctr">
              <a:lnSpc>
                <a:spcPct val="85000"/>
              </a:lnSpc>
              <a:defRPr sz="6000" b="0" cap="all" baseline="0"/>
            </a:lvl1pPr>
          </a:lstStyle>
          <a:p>
            <a:r>
              <a:rPr lang="ru-RU"/>
              <a:t>Образец заголовка</a:t>
            </a:r>
            <a:endParaRPr lang="en-US" dirty="0"/>
          </a:p>
        </p:txBody>
      </p:sp>
      <p:sp>
        <p:nvSpPr>
          <p:cNvPr id="3" name="Text Placeholder 2"/>
          <p:cNvSpPr>
            <a:spLocks noGrp="1"/>
          </p:cNvSpPr>
          <p:nvPr>
            <p:ph type="body" idx="1"/>
          </p:nvPr>
        </p:nvSpPr>
        <p:spPr>
          <a:xfrm>
            <a:off x="1282446" y="4154520"/>
            <a:ext cx="6576822" cy="1363806"/>
          </a:xfrm>
        </p:spPr>
        <p:txBody>
          <a:bodyPr anchor="t">
            <a:normAutofit/>
          </a:bodyPr>
          <a:lstStyle>
            <a:lvl1pPr marL="0" indent="0" algn="ctr">
              <a:buNone/>
              <a:defRPr sz="1800">
                <a:solidFill>
                  <a:schemeClr val="accent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12.07.2023</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dirty="0"/>
          </a:p>
        </p:txBody>
      </p:sp>
      <p:cxnSp>
        <p:nvCxnSpPr>
          <p:cNvPr id="7" name="Straight Connector 6"/>
          <p:cNvCxnSpPr/>
          <p:nvPr/>
        </p:nvCxnSpPr>
        <p:spPr>
          <a:xfrm>
            <a:off x="1485900" y="4020408"/>
            <a:ext cx="61722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133055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857250" y="2057399"/>
            <a:ext cx="3566160" cy="402336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700709" y="2057400"/>
            <a:ext cx="3566160" cy="402336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t>12.07.2023</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dirty="0"/>
          </a:p>
        </p:txBody>
      </p:sp>
    </p:spTree>
    <p:extLst>
      <p:ext uri="{BB962C8B-B14F-4D97-AF65-F5344CB8AC3E}">
        <p14:creationId xmlns:p14="http://schemas.microsoft.com/office/powerpoint/2010/main" val="39863777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a:t>Образец заголовка</a:t>
            </a:r>
            <a:endParaRPr lang="en-US" dirty="0"/>
          </a:p>
        </p:txBody>
      </p:sp>
      <p:sp>
        <p:nvSpPr>
          <p:cNvPr id="3" name="Text Placeholder 2"/>
          <p:cNvSpPr>
            <a:spLocks noGrp="1"/>
          </p:cNvSpPr>
          <p:nvPr>
            <p:ph type="body" idx="1"/>
          </p:nvPr>
        </p:nvSpPr>
        <p:spPr>
          <a:xfrm>
            <a:off x="857250" y="2001511"/>
            <a:ext cx="3566160" cy="777240"/>
          </a:xfrm>
        </p:spPr>
        <p:txBody>
          <a:bodyPr anchor="ct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a:t>Образец текста</a:t>
            </a:r>
          </a:p>
        </p:txBody>
      </p:sp>
      <p:sp>
        <p:nvSpPr>
          <p:cNvPr id="4" name="Content Placeholder 3"/>
          <p:cNvSpPr>
            <a:spLocks noGrp="1"/>
          </p:cNvSpPr>
          <p:nvPr>
            <p:ph sz="half" idx="2"/>
          </p:nvPr>
        </p:nvSpPr>
        <p:spPr>
          <a:xfrm>
            <a:off x="857250" y="2721483"/>
            <a:ext cx="3566160" cy="338328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701880" y="1999032"/>
            <a:ext cx="3566160" cy="777240"/>
          </a:xfrm>
        </p:spPr>
        <p:txBody>
          <a:bodyPr anchor="ct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a:t>Образец текста</a:t>
            </a:r>
          </a:p>
        </p:txBody>
      </p:sp>
      <p:sp>
        <p:nvSpPr>
          <p:cNvPr id="6" name="Content Placeholder 5"/>
          <p:cNvSpPr>
            <a:spLocks noGrp="1"/>
          </p:cNvSpPr>
          <p:nvPr>
            <p:ph sz="quarter" idx="4"/>
          </p:nvPr>
        </p:nvSpPr>
        <p:spPr>
          <a:xfrm>
            <a:off x="4701880" y="2719322"/>
            <a:ext cx="3566160" cy="338328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12.07.2023</a:t>
            </a:fld>
            <a:endParaRPr lang="ru-RU" dirty="0"/>
          </a:p>
        </p:txBody>
      </p:sp>
      <p:sp>
        <p:nvSpPr>
          <p:cNvPr id="8" name="Footer Placeholder 7"/>
          <p:cNvSpPr>
            <a:spLocks noGrp="1"/>
          </p:cNvSpPr>
          <p:nvPr>
            <p:ph type="ftr" sz="quarter" idx="11"/>
          </p:nvPr>
        </p:nvSpPr>
        <p:spPr/>
        <p:txBody>
          <a:bodyPr/>
          <a:lstStyle/>
          <a:p>
            <a:endParaRPr lang="ru-RU" dirty="0"/>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dirty="0"/>
          </a:p>
        </p:txBody>
      </p:sp>
    </p:spTree>
    <p:extLst>
      <p:ext uri="{BB962C8B-B14F-4D97-AF65-F5344CB8AC3E}">
        <p14:creationId xmlns:p14="http://schemas.microsoft.com/office/powerpoint/2010/main" val="39916487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t>12.07.2023</a:t>
            </a:fld>
            <a:endParaRPr lang="ru-RU" dirty="0"/>
          </a:p>
        </p:txBody>
      </p:sp>
      <p:sp>
        <p:nvSpPr>
          <p:cNvPr id="4" name="Footer Placeholder 3"/>
          <p:cNvSpPr>
            <a:spLocks noGrp="1"/>
          </p:cNvSpPr>
          <p:nvPr>
            <p:ph type="ftr" sz="quarter" idx="11"/>
          </p:nvPr>
        </p:nvSpPr>
        <p:spPr/>
        <p:txBody>
          <a:bodyPr/>
          <a:lstStyle/>
          <a:p>
            <a:endParaRPr lang="ru-RU" dirty="0"/>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dirty="0"/>
          </a:p>
        </p:txBody>
      </p:sp>
    </p:spTree>
    <p:extLst>
      <p:ext uri="{BB962C8B-B14F-4D97-AF65-F5344CB8AC3E}">
        <p14:creationId xmlns:p14="http://schemas.microsoft.com/office/powerpoint/2010/main" val="42932175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12.07.2023</a:t>
            </a:fld>
            <a:endParaRPr lang="ru-RU" dirty="0"/>
          </a:p>
        </p:txBody>
      </p:sp>
      <p:sp>
        <p:nvSpPr>
          <p:cNvPr id="3" name="Footer Placeholder 2"/>
          <p:cNvSpPr>
            <a:spLocks noGrp="1"/>
          </p:cNvSpPr>
          <p:nvPr>
            <p:ph type="ftr" sz="quarter" idx="11"/>
          </p:nvPr>
        </p:nvSpPr>
        <p:spPr/>
        <p:txBody>
          <a:bodyPr/>
          <a:lstStyle/>
          <a:p>
            <a:endParaRPr lang="ru-RU" dirty="0"/>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dirty="0"/>
          </a:p>
        </p:txBody>
      </p:sp>
    </p:spTree>
    <p:extLst>
      <p:ext uri="{BB962C8B-B14F-4D97-AF65-F5344CB8AC3E}">
        <p14:creationId xmlns:p14="http://schemas.microsoft.com/office/powerpoint/2010/main" val="3901827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57250" y="1097280"/>
            <a:ext cx="2834640" cy="1737360"/>
          </a:xfrm>
        </p:spPr>
        <p:txBody>
          <a:bodyPr anchor="b">
            <a:noAutofit/>
          </a:bodyPr>
          <a:lstStyle>
            <a:lvl1pPr>
              <a:lnSpc>
                <a:spcPct val="90000"/>
              </a:lnSpc>
              <a:defRPr sz="3000" b="0"/>
            </a:lvl1pPr>
          </a:lstStyle>
          <a:p>
            <a:r>
              <a:rPr lang="ru-RU"/>
              <a:t>Образец заголовка</a:t>
            </a:r>
            <a:endParaRPr lang="en-US" dirty="0"/>
          </a:p>
        </p:txBody>
      </p:sp>
      <p:sp>
        <p:nvSpPr>
          <p:cNvPr id="3" name="Content Placeholder 2"/>
          <p:cNvSpPr>
            <a:spLocks noGrp="1"/>
          </p:cNvSpPr>
          <p:nvPr>
            <p:ph idx="1"/>
          </p:nvPr>
        </p:nvSpPr>
        <p:spPr>
          <a:xfrm>
            <a:off x="4129314" y="1097280"/>
            <a:ext cx="4149638" cy="466344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857250" y="2834640"/>
            <a:ext cx="2834640" cy="2926080"/>
          </a:xfrm>
        </p:spPr>
        <p:txBody>
          <a:bodyPr>
            <a:normAutofit/>
          </a:bodyPr>
          <a:lstStyle>
            <a:lvl1pPr marL="0" indent="0">
              <a:lnSpc>
                <a:spcPct val="100000"/>
              </a:lnSpc>
              <a:spcBef>
                <a:spcPts val="800"/>
              </a:spcBef>
              <a:buNone/>
              <a:defRPr sz="1275"/>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ru-RU"/>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12.07.2023</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dirty="0"/>
          </a:p>
        </p:txBody>
      </p:sp>
    </p:spTree>
    <p:extLst>
      <p:ext uri="{BB962C8B-B14F-4D97-AF65-F5344CB8AC3E}">
        <p14:creationId xmlns:p14="http://schemas.microsoft.com/office/powerpoint/2010/main" val="20395300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57250" y="1097280"/>
            <a:ext cx="2834640" cy="1737360"/>
          </a:xfrm>
        </p:spPr>
        <p:txBody>
          <a:bodyPr anchor="b">
            <a:noAutofit/>
          </a:bodyPr>
          <a:lstStyle>
            <a:lvl1pPr>
              <a:lnSpc>
                <a:spcPct val="90000"/>
              </a:lnSpc>
              <a:defRPr sz="30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4019107" y="1069847"/>
            <a:ext cx="4257703" cy="4645153"/>
          </a:xfrm>
        </p:spPr>
        <p:txBody>
          <a:bodyPr lIns="274320" tIns="182880" anchor="t">
            <a:normAutofit/>
          </a:bodyPr>
          <a:lstStyle>
            <a:lvl1pPr marL="0" indent="0">
              <a:buNone/>
              <a:defRPr sz="21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ru-RU"/>
              <a:t>Вставка рисунка</a:t>
            </a:r>
            <a:endParaRPr lang="en-US" dirty="0"/>
          </a:p>
        </p:txBody>
      </p:sp>
      <p:sp>
        <p:nvSpPr>
          <p:cNvPr id="4" name="Text Placeholder 3"/>
          <p:cNvSpPr>
            <a:spLocks noGrp="1"/>
          </p:cNvSpPr>
          <p:nvPr>
            <p:ph type="body" sz="half" idx="2"/>
          </p:nvPr>
        </p:nvSpPr>
        <p:spPr>
          <a:xfrm>
            <a:off x="857250" y="2834640"/>
            <a:ext cx="2834640" cy="2880360"/>
          </a:xfrm>
        </p:spPr>
        <p:txBody>
          <a:bodyPr>
            <a:normAutofit/>
          </a:bodyPr>
          <a:lstStyle>
            <a:lvl1pPr marL="0" indent="0">
              <a:lnSpc>
                <a:spcPct val="100000"/>
              </a:lnSpc>
              <a:spcBef>
                <a:spcPts val="800"/>
              </a:spcBef>
              <a:buNone/>
              <a:defRPr sz="1275"/>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ru-RU"/>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12.07.2023</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dirty="0"/>
          </a:p>
        </p:txBody>
      </p:sp>
    </p:spTree>
    <p:extLst>
      <p:ext uri="{BB962C8B-B14F-4D97-AF65-F5344CB8AC3E}">
        <p14:creationId xmlns:p14="http://schemas.microsoft.com/office/powerpoint/2010/main" val="39167886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p:nvPr/>
        </p:nvSpPr>
        <p:spPr>
          <a:xfrm>
            <a:off x="182880" y="182880"/>
            <a:ext cx="8778240" cy="649224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57250" y="609600"/>
            <a:ext cx="7406640" cy="1356360"/>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857251" y="2057400"/>
            <a:ext cx="7404653" cy="403860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857247" y="6223829"/>
            <a:ext cx="1746806" cy="365125"/>
          </a:xfrm>
          <a:prstGeom prst="rect">
            <a:avLst/>
          </a:prstGeom>
        </p:spPr>
        <p:txBody>
          <a:bodyPr vert="horz" lIns="91440" tIns="45720" rIns="91440" bIns="45720" rtlCol="0" anchor="ctr"/>
          <a:lstStyle>
            <a:lvl1pPr algn="l">
              <a:defRPr sz="1000">
                <a:solidFill>
                  <a:schemeClr val="accent1"/>
                </a:solidFill>
              </a:defRPr>
            </a:lvl1pPr>
          </a:lstStyle>
          <a:p>
            <a:fld id="{B4C71EC6-210F-42DE-9C53-41977AD35B3D}" type="datetimeFigureOut">
              <a:rPr lang="ru-RU" smtClean="0"/>
              <a:t>12.07.2023</a:t>
            </a:fld>
            <a:endParaRPr lang="ru-RU" dirty="0"/>
          </a:p>
        </p:txBody>
      </p:sp>
      <p:sp>
        <p:nvSpPr>
          <p:cNvPr id="5" name="Footer Placeholder 4"/>
          <p:cNvSpPr>
            <a:spLocks noGrp="1"/>
          </p:cNvSpPr>
          <p:nvPr>
            <p:ph type="ftr" sz="quarter" idx="3"/>
          </p:nvPr>
        </p:nvSpPr>
        <p:spPr>
          <a:xfrm>
            <a:off x="2961861" y="6223829"/>
            <a:ext cx="3538331" cy="365125"/>
          </a:xfrm>
          <a:prstGeom prst="rect">
            <a:avLst/>
          </a:prstGeom>
        </p:spPr>
        <p:txBody>
          <a:bodyPr vert="horz" lIns="91440" tIns="45720" rIns="91440" bIns="45720" rtlCol="0" anchor="ctr"/>
          <a:lstStyle>
            <a:lvl1pPr algn="ctr">
              <a:defRPr sz="1000">
                <a:solidFill>
                  <a:schemeClr val="accent1"/>
                </a:solidFill>
              </a:defRPr>
            </a:lvl1pPr>
          </a:lstStyle>
          <a:p>
            <a:endParaRPr lang="ru-RU" dirty="0"/>
          </a:p>
        </p:txBody>
      </p:sp>
      <p:sp>
        <p:nvSpPr>
          <p:cNvPr id="6" name="Slide Number Placeholder 5"/>
          <p:cNvSpPr>
            <a:spLocks noGrp="1"/>
          </p:cNvSpPr>
          <p:nvPr>
            <p:ph type="sldNum" sz="quarter" idx="4"/>
          </p:nvPr>
        </p:nvSpPr>
        <p:spPr>
          <a:xfrm>
            <a:off x="6997148" y="6223829"/>
            <a:ext cx="1279663" cy="365125"/>
          </a:xfrm>
          <a:prstGeom prst="rect">
            <a:avLst/>
          </a:prstGeom>
        </p:spPr>
        <p:txBody>
          <a:bodyPr vert="horz" lIns="91440" tIns="45720" rIns="91440" bIns="45720" rtlCol="0" anchor="ctr"/>
          <a:lstStyle>
            <a:lvl1pPr algn="r">
              <a:defRPr sz="1000">
                <a:solidFill>
                  <a:schemeClr val="accent1"/>
                </a:solidFill>
              </a:defRPr>
            </a:lvl1pPr>
          </a:lstStyle>
          <a:p>
            <a:fld id="{B19B0651-EE4F-4900-A07F-96A6BFA9D0F0}" type="slidenum">
              <a:rPr lang="ru-RU" smtClean="0"/>
              <a:t>‹#›</a:t>
            </a:fld>
            <a:endParaRPr lang="ru-RU" dirty="0"/>
          </a:p>
        </p:txBody>
      </p:sp>
    </p:spTree>
    <p:extLst>
      <p:ext uri="{BB962C8B-B14F-4D97-AF65-F5344CB8AC3E}">
        <p14:creationId xmlns:p14="http://schemas.microsoft.com/office/powerpoint/2010/main" val="282774436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4000" kern="1200">
          <a:solidFill>
            <a:schemeClr val="accent1"/>
          </a:solidFill>
          <a:latin typeface="+mj-lt"/>
          <a:ea typeface="+mj-ea"/>
          <a:cs typeface="+mj-cs"/>
        </a:defRPr>
      </a:lvl1pPr>
    </p:titleStyle>
    <p:bodyStyle>
      <a:lvl1pPr marL="171450" indent="-137160" algn="l" defTabSz="685800" rtl="0" eaLnBrk="1" latinLnBrk="0" hangingPunct="1">
        <a:lnSpc>
          <a:spcPct val="90000"/>
        </a:lnSpc>
        <a:spcBef>
          <a:spcPts val="1000"/>
        </a:spcBef>
        <a:buClr>
          <a:schemeClr val="accent1"/>
        </a:buClr>
        <a:buSzPct val="80000"/>
        <a:buFont typeface="Corbel" pitchFamily="34" charset="0"/>
        <a:buChar char="•"/>
        <a:defRPr sz="2000" kern="1200">
          <a:solidFill>
            <a:schemeClr val="accent1"/>
          </a:solidFill>
          <a:latin typeface="+mn-lt"/>
          <a:ea typeface="+mn-ea"/>
          <a:cs typeface="+mn-cs"/>
        </a:defRPr>
      </a:lvl1pPr>
      <a:lvl2pPr marL="34290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800" kern="1200">
          <a:solidFill>
            <a:schemeClr val="accent1"/>
          </a:solidFill>
          <a:latin typeface="+mn-lt"/>
          <a:ea typeface="+mn-ea"/>
          <a:cs typeface="+mn-cs"/>
        </a:defRPr>
      </a:lvl2pPr>
      <a:lvl3pPr marL="54864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600" kern="1200">
          <a:solidFill>
            <a:schemeClr val="accent1"/>
          </a:solidFill>
          <a:latin typeface="+mn-lt"/>
          <a:ea typeface="+mn-ea"/>
          <a:cs typeface="+mn-cs"/>
        </a:defRPr>
      </a:lvl3pPr>
      <a:lvl4pPr marL="75438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4pPr>
      <a:lvl5pPr marL="92012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5pPr>
      <a:lvl6pPr marL="11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6pPr>
      <a:lvl7pPr marL="13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7pPr>
      <a:lvl8pPr marL="15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8pPr>
      <a:lvl9pPr marL="17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0.jp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1.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2.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3.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3" Type="http://schemas.microsoft.com/office/2007/relationships/hdphoto" Target="../media/hdphoto4.wdp"/><Relationship Id="rId18" Type="http://schemas.openxmlformats.org/officeDocument/2006/relationships/image" Target="../media/image7.png"/><Relationship Id="rId26" Type="http://schemas.openxmlformats.org/officeDocument/2006/relationships/slide" Target="slide13.xml"/><Relationship Id="rId3" Type="http://schemas.openxmlformats.org/officeDocument/2006/relationships/image" Target="../media/image2.png"/><Relationship Id="rId21" Type="http://schemas.openxmlformats.org/officeDocument/2006/relationships/image" Target="../media/image8.png"/><Relationship Id="rId7" Type="http://schemas.microsoft.com/office/2007/relationships/hdphoto" Target="../media/hdphoto2.wdp"/><Relationship Id="rId12" Type="http://schemas.openxmlformats.org/officeDocument/2006/relationships/image" Target="../media/image5.png"/><Relationship Id="rId17" Type="http://schemas.openxmlformats.org/officeDocument/2006/relationships/slide" Target="slide9.xml"/><Relationship Id="rId25" Type="http://schemas.microsoft.com/office/2007/relationships/hdphoto" Target="../media/hdphoto8.wdp"/><Relationship Id="rId33" Type="http://schemas.openxmlformats.org/officeDocument/2006/relationships/image" Target="../media/image12.png"/><Relationship Id="rId2" Type="http://schemas.openxmlformats.org/officeDocument/2006/relationships/slide" Target="slide3.xml"/><Relationship Id="rId16" Type="http://schemas.microsoft.com/office/2007/relationships/hdphoto" Target="../media/hdphoto5.wdp"/><Relationship Id="rId20" Type="http://schemas.openxmlformats.org/officeDocument/2006/relationships/slide" Target="slide10.xml"/><Relationship Id="rId29" Type="http://schemas.openxmlformats.org/officeDocument/2006/relationships/slide" Target="slide11.xml"/><Relationship Id="rId1" Type="http://schemas.openxmlformats.org/officeDocument/2006/relationships/slideLayout" Target="../slideLayouts/slideLayout6.xml"/><Relationship Id="rId6" Type="http://schemas.openxmlformats.org/officeDocument/2006/relationships/image" Target="../media/image3.png"/><Relationship Id="rId11" Type="http://schemas.openxmlformats.org/officeDocument/2006/relationships/slide" Target="slide6.xml"/><Relationship Id="rId24" Type="http://schemas.openxmlformats.org/officeDocument/2006/relationships/image" Target="../media/image9.png"/><Relationship Id="rId32" Type="http://schemas.openxmlformats.org/officeDocument/2006/relationships/slide" Target="slide8.xml"/><Relationship Id="rId5" Type="http://schemas.openxmlformats.org/officeDocument/2006/relationships/slide" Target="slide4.xml"/><Relationship Id="rId15" Type="http://schemas.openxmlformats.org/officeDocument/2006/relationships/image" Target="../media/image6.png"/><Relationship Id="rId23" Type="http://schemas.openxmlformats.org/officeDocument/2006/relationships/slide" Target="slide12.xml"/><Relationship Id="rId28" Type="http://schemas.microsoft.com/office/2007/relationships/hdphoto" Target="../media/hdphoto9.wdp"/><Relationship Id="rId10" Type="http://schemas.microsoft.com/office/2007/relationships/hdphoto" Target="../media/hdphoto3.wdp"/><Relationship Id="rId19" Type="http://schemas.microsoft.com/office/2007/relationships/hdphoto" Target="../media/hdphoto6.wdp"/><Relationship Id="rId31" Type="http://schemas.microsoft.com/office/2007/relationships/hdphoto" Target="../media/hdphoto10.wdp"/><Relationship Id="rId4" Type="http://schemas.microsoft.com/office/2007/relationships/hdphoto" Target="../media/hdphoto1.wdp"/><Relationship Id="rId9" Type="http://schemas.openxmlformats.org/officeDocument/2006/relationships/image" Target="../media/image4.png"/><Relationship Id="rId14" Type="http://schemas.openxmlformats.org/officeDocument/2006/relationships/slide" Target="slide7.xml"/><Relationship Id="rId22" Type="http://schemas.microsoft.com/office/2007/relationships/hdphoto" Target="../media/hdphoto7.wdp"/><Relationship Id="rId27" Type="http://schemas.openxmlformats.org/officeDocument/2006/relationships/image" Target="../media/image10.png"/><Relationship Id="rId30" Type="http://schemas.openxmlformats.org/officeDocument/2006/relationships/image" Target="../media/image11.png"/><Relationship Id="rId8" Type="http://schemas.openxmlformats.org/officeDocument/2006/relationships/slide" Target="slide5.xml"/></Relationships>
</file>

<file path=ppt/slides/_rels/slide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4.jp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5.jp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6.jp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7.jp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8.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9.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404665"/>
            <a:ext cx="8208912" cy="1584176"/>
          </a:xfrm>
        </p:spPr>
        <p:txBody>
          <a:bodyPr/>
          <a:lstStyle/>
          <a:p>
            <a:pPr algn="ctr"/>
            <a:r>
              <a:rPr lang="ru-RU" sz="6600" dirty="0"/>
              <a:t>Мир животных</a:t>
            </a:r>
          </a:p>
        </p:txBody>
      </p:sp>
      <p:sp>
        <p:nvSpPr>
          <p:cNvPr id="3" name="Подзаголовок 2"/>
          <p:cNvSpPr>
            <a:spLocks noGrp="1"/>
          </p:cNvSpPr>
          <p:nvPr>
            <p:ph type="subTitle" idx="1"/>
          </p:nvPr>
        </p:nvSpPr>
        <p:spPr>
          <a:xfrm>
            <a:off x="1331640" y="2420888"/>
            <a:ext cx="6336704" cy="3816424"/>
          </a:xfrm>
        </p:spPr>
        <p:txBody>
          <a:bodyPr/>
          <a:lstStyle/>
          <a:p>
            <a:endParaRPr lang="ru-RU" dirty="0"/>
          </a:p>
        </p:txBody>
      </p:sp>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31640" y="2348880"/>
            <a:ext cx="6336704" cy="3888432"/>
          </a:xfrm>
          <a:prstGeom prst="rect">
            <a:avLst/>
          </a:prstGeom>
        </p:spPr>
      </p:pic>
    </p:spTree>
    <p:extLst>
      <p:ext uri="{BB962C8B-B14F-4D97-AF65-F5344CB8AC3E}">
        <p14:creationId xmlns:p14="http://schemas.microsoft.com/office/powerpoint/2010/main" val="3890231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09443" y="116633"/>
            <a:ext cx="7117178" cy="2016224"/>
          </a:xfrm>
        </p:spPr>
        <p:txBody>
          <a:bodyPr/>
          <a:lstStyle/>
          <a:p>
            <a:pPr algn="just"/>
            <a:r>
              <a:rPr lang="ru-RU" sz="2000" dirty="0"/>
              <a:t>	</a:t>
            </a:r>
            <a:r>
              <a:rPr lang="ru-RU" sz="2400" b="1" dirty="0">
                <a:latin typeface="Times New Roman" panose="02020603050405020304" pitchFamily="18" charset="0"/>
                <a:cs typeface="Times New Roman" panose="02020603050405020304" pitchFamily="18" charset="0"/>
              </a:rPr>
              <a:t>Пресмыкающиеся</a:t>
            </a:r>
            <a:r>
              <a:rPr lang="ru-RU" sz="2400" dirty="0">
                <a:latin typeface="Times New Roman" panose="02020603050405020304" pitchFamily="18" charset="0"/>
                <a:cs typeface="Times New Roman" panose="02020603050405020304" pitchFamily="18" charset="0"/>
              </a:rPr>
              <a:t> считаются первыми настоящими наземными животными, так как они не связаны в своем развитии с водной средой. Если и живут в воде (водные черепахи, крокодилы), то дышат легкими и для размножения выходят на сушу.</a:t>
            </a:r>
          </a:p>
        </p:txBody>
      </p:sp>
      <p:sp>
        <p:nvSpPr>
          <p:cNvPr id="3" name="Текст 2"/>
          <p:cNvSpPr>
            <a:spLocks noGrp="1"/>
          </p:cNvSpPr>
          <p:nvPr>
            <p:ph type="body" idx="1"/>
          </p:nvPr>
        </p:nvSpPr>
        <p:spPr>
          <a:xfrm>
            <a:off x="1009443" y="2348881"/>
            <a:ext cx="7117178" cy="3672408"/>
          </a:xfrm>
        </p:spPr>
        <p:txBody>
          <a:bodyPr/>
          <a:lstStyle/>
          <a:p>
            <a:endParaRPr lang="ru-RU" dirty="0"/>
          </a:p>
        </p:txBody>
      </p:sp>
      <p:pic>
        <p:nvPicPr>
          <p:cNvPr id="6" name="Рисунок 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971600" y="2285681"/>
            <a:ext cx="7179466" cy="3698513"/>
          </a:xfrm>
          <a:prstGeom prst="rect">
            <a:avLst/>
          </a:prstGeom>
        </p:spPr>
      </p:pic>
      <p:sp>
        <p:nvSpPr>
          <p:cNvPr id="7" name="Управляющая кнопка: назад 6">
            <a:hlinkClick r:id="rId3" action="ppaction://hlinksldjump" highlightClick="1"/>
          </p:cNvPr>
          <p:cNvSpPr/>
          <p:nvPr/>
        </p:nvSpPr>
        <p:spPr>
          <a:xfrm>
            <a:off x="7884368" y="6021288"/>
            <a:ext cx="1008112" cy="648071"/>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Tree>
    <p:extLst>
      <p:ext uri="{BB962C8B-B14F-4D97-AF65-F5344CB8AC3E}">
        <p14:creationId xmlns:p14="http://schemas.microsoft.com/office/powerpoint/2010/main" val="8677771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7584" y="476673"/>
            <a:ext cx="7299037" cy="1512167"/>
          </a:xfrm>
        </p:spPr>
        <p:txBody>
          <a:bodyPr/>
          <a:lstStyle/>
          <a:p>
            <a:pPr algn="just"/>
            <a:r>
              <a:rPr lang="ru-RU" sz="2000" b="1" dirty="0">
                <a:solidFill>
                  <a:schemeClr val="tx1"/>
                </a:solidFill>
                <a:latin typeface="Times New Roman" panose="02020603050405020304" pitchFamily="18" charset="0"/>
                <a:cs typeface="Times New Roman" panose="02020603050405020304" pitchFamily="18" charset="0"/>
              </a:rPr>
              <a:t>Рыбы</a:t>
            </a:r>
            <a:r>
              <a:rPr lang="ru-RU" sz="2000" dirty="0">
                <a:solidFill>
                  <a:schemeClr val="tx1"/>
                </a:solidFill>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одни из многочисленных живых организмов, обитающие в водной среде. Они обитают в океанах и морях, реках и озерах. Их можно увидеть в пруду и ручье, в водах пещеры и даже в лужах.</a:t>
            </a:r>
            <a:r>
              <a:rPr lang="ru-RU" sz="2000" dirty="0"/>
              <a:t> </a:t>
            </a:r>
            <a:r>
              <a:rPr lang="ru-RU" sz="2000" dirty="0">
                <a:latin typeface="Times New Roman" panose="02020603050405020304" pitchFamily="18" charset="0"/>
                <a:cs typeface="Times New Roman" panose="02020603050405020304" pitchFamily="18" charset="0"/>
              </a:rPr>
              <a:t>Дышат они жабрами, а с помощью плавников и хвоста плавают. Тело покрыто чешуёй. Всего 20 000 видов.</a:t>
            </a:r>
          </a:p>
        </p:txBody>
      </p:sp>
      <p:sp>
        <p:nvSpPr>
          <p:cNvPr id="3" name="Текст 2"/>
          <p:cNvSpPr>
            <a:spLocks noGrp="1"/>
          </p:cNvSpPr>
          <p:nvPr>
            <p:ph type="body" idx="1"/>
          </p:nvPr>
        </p:nvSpPr>
        <p:spPr>
          <a:xfrm>
            <a:off x="1009443" y="2276872"/>
            <a:ext cx="7117178" cy="3744416"/>
          </a:xfrm>
        </p:spPr>
        <p:txBody>
          <a:bodyPr/>
          <a:lstStyle/>
          <a:p>
            <a:endParaRPr lang="ru-RU" dirty="0"/>
          </a:p>
        </p:txBody>
      </p:sp>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27584" y="2359975"/>
            <a:ext cx="7344816" cy="3661525"/>
          </a:xfrm>
          <a:prstGeom prst="rect">
            <a:avLst/>
          </a:prstGeom>
        </p:spPr>
      </p:pic>
      <p:sp>
        <p:nvSpPr>
          <p:cNvPr id="5" name="Управляющая кнопка: назад 4">
            <a:hlinkClick r:id="rId3" action="ppaction://hlinksldjump" highlightClick="1"/>
          </p:cNvPr>
          <p:cNvSpPr/>
          <p:nvPr/>
        </p:nvSpPr>
        <p:spPr>
          <a:xfrm>
            <a:off x="7842020" y="6093296"/>
            <a:ext cx="1122468" cy="648072"/>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Tree>
    <p:extLst>
      <p:ext uri="{BB962C8B-B14F-4D97-AF65-F5344CB8AC3E}">
        <p14:creationId xmlns:p14="http://schemas.microsoft.com/office/powerpoint/2010/main" val="492594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09443" y="260648"/>
            <a:ext cx="7117178" cy="1656183"/>
          </a:xfrm>
        </p:spPr>
        <p:txBody>
          <a:bodyPr/>
          <a:lstStyle/>
          <a:p>
            <a:pPr algn="just"/>
            <a:r>
              <a:rPr lang="ru-RU" sz="2000" b="1" dirty="0">
                <a:latin typeface="Times New Roman" panose="02020603050405020304" pitchFamily="18" charset="0"/>
                <a:cs typeface="Times New Roman" panose="02020603050405020304" pitchFamily="18" charset="0"/>
              </a:rPr>
              <a:t>	Птицы</a:t>
            </a:r>
            <a:r>
              <a:rPr lang="ru-RU" sz="2000" dirty="0">
                <a:latin typeface="Times New Roman" panose="02020603050405020304" pitchFamily="18" charset="0"/>
                <a:cs typeface="Times New Roman" panose="02020603050405020304" pitchFamily="18" charset="0"/>
              </a:rPr>
              <a:t> - класс позвоночных животных. Передние конечности превращены в крылья, большинство приспособлено к полёту. Тело покрыто перьями, температура тела постоянная, обмен веществ очень интенсивный. Размножаются, откладывая яйца. Всего 9 000 видов.</a:t>
            </a:r>
          </a:p>
        </p:txBody>
      </p:sp>
      <p:sp>
        <p:nvSpPr>
          <p:cNvPr id="3" name="Текст 2"/>
          <p:cNvSpPr>
            <a:spLocks noGrp="1"/>
          </p:cNvSpPr>
          <p:nvPr>
            <p:ph type="body" idx="1"/>
          </p:nvPr>
        </p:nvSpPr>
        <p:spPr>
          <a:xfrm>
            <a:off x="1009443" y="2348880"/>
            <a:ext cx="7117178" cy="3672408"/>
          </a:xfrm>
        </p:spPr>
        <p:txBody>
          <a:bodyPr/>
          <a:lstStyle/>
          <a:p>
            <a:endParaRPr lang="ru-RU" dirty="0"/>
          </a:p>
        </p:txBody>
      </p:sp>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70646" y="2224523"/>
            <a:ext cx="7029746" cy="3855225"/>
          </a:xfrm>
          <a:prstGeom prst="rect">
            <a:avLst/>
          </a:prstGeom>
        </p:spPr>
      </p:pic>
      <p:sp>
        <p:nvSpPr>
          <p:cNvPr id="5" name="Управляющая кнопка: назад 4">
            <a:hlinkClick r:id="rId3" action="ppaction://hlinksldjump" highlightClick="1"/>
          </p:cNvPr>
          <p:cNvSpPr/>
          <p:nvPr/>
        </p:nvSpPr>
        <p:spPr>
          <a:xfrm>
            <a:off x="7956376" y="6237312"/>
            <a:ext cx="1008112" cy="50405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Tree>
    <p:extLst>
      <p:ext uri="{BB962C8B-B14F-4D97-AF65-F5344CB8AC3E}">
        <p14:creationId xmlns:p14="http://schemas.microsoft.com/office/powerpoint/2010/main" val="2351200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09443" y="260649"/>
            <a:ext cx="7117178" cy="1512168"/>
          </a:xfrm>
        </p:spPr>
        <p:txBody>
          <a:bodyPr/>
          <a:lstStyle/>
          <a:p>
            <a:pPr algn="just"/>
            <a:r>
              <a:rPr lang="ru-RU" sz="2000" dirty="0">
                <a:latin typeface="Times New Roman" panose="02020603050405020304" pitchFamily="18" charset="0"/>
                <a:cs typeface="Times New Roman" panose="02020603050405020304" pitchFamily="18" charset="0"/>
              </a:rPr>
              <a:t>	</a:t>
            </a:r>
            <a:r>
              <a:rPr lang="ru-RU" sz="2000" b="1" dirty="0">
                <a:latin typeface="Times New Roman" panose="02020603050405020304" pitchFamily="18" charset="0"/>
                <a:cs typeface="Times New Roman" panose="02020603050405020304" pitchFamily="18" charset="0"/>
              </a:rPr>
              <a:t>Звери</a:t>
            </a:r>
            <a:r>
              <a:rPr lang="ru-RU" sz="2000" dirty="0">
                <a:latin typeface="Times New Roman" panose="02020603050405020304" pitchFamily="18" charset="0"/>
                <a:cs typeface="Times New Roman" panose="02020603050405020304" pitchFamily="18" charset="0"/>
              </a:rPr>
              <a:t> - это синоним слова "млекопитающие", т. е. это лишь один класс животных. они теплокровные, живородящие, у большинства есть волосяной покров, детёнышей они</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 выкармливают молоком. Всего 5 000 видов.</a:t>
            </a:r>
            <a:endParaRPr lang="ru-RU" dirty="0"/>
          </a:p>
        </p:txBody>
      </p:sp>
      <p:sp>
        <p:nvSpPr>
          <p:cNvPr id="3" name="Текст 2"/>
          <p:cNvSpPr>
            <a:spLocks noGrp="1"/>
          </p:cNvSpPr>
          <p:nvPr>
            <p:ph type="body" idx="1"/>
          </p:nvPr>
        </p:nvSpPr>
        <p:spPr>
          <a:xfrm>
            <a:off x="1009443" y="2132856"/>
            <a:ext cx="7117178" cy="3960440"/>
          </a:xfrm>
        </p:spPr>
        <p:txBody>
          <a:bodyPr/>
          <a:lstStyle/>
          <a:p>
            <a:endParaRPr lang="ru-RU" dirty="0"/>
          </a:p>
        </p:txBody>
      </p:sp>
      <p:pic>
        <p:nvPicPr>
          <p:cNvPr id="5" name="Рисунок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71601" y="2014210"/>
            <a:ext cx="7200799" cy="4076586"/>
          </a:xfrm>
          <a:prstGeom prst="rect">
            <a:avLst/>
          </a:prstGeom>
        </p:spPr>
      </p:pic>
      <p:sp>
        <p:nvSpPr>
          <p:cNvPr id="6" name="Управляющая кнопка: назад 5">
            <a:hlinkClick r:id="rId3" action="ppaction://hlinksldjump" highlightClick="1"/>
          </p:cNvPr>
          <p:cNvSpPr/>
          <p:nvPr/>
        </p:nvSpPr>
        <p:spPr>
          <a:xfrm>
            <a:off x="8035158" y="6237312"/>
            <a:ext cx="929329" cy="476672"/>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328429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88641"/>
            <a:ext cx="8640960" cy="936103"/>
          </a:xfrm>
        </p:spPr>
        <p:txBody>
          <a:bodyPr/>
          <a:lstStyle/>
          <a:p>
            <a:pPr algn="ctr"/>
            <a:r>
              <a:rPr lang="ru-RU" dirty="0"/>
              <a:t>Разнообразие животных</a:t>
            </a:r>
          </a:p>
        </p:txBody>
      </p:sp>
      <p:pic>
        <p:nvPicPr>
          <p:cNvPr id="3" name="Рисунок 2">
            <a:hlinkClick r:id="rId2" action="ppaction://hlinksldjump"/>
          </p:cNvPr>
          <p:cNvPicPr>
            <a:picLocks noChangeAspect="1"/>
          </p:cNvPicPr>
          <p:nvPr/>
        </p:nvPicPr>
        <p:blipFill>
          <a:blip r:embed="rId3" cstate="email">
            <a:extLst>
              <a:ext uri="{BEBA8EAE-BF5A-486C-A8C5-ECC9F3942E4B}">
                <a14:imgProps xmlns:a14="http://schemas.microsoft.com/office/drawing/2010/main">
                  <a14:imgLayer r:embed="rId4">
                    <a14:imgEffect>
                      <a14:backgroundRemoval t="0" b="89753" l="9892" r="91183"/>
                    </a14:imgEffect>
                    <a14:imgEffect>
                      <a14:sharpenSoften amount="-50000"/>
                    </a14:imgEffect>
                  </a14:imgLayer>
                </a14:imgProps>
              </a:ext>
              <a:ext uri="{28A0092B-C50C-407E-A947-70E740481C1C}">
                <a14:useLocalDpi xmlns:a14="http://schemas.microsoft.com/office/drawing/2010/main"/>
              </a:ext>
            </a:extLst>
          </a:blip>
          <a:stretch>
            <a:fillRect/>
          </a:stretch>
        </p:blipFill>
        <p:spPr>
          <a:xfrm>
            <a:off x="395536" y="1052736"/>
            <a:ext cx="1932212" cy="1368151"/>
          </a:xfrm>
          <a:prstGeom prst="rect">
            <a:avLst/>
          </a:prstGeom>
          <a:noFill/>
          <a:ln>
            <a:noFill/>
          </a:ln>
        </p:spPr>
      </p:pic>
      <p:sp>
        <p:nvSpPr>
          <p:cNvPr id="5" name="TextBox 4"/>
          <p:cNvSpPr txBox="1"/>
          <p:nvPr/>
        </p:nvSpPr>
        <p:spPr>
          <a:xfrm>
            <a:off x="395536" y="2164421"/>
            <a:ext cx="1932212" cy="369332"/>
          </a:xfrm>
          <a:prstGeom prst="rect">
            <a:avLst/>
          </a:prstGeom>
          <a:noFill/>
        </p:spPr>
        <p:txBody>
          <a:bodyPr wrap="square" rtlCol="0">
            <a:spAutoFit/>
          </a:bodyPr>
          <a:lstStyle/>
          <a:p>
            <a:pPr algn="ctr"/>
            <a:r>
              <a:rPr lang="ru-RU" dirty="0"/>
              <a:t>Черви</a:t>
            </a:r>
          </a:p>
        </p:txBody>
      </p:sp>
      <p:pic>
        <p:nvPicPr>
          <p:cNvPr id="6" name="Рисунок 5">
            <a:hlinkClick r:id="rId5" action="ppaction://hlinksldjump"/>
          </p:cNvPr>
          <p:cNvPicPr>
            <a:picLocks noChangeAspect="1"/>
          </p:cNvPicPr>
          <p:nvPr/>
        </p:nvPicPr>
        <p:blipFill>
          <a:blip r:embed="rId6" cstate="email">
            <a:extLst>
              <a:ext uri="{BEBA8EAE-BF5A-486C-A8C5-ECC9F3942E4B}">
                <a14:imgProps xmlns:a14="http://schemas.microsoft.com/office/drawing/2010/main">
                  <a14:imgLayer r:embed="rId7">
                    <a14:imgEffect>
                      <a14:backgroundRemoval t="9894" b="92226" l="4327" r="96875"/>
                    </a14:imgEffect>
                  </a14:imgLayer>
                </a14:imgProps>
              </a:ext>
              <a:ext uri="{28A0092B-C50C-407E-A947-70E740481C1C}">
                <a14:useLocalDpi xmlns:a14="http://schemas.microsoft.com/office/drawing/2010/main"/>
              </a:ext>
            </a:extLst>
          </a:blip>
          <a:stretch>
            <a:fillRect/>
          </a:stretch>
        </p:blipFill>
        <p:spPr>
          <a:xfrm>
            <a:off x="3491880" y="1266776"/>
            <a:ext cx="1728192" cy="1176130"/>
          </a:xfrm>
          <a:prstGeom prst="rect">
            <a:avLst/>
          </a:prstGeom>
        </p:spPr>
      </p:pic>
      <p:sp>
        <p:nvSpPr>
          <p:cNvPr id="7" name="TextBox 6"/>
          <p:cNvSpPr txBox="1"/>
          <p:nvPr/>
        </p:nvSpPr>
        <p:spPr>
          <a:xfrm>
            <a:off x="3450404" y="2349087"/>
            <a:ext cx="1701293" cy="369332"/>
          </a:xfrm>
          <a:prstGeom prst="rect">
            <a:avLst/>
          </a:prstGeom>
          <a:noFill/>
        </p:spPr>
        <p:txBody>
          <a:bodyPr wrap="square" rtlCol="0">
            <a:spAutoFit/>
          </a:bodyPr>
          <a:lstStyle/>
          <a:p>
            <a:pPr algn="ctr"/>
            <a:r>
              <a:rPr lang="ru-RU" dirty="0"/>
              <a:t>Моллюски</a:t>
            </a:r>
          </a:p>
        </p:txBody>
      </p:sp>
      <p:pic>
        <p:nvPicPr>
          <p:cNvPr id="8" name="Рисунок 7">
            <a:hlinkClick r:id="rId8" action="ppaction://hlinksldjump"/>
          </p:cNvPr>
          <p:cNvPicPr>
            <a:picLocks noChangeAspect="1"/>
          </p:cNvPicPr>
          <p:nvPr/>
        </p:nvPicPr>
        <p:blipFill>
          <a:blip r:embed="rId9" cstate="email">
            <a:extLst>
              <a:ext uri="{BEBA8EAE-BF5A-486C-A8C5-ECC9F3942E4B}">
                <a14:imgProps xmlns:a14="http://schemas.microsoft.com/office/drawing/2010/main">
                  <a14:imgLayer r:embed="rId10">
                    <a14:imgEffect>
                      <a14:backgroundRemoval t="9894" b="100000" l="3318" r="100000"/>
                    </a14:imgEffect>
                  </a14:imgLayer>
                </a14:imgProps>
              </a:ext>
              <a:ext uri="{28A0092B-C50C-407E-A947-70E740481C1C}">
                <a14:useLocalDpi xmlns:a14="http://schemas.microsoft.com/office/drawing/2010/main"/>
              </a:ext>
            </a:extLst>
          </a:blip>
          <a:stretch>
            <a:fillRect/>
          </a:stretch>
        </p:blipFill>
        <p:spPr>
          <a:xfrm>
            <a:off x="6012159" y="1266776"/>
            <a:ext cx="1754559" cy="1175555"/>
          </a:xfrm>
          <a:prstGeom prst="rect">
            <a:avLst/>
          </a:prstGeom>
        </p:spPr>
      </p:pic>
      <p:sp>
        <p:nvSpPr>
          <p:cNvPr id="9" name="TextBox 8"/>
          <p:cNvSpPr txBox="1"/>
          <p:nvPr/>
        </p:nvSpPr>
        <p:spPr>
          <a:xfrm>
            <a:off x="5968185" y="2420888"/>
            <a:ext cx="1872209" cy="369332"/>
          </a:xfrm>
          <a:prstGeom prst="rect">
            <a:avLst/>
          </a:prstGeom>
          <a:noFill/>
        </p:spPr>
        <p:txBody>
          <a:bodyPr wrap="square" rtlCol="0">
            <a:spAutoFit/>
          </a:bodyPr>
          <a:lstStyle/>
          <a:p>
            <a:pPr algn="ctr"/>
            <a:r>
              <a:rPr lang="ru-RU" dirty="0"/>
              <a:t>Иглокожие</a:t>
            </a:r>
          </a:p>
        </p:txBody>
      </p:sp>
      <p:pic>
        <p:nvPicPr>
          <p:cNvPr id="10" name="Рисунок 9">
            <a:hlinkClick r:id="rId11" action="ppaction://hlinksldjump"/>
          </p:cNvPr>
          <p:cNvPicPr>
            <a:picLocks noChangeAspect="1"/>
          </p:cNvPicPr>
          <p:nvPr/>
        </p:nvPicPr>
        <p:blipFill>
          <a:blip r:embed="rId12" cstate="email">
            <a:extLst>
              <a:ext uri="{BEBA8EAE-BF5A-486C-A8C5-ECC9F3942E4B}">
                <a14:imgProps xmlns:a14="http://schemas.microsoft.com/office/drawing/2010/main">
                  <a14:imgLayer r:embed="rId13">
                    <a14:imgEffect>
                      <a14:backgroundRemoval t="0" b="100000" l="10000" r="100000"/>
                    </a14:imgEffect>
                  </a14:imgLayer>
                </a14:imgProps>
              </a:ext>
              <a:ext uri="{28A0092B-C50C-407E-A947-70E740481C1C}">
                <a14:useLocalDpi xmlns:a14="http://schemas.microsoft.com/office/drawing/2010/main"/>
              </a:ext>
            </a:extLst>
          </a:blip>
          <a:stretch>
            <a:fillRect/>
          </a:stretch>
        </p:blipFill>
        <p:spPr>
          <a:xfrm>
            <a:off x="16826" y="3164171"/>
            <a:ext cx="2037879" cy="1152128"/>
          </a:xfrm>
          <a:prstGeom prst="rect">
            <a:avLst/>
          </a:prstGeom>
        </p:spPr>
      </p:pic>
      <p:sp>
        <p:nvSpPr>
          <p:cNvPr id="12" name="TextBox 11"/>
          <p:cNvSpPr txBox="1"/>
          <p:nvPr/>
        </p:nvSpPr>
        <p:spPr>
          <a:xfrm>
            <a:off x="289867" y="4365104"/>
            <a:ext cx="2481933" cy="369332"/>
          </a:xfrm>
          <a:prstGeom prst="rect">
            <a:avLst/>
          </a:prstGeom>
          <a:noFill/>
        </p:spPr>
        <p:txBody>
          <a:bodyPr wrap="square" rtlCol="0">
            <a:spAutoFit/>
          </a:bodyPr>
          <a:lstStyle/>
          <a:p>
            <a:pPr algn="ctr"/>
            <a:r>
              <a:rPr lang="ru-RU" dirty="0"/>
              <a:t>Ракообразные</a:t>
            </a:r>
          </a:p>
        </p:txBody>
      </p:sp>
      <p:pic>
        <p:nvPicPr>
          <p:cNvPr id="13" name="Рисунок 12">
            <a:hlinkClick r:id="rId14" action="ppaction://hlinksldjump"/>
          </p:cNvPr>
          <p:cNvPicPr>
            <a:picLocks noChangeAspect="1"/>
          </p:cNvPicPr>
          <p:nvPr/>
        </p:nvPicPr>
        <p:blipFill>
          <a:blip r:embed="rId15" cstate="email">
            <a:extLst>
              <a:ext uri="{BEBA8EAE-BF5A-486C-A8C5-ECC9F3942E4B}">
                <a14:imgProps xmlns:a14="http://schemas.microsoft.com/office/drawing/2010/main">
                  <a14:imgLayer r:embed="rId16">
                    <a14:imgEffect>
                      <a14:backgroundRemoval t="10000" b="100000" l="9856" r="94712"/>
                    </a14:imgEffect>
                  </a14:imgLayer>
                </a14:imgProps>
              </a:ext>
              <a:ext uri="{28A0092B-C50C-407E-A947-70E740481C1C}">
                <a14:useLocalDpi xmlns:a14="http://schemas.microsoft.com/office/drawing/2010/main"/>
              </a:ext>
            </a:extLst>
          </a:blip>
          <a:stretch>
            <a:fillRect/>
          </a:stretch>
        </p:blipFill>
        <p:spPr>
          <a:xfrm>
            <a:off x="2654683" y="2974886"/>
            <a:ext cx="1728192" cy="1205552"/>
          </a:xfrm>
          <a:prstGeom prst="rect">
            <a:avLst/>
          </a:prstGeom>
        </p:spPr>
      </p:pic>
      <p:sp>
        <p:nvSpPr>
          <p:cNvPr id="16" name="TextBox 15"/>
          <p:cNvSpPr txBox="1"/>
          <p:nvPr/>
        </p:nvSpPr>
        <p:spPr>
          <a:xfrm>
            <a:off x="2636336" y="3999547"/>
            <a:ext cx="2151688" cy="369332"/>
          </a:xfrm>
          <a:prstGeom prst="rect">
            <a:avLst/>
          </a:prstGeom>
          <a:noFill/>
        </p:spPr>
        <p:txBody>
          <a:bodyPr wrap="square" rtlCol="0">
            <a:spAutoFit/>
          </a:bodyPr>
          <a:lstStyle/>
          <a:p>
            <a:r>
              <a:rPr lang="ru-RU" dirty="0"/>
              <a:t>Паукообразные</a:t>
            </a:r>
          </a:p>
        </p:txBody>
      </p:sp>
      <p:pic>
        <p:nvPicPr>
          <p:cNvPr id="17" name="Рисунок 16">
            <a:hlinkClick r:id="rId17" action="ppaction://hlinksldjump"/>
          </p:cNvPr>
          <p:cNvPicPr>
            <a:picLocks noChangeAspect="1"/>
          </p:cNvPicPr>
          <p:nvPr/>
        </p:nvPicPr>
        <p:blipFill>
          <a:blip r:embed="rId18" cstate="email">
            <a:extLst>
              <a:ext uri="{BEBA8EAE-BF5A-486C-A8C5-ECC9F3942E4B}">
                <a14:imgProps xmlns:a14="http://schemas.microsoft.com/office/drawing/2010/main">
                  <a14:imgLayer r:embed="rId19">
                    <a14:imgEffect>
                      <a14:backgroundRemoval t="10000" b="90000" l="10000" r="90000"/>
                    </a14:imgEffect>
                  </a14:imgLayer>
                </a14:imgProps>
              </a:ext>
              <a:ext uri="{28A0092B-C50C-407E-A947-70E740481C1C}">
                <a14:useLocalDpi xmlns:a14="http://schemas.microsoft.com/office/drawing/2010/main"/>
              </a:ext>
            </a:extLst>
          </a:blip>
          <a:stretch>
            <a:fillRect/>
          </a:stretch>
        </p:blipFill>
        <p:spPr>
          <a:xfrm>
            <a:off x="6759590" y="2974886"/>
            <a:ext cx="2008520" cy="1431585"/>
          </a:xfrm>
          <a:prstGeom prst="rect">
            <a:avLst/>
          </a:prstGeom>
        </p:spPr>
      </p:pic>
      <p:sp>
        <p:nvSpPr>
          <p:cNvPr id="18" name="TextBox 17"/>
          <p:cNvSpPr txBox="1"/>
          <p:nvPr/>
        </p:nvSpPr>
        <p:spPr>
          <a:xfrm>
            <a:off x="6556681" y="3690678"/>
            <a:ext cx="2323902" cy="923330"/>
          </a:xfrm>
          <a:prstGeom prst="rect">
            <a:avLst/>
          </a:prstGeom>
          <a:noFill/>
        </p:spPr>
        <p:txBody>
          <a:bodyPr wrap="square" rtlCol="0">
            <a:spAutoFit/>
          </a:bodyPr>
          <a:lstStyle/>
          <a:p>
            <a:endParaRPr lang="ru-RU" dirty="0"/>
          </a:p>
          <a:p>
            <a:pPr algn="ctr"/>
            <a:r>
              <a:rPr lang="ru-RU" dirty="0"/>
              <a:t>Земноводные</a:t>
            </a:r>
          </a:p>
          <a:p>
            <a:endParaRPr lang="ru-RU" dirty="0"/>
          </a:p>
        </p:txBody>
      </p:sp>
      <p:pic>
        <p:nvPicPr>
          <p:cNvPr id="19" name="Рисунок 18">
            <a:hlinkClick r:id="rId20" action="ppaction://hlinksldjump"/>
          </p:cNvPr>
          <p:cNvPicPr>
            <a:picLocks noChangeAspect="1"/>
          </p:cNvPicPr>
          <p:nvPr/>
        </p:nvPicPr>
        <p:blipFill>
          <a:blip r:embed="rId21" cstate="email">
            <a:extLst>
              <a:ext uri="{BEBA8EAE-BF5A-486C-A8C5-ECC9F3942E4B}">
                <a14:imgProps xmlns:a14="http://schemas.microsoft.com/office/drawing/2010/main">
                  <a14:imgLayer r:embed="rId22">
                    <a14:imgEffect>
                      <a14:backgroundRemoval t="10000" b="90000" l="10000" r="90000"/>
                    </a14:imgEffect>
                  </a14:imgLayer>
                </a14:imgProps>
              </a:ext>
              <a:ext uri="{28A0092B-C50C-407E-A947-70E740481C1C}">
                <a14:useLocalDpi xmlns:a14="http://schemas.microsoft.com/office/drawing/2010/main"/>
              </a:ext>
            </a:extLst>
          </a:blip>
          <a:stretch>
            <a:fillRect/>
          </a:stretch>
        </p:blipFill>
        <p:spPr>
          <a:xfrm>
            <a:off x="244772" y="4919102"/>
            <a:ext cx="2082976" cy="1173564"/>
          </a:xfrm>
          <a:prstGeom prst="rect">
            <a:avLst/>
          </a:prstGeom>
        </p:spPr>
      </p:pic>
      <p:sp>
        <p:nvSpPr>
          <p:cNvPr id="20" name="TextBox 19"/>
          <p:cNvSpPr txBox="1"/>
          <p:nvPr/>
        </p:nvSpPr>
        <p:spPr>
          <a:xfrm>
            <a:off x="0" y="5805264"/>
            <a:ext cx="2331425" cy="369332"/>
          </a:xfrm>
          <a:prstGeom prst="rect">
            <a:avLst/>
          </a:prstGeom>
          <a:noFill/>
        </p:spPr>
        <p:txBody>
          <a:bodyPr wrap="square" rtlCol="0">
            <a:spAutoFit/>
          </a:bodyPr>
          <a:lstStyle/>
          <a:p>
            <a:r>
              <a:rPr lang="ru-RU" dirty="0"/>
              <a:t>Пресмыкающиеся</a:t>
            </a:r>
          </a:p>
        </p:txBody>
      </p:sp>
      <p:pic>
        <p:nvPicPr>
          <p:cNvPr id="21" name="Рисунок 20">
            <a:hlinkClick r:id="rId23" action="ppaction://hlinksldjump"/>
          </p:cNvPr>
          <p:cNvPicPr>
            <a:picLocks noChangeAspect="1"/>
          </p:cNvPicPr>
          <p:nvPr/>
        </p:nvPicPr>
        <p:blipFill>
          <a:blip r:embed="rId24" cstate="email">
            <a:extLst>
              <a:ext uri="{BEBA8EAE-BF5A-486C-A8C5-ECC9F3942E4B}">
                <a14:imgProps xmlns:a14="http://schemas.microsoft.com/office/drawing/2010/main">
                  <a14:imgLayer r:embed="rId25">
                    <a14:imgEffect>
                      <a14:backgroundRemoval t="10000" b="90000" l="10000" r="90000"/>
                    </a14:imgEffect>
                  </a14:imgLayer>
                </a14:imgProps>
              </a:ext>
              <a:ext uri="{28A0092B-C50C-407E-A947-70E740481C1C}">
                <a14:useLocalDpi xmlns:a14="http://schemas.microsoft.com/office/drawing/2010/main"/>
              </a:ext>
            </a:extLst>
          </a:blip>
          <a:stretch>
            <a:fillRect/>
          </a:stretch>
        </p:blipFill>
        <p:spPr>
          <a:xfrm>
            <a:off x="5004048" y="4833263"/>
            <a:ext cx="1685354" cy="1259403"/>
          </a:xfrm>
          <a:prstGeom prst="rect">
            <a:avLst/>
          </a:prstGeom>
        </p:spPr>
      </p:pic>
      <p:sp>
        <p:nvSpPr>
          <p:cNvPr id="22" name="TextBox 21"/>
          <p:cNvSpPr txBox="1"/>
          <p:nvPr/>
        </p:nvSpPr>
        <p:spPr>
          <a:xfrm>
            <a:off x="5246970" y="5949281"/>
            <a:ext cx="1442431" cy="1200329"/>
          </a:xfrm>
          <a:prstGeom prst="rect">
            <a:avLst/>
          </a:prstGeom>
          <a:noFill/>
        </p:spPr>
        <p:txBody>
          <a:bodyPr wrap="square" rtlCol="0">
            <a:spAutoFit/>
          </a:bodyPr>
          <a:lstStyle/>
          <a:p>
            <a:pPr algn="ctr"/>
            <a:r>
              <a:rPr lang="ru-RU" dirty="0"/>
              <a:t>Птицы</a:t>
            </a:r>
          </a:p>
          <a:p>
            <a:pPr algn="ctr"/>
            <a:endParaRPr lang="ru-RU" dirty="0"/>
          </a:p>
          <a:p>
            <a:pPr algn="ctr"/>
            <a:endParaRPr lang="ru-RU" dirty="0"/>
          </a:p>
          <a:p>
            <a:pPr algn="ctr"/>
            <a:endParaRPr lang="ru-RU" dirty="0"/>
          </a:p>
        </p:txBody>
      </p:sp>
      <p:pic>
        <p:nvPicPr>
          <p:cNvPr id="23" name="Рисунок 22">
            <a:hlinkClick r:id="rId26" action="ppaction://hlinksldjump"/>
          </p:cNvPr>
          <p:cNvPicPr>
            <a:picLocks noChangeAspect="1"/>
          </p:cNvPicPr>
          <p:nvPr/>
        </p:nvPicPr>
        <p:blipFill>
          <a:blip r:embed="rId27" cstate="email">
            <a:extLst>
              <a:ext uri="{BEBA8EAE-BF5A-486C-A8C5-ECC9F3942E4B}">
                <a14:imgProps xmlns:a14="http://schemas.microsoft.com/office/drawing/2010/main">
                  <a14:imgLayer r:embed="rId28">
                    <a14:imgEffect>
                      <a14:backgroundRemoval t="4215" b="96935" l="0" r="100000"/>
                    </a14:imgEffect>
                  </a14:imgLayer>
                </a14:imgProps>
              </a:ext>
              <a:ext uri="{28A0092B-C50C-407E-A947-70E740481C1C}">
                <a14:useLocalDpi xmlns:a14="http://schemas.microsoft.com/office/drawing/2010/main"/>
              </a:ext>
            </a:extLst>
          </a:blip>
          <a:stretch>
            <a:fillRect/>
          </a:stretch>
        </p:blipFill>
        <p:spPr>
          <a:xfrm>
            <a:off x="7090394" y="5026123"/>
            <a:ext cx="1346912" cy="1082019"/>
          </a:xfrm>
          <a:prstGeom prst="rect">
            <a:avLst/>
          </a:prstGeom>
        </p:spPr>
      </p:pic>
      <p:sp>
        <p:nvSpPr>
          <p:cNvPr id="24" name="TextBox 23"/>
          <p:cNvSpPr txBox="1"/>
          <p:nvPr/>
        </p:nvSpPr>
        <p:spPr>
          <a:xfrm>
            <a:off x="7090394" y="6108142"/>
            <a:ext cx="1514054" cy="369332"/>
          </a:xfrm>
          <a:prstGeom prst="rect">
            <a:avLst/>
          </a:prstGeom>
          <a:noFill/>
        </p:spPr>
        <p:txBody>
          <a:bodyPr wrap="square" rtlCol="0">
            <a:spAutoFit/>
          </a:bodyPr>
          <a:lstStyle/>
          <a:p>
            <a:pPr algn="ctr"/>
            <a:r>
              <a:rPr lang="ru-RU" dirty="0"/>
              <a:t>Звери</a:t>
            </a:r>
          </a:p>
        </p:txBody>
      </p:sp>
      <p:pic>
        <p:nvPicPr>
          <p:cNvPr id="4" name="Рисунок 3">
            <a:hlinkClick r:id="rId29" action="ppaction://hlinksldjump"/>
          </p:cNvPr>
          <p:cNvPicPr>
            <a:picLocks noChangeAspect="1"/>
          </p:cNvPicPr>
          <p:nvPr/>
        </p:nvPicPr>
        <p:blipFill>
          <a:blip r:embed="rId30" cstate="email">
            <a:extLst>
              <a:ext uri="{BEBA8EAE-BF5A-486C-A8C5-ECC9F3942E4B}">
                <a14:imgProps xmlns:a14="http://schemas.microsoft.com/office/drawing/2010/main">
                  <a14:imgLayer r:embed="rId31">
                    <a14:imgEffect>
                      <a14:backgroundRemoval t="10000" b="90000" l="2800" r="100000"/>
                    </a14:imgEffect>
                  </a14:imgLayer>
                </a14:imgProps>
              </a:ext>
              <a:ext uri="{28A0092B-C50C-407E-A947-70E740481C1C}">
                <a14:useLocalDpi xmlns:a14="http://schemas.microsoft.com/office/drawing/2010/main"/>
              </a:ext>
            </a:extLst>
          </a:blip>
          <a:stretch>
            <a:fillRect/>
          </a:stretch>
        </p:blipFill>
        <p:spPr>
          <a:xfrm>
            <a:off x="2636336" y="5150228"/>
            <a:ext cx="2151688" cy="918053"/>
          </a:xfrm>
          <a:prstGeom prst="rect">
            <a:avLst/>
          </a:prstGeom>
        </p:spPr>
      </p:pic>
      <p:sp>
        <p:nvSpPr>
          <p:cNvPr id="14" name="TextBox 13"/>
          <p:cNvSpPr txBox="1"/>
          <p:nvPr/>
        </p:nvSpPr>
        <p:spPr>
          <a:xfrm>
            <a:off x="3131841" y="5949281"/>
            <a:ext cx="1251034" cy="369332"/>
          </a:xfrm>
          <a:prstGeom prst="rect">
            <a:avLst/>
          </a:prstGeom>
          <a:noFill/>
        </p:spPr>
        <p:txBody>
          <a:bodyPr wrap="square" rtlCol="0">
            <a:spAutoFit/>
          </a:bodyPr>
          <a:lstStyle/>
          <a:p>
            <a:pPr algn="ctr"/>
            <a:r>
              <a:rPr lang="ru-RU" dirty="0"/>
              <a:t>Рыбы</a:t>
            </a:r>
          </a:p>
        </p:txBody>
      </p:sp>
      <p:pic>
        <p:nvPicPr>
          <p:cNvPr id="15" name="Рисунок 14">
            <a:hlinkClick r:id="rId32" action="ppaction://hlinksldjump"/>
          </p:cNvPr>
          <p:cNvPicPr>
            <a:picLocks noChangeAspect="1"/>
          </p:cNvPicPr>
          <p:nvPr/>
        </p:nvPicPr>
        <p:blipFill>
          <a:blip r:embed="rId33" cstate="email">
            <a:extLst>
              <a:ext uri="{28A0092B-C50C-407E-A947-70E740481C1C}">
                <a14:useLocalDpi xmlns:a14="http://schemas.microsoft.com/office/drawing/2010/main"/>
              </a:ext>
            </a:extLst>
          </a:blip>
          <a:stretch>
            <a:fillRect/>
          </a:stretch>
        </p:blipFill>
        <p:spPr>
          <a:xfrm>
            <a:off x="5220072" y="3221305"/>
            <a:ext cx="1099902" cy="1108387"/>
          </a:xfrm>
          <a:prstGeom prst="rect">
            <a:avLst/>
          </a:prstGeom>
        </p:spPr>
      </p:pic>
      <p:sp>
        <p:nvSpPr>
          <p:cNvPr id="25" name="TextBox 24"/>
          <p:cNvSpPr txBox="1"/>
          <p:nvPr/>
        </p:nvSpPr>
        <p:spPr>
          <a:xfrm>
            <a:off x="4756481" y="4316299"/>
            <a:ext cx="1800200" cy="369332"/>
          </a:xfrm>
          <a:prstGeom prst="rect">
            <a:avLst/>
          </a:prstGeom>
          <a:noFill/>
        </p:spPr>
        <p:txBody>
          <a:bodyPr wrap="square" rtlCol="0">
            <a:spAutoFit/>
          </a:bodyPr>
          <a:lstStyle/>
          <a:p>
            <a:pPr algn="ctr"/>
            <a:r>
              <a:rPr lang="ru-RU" dirty="0"/>
              <a:t>Насекомые</a:t>
            </a:r>
          </a:p>
        </p:txBody>
      </p:sp>
    </p:spTree>
    <p:extLst>
      <p:ext uri="{BB962C8B-B14F-4D97-AF65-F5344CB8AC3E}">
        <p14:creationId xmlns:p14="http://schemas.microsoft.com/office/powerpoint/2010/main" val="31949505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09443" y="332655"/>
            <a:ext cx="7117178" cy="2209847"/>
          </a:xfrm>
        </p:spPr>
        <p:txBody>
          <a:bodyPr/>
          <a:lstStyle/>
          <a:p>
            <a:pPr algn="just"/>
            <a:r>
              <a:rPr lang="ru-RU" sz="2000" dirty="0"/>
              <a:t>	</a:t>
            </a:r>
            <a:r>
              <a:rPr lang="ru-RU" sz="2400" b="1" dirty="0">
                <a:latin typeface="Times New Roman" panose="02020603050405020304" pitchFamily="18" charset="0"/>
                <a:cs typeface="Times New Roman" panose="02020603050405020304" pitchFamily="18" charset="0"/>
              </a:rPr>
              <a:t>Черви</a:t>
            </a:r>
            <a:r>
              <a:rPr lang="ru-RU" sz="2400" dirty="0">
                <a:latin typeface="Times New Roman" panose="02020603050405020304" pitchFamily="18" charset="0"/>
                <a:cs typeface="Times New Roman" panose="02020603050405020304" pitchFamily="18" charset="0"/>
              </a:rPr>
              <a:t> – многочисленная группа  беспозвоночных животных, имеющих общие признаки. Тело червя продолговатое, двусторонне-симметричное. Покровы тела представлены кожно-мускульным мешком.  Конечности у червей отсутствуют. Всего 120000 видов.</a:t>
            </a:r>
          </a:p>
        </p:txBody>
      </p:sp>
      <p:sp>
        <p:nvSpPr>
          <p:cNvPr id="3" name="Текст 2"/>
          <p:cNvSpPr>
            <a:spLocks noGrp="1"/>
          </p:cNvSpPr>
          <p:nvPr>
            <p:ph type="body" idx="1"/>
          </p:nvPr>
        </p:nvSpPr>
        <p:spPr>
          <a:xfrm>
            <a:off x="1009443" y="2636912"/>
            <a:ext cx="7117178" cy="3000869"/>
          </a:xfrm>
        </p:spPr>
        <p:txBody>
          <a:bodyPr/>
          <a:lstStyle/>
          <a:p>
            <a:endParaRPr lang="ru-RU" dirty="0"/>
          </a:p>
        </p:txBody>
      </p:sp>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99591" y="2542503"/>
            <a:ext cx="7298547" cy="3406777"/>
          </a:xfrm>
          <a:prstGeom prst="rect">
            <a:avLst/>
          </a:prstGeom>
        </p:spPr>
      </p:pic>
      <p:sp>
        <p:nvSpPr>
          <p:cNvPr id="5" name="Управляющая кнопка: назад 4">
            <a:hlinkClick r:id="rId3" action="ppaction://hlinksldjump" highlightClick="1"/>
          </p:cNvPr>
          <p:cNvSpPr/>
          <p:nvPr/>
        </p:nvSpPr>
        <p:spPr>
          <a:xfrm>
            <a:off x="7596336" y="6093296"/>
            <a:ext cx="576064" cy="36004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Tree>
    <p:extLst>
      <p:ext uri="{BB962C8B-B14F-4D97-AF65-F5344CB8AC3E}">
        <p14:creationId xmlns:p14="http://schemas.microsoft.com/office/powerpoint/2010/main" val="4091669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31885" y="332655"/>
            <a:ext cx="7117178" cy="2486359"/>
          </a:xfrm>
        </p:spPr>
        <p:txBody>
          <a:bodyPr/>
          <a:lstStyle/>
          <a:p>
            <a:pPr algn="just"/>
            <a:r>
              <a:rPr lang="ru-RU" sz="1800" dirty="0"/>
              <a:t>	</a:t>
            </a:r>
            <a:r>
              <a:rPr lang="ru-RU" sz="2400" b="1" dirty="0">
                <a:latin typeface="Times New Roman" panose="02020603050405020304" pitchFamily="18" charset="0"/>
                <a:cs typeface="Times New Roman" panose="02020603050405020304" pitchFamily="18" charset="0"/>
              </a:rPr>
              <a:t>Моллюски</a:t>
            </a:r>
            <a:r>
              <a:rPr lang="ru-RU" sz="2400" dirty="0">
                <a:latin typeface="Times New Roman" panose="02020603050405020304" pitchFamily="18" charset="0"/>
                <a:cs typeface="Times New Roman" panose="02020603050405020304" pitchFamily="18" charset="0"/>
              </a:rPr>
              <a:t> относятся к одним из наиболее древних беспозвоночных животных. Отличаются довольно сложно устроенными внутренними органами. Многие из них имеют известковую раковину, которая довольно хорошо защищает их тело от посягательств многочисленных врагов.		100 000 видов</a:t>
            </a:r>
          </a:p>
        </p:txBody>
      </p:sp>
      <p:sp>
        <p:nvSpPr>
          <p:cNvPr id="3" name="Текст 2"/>
          <p:cNvSpPr>
            <a:spLocks noGrp="1"/>
          </p:cNvSpPr>
          <p:nvPr>
            <p:ph type="body" idx="1"/>
          </p:nvPr>
        </p:nvSpPr>
        <p:spPr>
          <a:xfrm>
            <a:off x="755576" y="2819014"/>
            <a:ext cx="7377689" cy="3454302"/>
          </a:xfrm>
        </p:spPr>
        <p:txBody>
          <a:bodyPr/>
          <a:lstStyle/>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755576" y="2819015"/>
            <a:ext cx="7200800" cy="3541058"/>
          </a:xfrm>
          <a:prstGeom prst="rect">
            <a:avLst/>
          </a:prstGeom>
        </p:spPr>
      </p:pic>
      <p:sp>
        <p:nvSpPr>
          <p:cNvPr id="5" name="Управляющая кнопка: назад 4">
            <a:hlinkClick r:id="rId3" action="ppaction://hlinksldjump" highlightClick="1"/>
          </p:cNvPr>
          <p:cNvSpPr/>
          <p:nvPr/>
        </p:nvSpPr>
        <p:spPr>
          <a:xfrm>
            <a:off x="8086866" y="6021288"/>
            <a:ext cx="805614" cy="50405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Tree>
    <p:extLst>
      <p:ext uri="{BB962C8B-B14F-4D97-AF65-F5344CB8AC3E}">
        <p14:creationId xmlns:p14="http://schemas.microsoft.com/office/powerpoint/2010/main" val="883134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09443" y="260648"/>
            <a:ext cx="7117178" cy="2088233"/>
          </a:xfrm>
        </p:spPr>
        <p:txBody>
          <a:bodyPr/>
          <a:lstStyle/>
          <a:p>
            <a:pPr algn="just"/>
            <a:r>
              <a:rPr lang="ru-RU" sz="2000" b="1" dirty="0"/>
              <a:t>	Иглокожие</a:t>
            </a:r>
            <a:r>
              <a:rPr lang="ru-RU" sz="2000" dirty="0"/>
              <a:t> - животные морские, донные, основная часть которых является свободноживущими организмами. Реже встречаются прикрепленные ко дну с помощью особого стебелька. Органы большинства организмов расположены по 5-ти лучам, однако их число у некоторых животных иное. 6000 видов</a:t>
            </a:r>
          </a:p>
        </p:txBody>
      </p:sp>
      <p:sp>
        <p:nvSpPr>
          <p:cNvPr id="3" name="Текст 2"/>
          <p:cNvSpPr>
            <a:spLocks noGrp="1"/>
          </p:cNvSpPr>
          <p:nvPr>
            <p:ph type="body" idx="1"/>
          </p:nvPr>
        </p:nvSpPr>
        <p:spPr>
          <a:xfrm>
            <a:off x="1009443" y="2636912"/>
            <a:ext cx="7117178" cy="3240360"/>
          </a:xfrm>
        </p:spPr>
        <p:txBody>
          <a:bodyPr/>
          <a:lstStyle/>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043608" y="2348881"/>
            <a:ext cx="7056784" cy="3672407"/>
          </a:xfrm>
          <a:prstGeom prst="rect">
            <a:avLst/>
          </a:prstGeom>
        </p:spPr>
      </p:pic>
      <p:sp>
        <p:nvSpPr>
          <p:cNvPr id="5" name="Управляющая кнопка: назад 4">
            <a:hlinkClick r:id="rId3" action="ppaction://hlinksldjump" highlightClick="1"/>
          </p:cNvPr>
          <p:cNvSpPr/>
          <p:nvPr/>
        </p:nvSpPr>
        <p:spPr>
          <a:xfrm>
            <a:off x="8100392" y="6165304"/>
            <a:ext cx="864096" cy="576064"/>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Tree>
    <p:extLst>
      <p:ext uri="{BB962C8B-B14F-4D97-AF65-F5344CB8AC3E}">
        <p14:creationId xmlns:p14="http://schemas.microsoft.com/office/powerpoint/2010/main" val="448008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9" y="116632"/>
            <a:ext cx="7776863" cy="2526380"/>
          </a:xfrm>
        </p:spPr>
        <p:txBody>
          <a:bodyPr/>
          <a:lstStyle/>
          <a:p>
            <a:pPr algn="just"/>
            <a:r>
              <a:rPr lang="ru-RU" sz="2000" b="1" dirty="0"/>
              <a:t>	Ракообразные</a:t>
            </a:r>
            <a:r>
              <a:rPr lang="ru-RU" sz="2000" dirty="0"/>
              <a:t>  включает в себя следующих наиболее известных животных: крабов, омаров, креветок, криль, раков, мокриц и усоногих. Ракообразные развивались в море и по сей день для них водная среда является основной. Есть несколько наземных видов ракообразных (например, наземные крабы, наземные раки-отшельники и мокрицы) 30 000 видов</a:t>
            </a:r>
          </a:p>
        </p:txBody>
      </p:sp>
      <p:sp>
        <p:nvSpPr>
          <p:cNvPr id="3" name="Текст 2"/>
          <p:cNvSpPr>
            <a:spLocks noGrp="1"/>
          </p:cNvSpPr>
          <p:nvPr>
            <p:ph type="body" idx="1"/>
          </p:nvPr>
        </p:nvSpPr>
        <p:spPr>
          <a:xfrm>
            <a:off x="1009443" y="2564904"/>
            <a:ext cx="7117178" cy="3528392"/>
          </a:xfrm>
        </p:spPr>
        <p:txBody>
          <a:bodyPr/>
          <a:lstStyle/>
          <a:p>
            <a:endParaRPr lang="ru-RU" dirty="0"/>
          </a:p>
        </p:txBody>
      </p:sp>
      <p:pic>
        <p:nvPicPr>
          <p:cNvPr id="5" name="Рисунок 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767472" y="2643012"/>
            <a:ext cx="7692960" cy="3450284"/>
          </a:xfrm>
          <a:prstGeom prst="rect">
            <a:avLst/>
          </a:prstGeom>
        </p:spPr>
      </p:pic>
      <p:sp>
        <p:nvSpPr>
          <p:cNvPr id="6" name="Управляющая кнопка: назад 5">
            <a:hlinkClick r:id="rId3" action="ppaction://hlinksldjump" highlightClick="1"/>
          </p:cNvPr>
          <p:cNvSpPr/>
          <p:nvPr/>
        </p:nvSpPr>
        <p:spPr>
          <a:xfrm>
            <a:off x="7848364" y="6157741"/>
            <a:ext cx="1224136" cy="50405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Tree>
    <p:extLst>
      <p:ext uri="{BB962C8B-B14F-4D97-AF65-F5344CB8AC3E}">
        <p14:creationId xmlns:p14="http://schemas.microsoft.com/office/powerpoint/2010/main" val="3334020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5126" y="260647"/>
            <a:ext cx="7511495" cy="2088233"/>
          </a:xfrm>
        </p:spPr>
        <p:txBody>
          <a:bodyPr/>
          <a:lstStyle/>
          <a:p>
            <a:pPr algn="just"/>
            <a:r>
              <a:rPr lang="ru-RU" sz="2000" dirty="0"/>
              <a:t>	</a:t>
            </a:r>
            <a:r>
              <a:rPr lang="ru-RU" sz="2400" b="1" dirty="0">
                <a:latin typeface="Times New Roman" panose="02020603050405020304" pitchFamily="18" charset="0"/>
                <a:cs typeface="Times New Roman" panose="02020603050405020304" pitchFamily="18" charset="0"/>
              </a:rPr>
              <a:t>Паукообразные</a:t>
            </a:r>
            <a:r>
              <a:rPr lang="ru-RU" sz="2400" dirty="0">
                <a:latin typeface="Times New Roman" panose="02020603050405020304" pitchFamily="18" charset="0"/>
                <a:cs typeface="Times New Roman" panose="02020603050405020304" pitchFamily="18" charset="0"/>
              </a:rPr>
              <a:t> включают  в себя следующих животных :пауки, клещи, скорпионы и другие менее известные представили. По подсчетам ученых, более 40 000 видов паукообразных обитает на планете в наши дни. Паукообразные имеют два основных отдела тела (головогрудь и брюшко) и четыре пары ног.</a:t>
            </a:r>
          </a:p>
        </p:txBody>
      </p:sp>
      <p:sp>
        <p:nvSpPr>
          <p:cNvPr id="3" name="Текст 2"/>
          <p:cNvSpPr>
            <a:spLocks noGrp="1"/>
          </p:cNvSpPr>
          <p:nvPr>
            <p:ph type="body" idx="1"/>
          </p:nvPr>
        </p:nvSpPr>
        <p:spPr>
          <a:xfrm>
            <a:off x="1009443" y="2276872"/>
            <a:ext cx="7117178" cy="3600400"/>
          </a:xfrm>
        </p:spPr>
        <p:txBody>
          <a:bodyPr/>
          <a:lstStyle/>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95536" y="2483125"/>
            <a:ext cx="7629282" cy="3888432"/>
          </a:xfrm>
          <a:prstGeom prst="rect">
            <a:avLst/>
          </a:prstGeom>
        </p:spPr>
      </p:pic>
      <p:sp>
        <p:nvSpPr>
          <p:cNvPr id="5" name="Управляющая кнопка: назад 4">
            <a:hlinkClick r:id="rId3" action="ppaction://hlinksldjump" highlightClick="1"/>
          </p:cNvPr>
          <p:cNvSpPr/>
          <p:nvPr/>
        </p:nvSpPr>
        <p:spPr>
          <a:xfrm>
            <a:off x="8244407" y="6021288"/>
            <a:ext cx="809469" cy="648072"/>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Tree>
    <p:extLst>
      <p:ext uri="{BB962C8B-B14F-4D97-AF65-F5344CB8AC3E}">
        <p14:creationId xmlns:p14="http://schemas.microsoft.com/office/powerpoint/2010/main" val="3573631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56279" y="116632"/>
            <a:ext cx="7441352" cy="2520279"/>
          </a:xfrm>
        </p:spPr>
        <p:txBody>
          <a:bodyPr/>
          <a:lstStyle/>
          <a:p>
            <a:pPr algn="just"/>
            <a:r>
              <a:rPr lang="ru-RU" sz="2000" b="1" dirty="0"/>
              <a:t>	</a:t>
            </a:r>
            <a:br>
              <a:rPr lang="ru-RU" sz="2000" b="1" dirty="0"/>
            </a:br>
            <a:r>
              <a:rPr lang="ru-RU" sz="2000" b="1" dirty="0"/>
              <a:t>	</a:t>
            </a:r>
            <a:r>
              <a:rPr lang="ru-RU" sz="2400" b="1" dirty="0">
                <a:latin typeface="Times New Roman" panose="02020603050405020304" pitchFamily="18" charset="0"/>
                <a:cs typeface="Times New Roman" panose="02020603050405020304" pitchFamily="18" charset="0"/>
              </a:rPr>
              <a:t>Насекомые </a:t>
            </a:r>
            <a:r>
              <a:rPr lang="ru-RU" sz="2400" dirty="0">
                <a:latin typeface="Times New Roman" panose="02020603050405020304" pitchFamily="18" charset="0"/>
                <a:cs typeface="Times New Roman" panose="02020603050405020304" pitchFamily="18" charset="0"/>
              </a:rPr>
              <a:t>- самый многочисленный класс, включающий более 1 млн. видов. По своему происхождению — это группа настоящих наземных животных. Насекомые заселили самые различные наземные местообитания, почву, пресные водоемы, прибрежье морей. Большое разнообразие местообитаний в наземной среде.</a:t>
            </a:r>
          </a:p>
        </p:txBody>
      </p:sp>
      <p:sp>
        <p:nvSpPr>
          <p:cNvPr id="3" name="Текст 2"/>
          <p:cNvSpPr>
            <a:spLocks noGrp="1"/>
          </p:cNvSpPr>
          <p:nvPr>
            <p:ph type="body" idx="1"/>
          </p:nvPr>
        </p:nvSpPr>
        <p:spPr>
          <a:xfrm>
            <a:off x="1009443" y="2276872"/>
            <a:ext cx="7117178" cy="3816424"/>
          </a:xfrm>
        </p:spPr>
        <p:txBody>
          <a:bodyPr/>
          <a:lstStyle/>
          <a:p>
            <a:endParaRPr lang="ru-RU" dirty="0"/>
          </a:p>
        </p:txBody>
      </p:sp>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67544" y="2672778"/>
            <a:ext cx="7596795" cy="4051991"/>
          </a:xfrm>
          <a:prstGeom prst="rect">
            <a:avLst/>
          </a:prstGeom>
        </p:spPr>
      </p:pic>
      <p:sp>
        <p:nvSpPr>
          <p:cNvPr id="5" name="Управляющая кнопка: назад 4">
            <a:hlinkClick r:id="rId3" action="ppaction://hlinksldjump" highlightClick="1"/>
          </p:cNvPr>
          <p:cNvSpPr/>
          <p:nvPr/>
        </p:nvSpPr>
        <p:spPr>
          <a:xfrm>
            <a:off x="8244408" y="6299687"/>
            <a:ext cx="899592" cy="432048"/>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6941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260648"/>
            <a:ext cx="7632848" cy="2448272"/>
          </a:xfrm>
        </p:spPr>
        <p:txBody>
          <a:bodyPr/>
          <a:lstStyle/>
          <a:p>
            <a:pPr algn="just"/>
            <a:r>
              <a:rPr lang="ru-RU" sz="2000" b="1" dirty="0"/>
              <a:t>	</a:t>
            </a:r>
            <a:r>
              <a:rPr lang="ru-RU" sz="2400" b="1" dirty="0">
                <a:latin typeface="Times New Roman" panose="02020603050405020304" pitchFamily="18" charset="0"/>
                <a:cs typeface="Times New Roman" panose="02020603050405020304" pitchFamily="18" charset="0"/>
              </a:rPr>
              <a:t>Амфибии, или земноводные</a:t>
            </a:r>
            <a:r>
              <a:rPr lang="ru-RU" sz="2400" dirty="0">
                <a:latin typeface="Times New Roman" panose="02020603050405020304" pitchFamily="18" charset="0"/>
                <a:cs typeface="Times New Roman" panose="02020603050405020304" pitchFamily="18" charset="0"/>
              </a:rPr>
              <a:t> занимают промежуточное место между водными и сухопутными животными по той причине, что их размножение и развитие протекает в одной среде (водной), а проживание взрослых особей – в другой (на суше). Это необычные и подчас удивительные создания. 4 700 видов</a:t>
            </a:r>
          </a:p>
        </p:txBody>
      </p:sp>
      <p:sp>
        <p:nvSpPr>
          <p:cNvPr id="3" name="Текст 2"/>
          <p:cNvSpPr>
            <a:spLocks noGrp="1"/>
          </p:cNvSpPr>
          <p:nvPr>
            <p:ph type="body" idx="1"/>
          </p:nvPr>
        </p:nvSpPr>
        <p:spPr>
          <a:xfrm>
            <a:off x="1009443" y="2492896"/>
            <a:ext cx="7117178" cy="3384376"/>
          </a:xfrm>
        </p:spPr>
        <p:txBody>
          <a:bodyPr/>
          <a:lstStyle/>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755575" y="2387160"/>
            <a:ext cx="7422805" cy="3996444"/>
          </a:xfrm>
          <a:prstGeom prst="rect">
            <a:avLst/>
          </a:prstGeom>
        </p:spPr>
      </p:pic>
      <p:sp>
        <p:nvSpPr>
          <p:cNvPr id="5" name="Управляющая кнопка: назад 4">
            <a:hlinkClick r:id="rId3" action="ppaction://hlinksldjump" highlightClick="1"/>
          </p:cNvPr>
          <p:cNvSpPr/>
          <p:nvPr/>
        </p:nvSpPr>
        <p:spPr>
          <a:xfrm>
            <a:off x="8178381" y="6165304"/>
            <a:ext cx="864096" cy="50405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Tree>
    <p:extLst>
      <p:ext uri="{BB962C8B-B14F-4D97-AF65-F5344CB8AC3E}">
        <p14:creationId xmlns:p14="http://schemas.microsoft.com/office/powerpoint/2010/main" val="286871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Базис">
  <a:themeElements>
    <a:clrScheme name="Базис">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Базис">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Базис">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90E45F77-AEFC-46EF-A7C1-5B338C297B02}"/>
    </a:ext>
  </a:extLst>
</a:theme>
</file>

<file path=docProps/app.xml><?xml version="1.0" encoding="utf-8"?>
<Properties xmlns="http://schemas.openxmlformats.org/officeDocument/2006/extended-properties" xmlns:vt="http://schemas.openxmlformats.org/officeDocument/2006/docPropsVTypes">
  <Template>Базис</Template>
  <TotalTime>730</TotalTime>
  <Words>523</Words>
  <Application>Microsoft Office PowerPoint</Application>
  <PresentationFormat>Экран (4:3)</PresentationFormat>
  <Paragraphs>26</Paragraphs>
  <Slides>13</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13</vt:i4>
      </vt:variant>
    </vt:vector>
  </HeadingPairs>
  <TitlesOfParts>
    <vt:vector size="16" baseType="lpstr">
      <vt:lpstr>Corbel</vt:lpstr>
      <vt:lpstr>Times New Roman</vt:lpstr>
      <vt:lpstr>Базис</vt:lpstr>
      <vt:lpstr>Мир животных</vt:lpstr>
      <vt:lpstr>Разнообразие животных</vt:lpstr>
      <vt:lpstr> Черви – многочисленная группа  беспозвоночных животных, имеющих общие признаки. Тело червя продолговатое, двусторонне-симметричное. Покровы тела представлены кожно-мускульным мешком.  Конечности у червей отсутствуют. Всего 120000 видов.</vt:lpstr>
      <vt:lpstr> Моллюски относятся к одним из наиболее древних беспозвоночных животных. Отличаются довольно сложно устроенными внутренними органами. Многие из них имеют известковую раковину, которая довольно хорошо защищает их тело от посягательств многочисленных врагов.  100 000 видов</vt:lpstr>
      <vt:lpstr> Иглокожие - животные морские, донные, основная часть которых является свободноживущими организмами. Реже встречаются прикрепленные ко дну с помощью особого стебелька. Органы большинства организмов расположены по 5-ти лучам, однако их число у некоторых животных иное. 6000 видов</vt:lpstr>
      <vt:lpstr> Ракообразные  включает в себя следующих наиболее известных животных: крабов, омаров, креветок, криль, раков, мокриц и усоногих. Ракообразные развивались в море и по сей день для них водная среда является основной. Есть несколько наземных видов ракообразных (например, наземные крабы, наземные раки-отшельники и мокрицы) 30 000 видов</vt:lpstr>
      <vt:lpstr> Паукообразные включают  в себя следующих животных :пауки, клещи, скорпионы и другие менее известные представили. По подсчетам ученых, более 40 000 видов паукообразных обитает на планете в наши дни. Паукообразные имеют два основных отдела тела (головогрудь и брюшко) и четыре пары ног.</vt:lpstr>
      <vt:lpstr>   Насекомые - самый многочисленный класс, включающий более 1 млн. видов. По своему происхождению — это группа настоящих наземных животных. Насекомые заселили самые различные наземные местообитания, почву, пресные водоемы, прибрежье морей. Большое разнообразие местообитаний в наземной среде.</vt:lpstr>
      <vt:lpstr> Амфибии, или земноводные занимают промежуточное место между водными и сухопутными животными по той причине, что их размножение и развитие протекает в одной среде (водной), а проживание взрослых особей – в другой (на суше). Это необычные и подчас удивительные создания. 4 700 видов</vt:lpstr>
      <vt:lpstr> Пресмыкающиеся считаются первыми настоящими наземными животными, так как они не связаны в своем развитии с водной средой. Если и живут в воде (водные черепахи, крокодилы), то дышат легкими и для размножения выходят на сушу.</vt:lpstr>
      <vt:lpstr>Рыбы одни из многочисленных живых организмов, обитающие в водной среде. Они обитают в океанах и морях, реках и озерах. Их можно увидеть в пруду и ручье, в водах пещеры и даже в лужах. Дышат они жабрами, а с помощью плавников и хвоста плавают. Тело покрыто чешуёй. Всего 20 000 видов.</vt:lpstr>
      <vt:lpstr> Птицы - класс позвоночных животных. Передние конечности превращены в крылья, большинство приспособлено к полёту. Тело покрыто перьями, температура тела постоянная, обмен веществ очень интенсивный. Размножаются, откладывая яйца. Всего 9 000 видов.</vt:lpstr>
      <vt:lpstr> Звери - это синоним слова "млекопитающие", т. е. это лишь один класс животных. они теплокровные, живородящие, у большинства есть волосяной покров, детёнышей они  выкармливают молоком. Всего 5 000 видов.</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17.36.16</dc:creator>
  <cp:lastModifiedBy>Natalya Rodionova</cp:lastModifiedBy>
  <cp:revision>48</cp:revision>
  <dcterms:created xsi:type="dcterms:W3CDTF">2017-11-30T14:19:00Z</dcterms:created>
  <dcterms:modified xsi:type="dcterms:W3CDTF">2023-07-12T07:07:24Z</dcterms:modified>
</cp:coreProperties>
</file>