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2" r:id="rId4"/>
    <p:sldId id="266" r:id="rId5"/>
    <p:sldId id="257" r:id="rId6"/>
    <p:sldId id="258" r:id="rId7"/>
    <p:sldId id="264" r:id="rId8"/>
    <p:sldId id="269" r:id="rId9"/>
    <p:sldId id="268" r:id="rId10"/>
    <p:sldId id="274" r:id="rId11"/>
    <p:sldId id="273" r:id="rId12"/>
    <p:sldId id="272" r:id="rId13"/>
    <p:sldId id="271" r:id="rId14"/>
    <p:sldId id="277" r:id="rId15"/>
    <p:sldId id="276" r:id="rId16"/>
    <p:sldId id="27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73472-73DA-4358-9827-39B2BED7DFAC}" type="datetimeFigureOut">
              <a:rPr lang="ru-RU" smtClean="0"/>
              <a:pPr/>
              <a:t>15.03.2023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98F0-6C79-455C-958B-C4F27D9D14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73472-73DA-4358-9827-39B2BED7DFAC}" type="datetimeFigureOut">
              <a:rPr lang="ru-RU" smtClean="0"/>
              <a:pPr/>
              <a:t>15.03.2023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98F0-6C79-455C-958B-C4F27D9D14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73472-73DA-4358-9827-39B2BED7DFAC}" type="datetimeFigureOut">
              <a:rPr lang="ru-RU" smtClean="0"/>
              <a:pPr/>
              <a:t>15.03.2023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98F0-6C79-455C-958B-C4F27D9D14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73472-73DA-4358-9827-39B2BED7DFAC}" type="datetimeFigureOut">
              <a:rPr lang="ru-RU" smtClean="0"/>
              <a:pPr/>
              <a:t>15.03.2023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98F0-6C79-455C-958B-C4F27D9D14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73472-73DA-4358-9827-39B2BED7DFAC}" type="datetimeFigureOut">
              <a:rPr lang="ru-RU" smtClean="0"/>
              <a:pPr/>
              <a:t>15.03.2023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98F0-6C79-455C-958B-C4F27D9D14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73472-73DA-4358-9827-39B2BED7DFAC}" type="datetimeFigureOut">
              <a:rPr lang="ru-RU" smtClean="0"/>
              <a:pPr/>
              <a:t>15.03.2023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98F0-6C79-455C-958B-C4F27D9D14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73472-73DA-4358-9827-39B2BED7DFAC}" type="datetimeFigureOut">
              <a:rPr lang="ru-RU" smtClean="0"/>
              <a:pPr/>
              <a:t>15.03.2023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98F0-6C79-455C-958B-C4F27D9D14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73472-73DA-4358-9827-39B2BED7DFAC}" type="datetimeFigureOut">
              <a:rPr lang="ru-RU" smtClean="0"/>
              <a:pPr/>
              <a:t>15.03.2023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98F0-6C79-455C-958B-C4F27D9D14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73472-73DA-4358-9827-39B2BED7DFAC}" type="datetimeFigureOut">
              <a:rPr lang="ru-RU" smtClean="0"/>
              <a:pPr/>
              <a:t>15.03.2023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98F0-6C79-455C-958B-C4F27D9D14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73472-73DA-4358-9827-39B2BED7DFAC}" type="datetimeFigureOut">
              <a:rPr lang="ru-RU" smtClean="0"/>
              <a:pPr/>
              <a:t>15.03.2023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98F0-6C79-455C-958B-C4F27D9D14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73472-73DA-4358-9827-39B2BED7DFAC}" type="datetimeFigureOut">
              <a:rPr lang="ru-RU" smtClean="0"/>
              <a:pPr/>
              <a:t>15.03.2023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98F0-6C79-455C-958B-C4F27D9D14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73472-73DA-4358-9827-39B2BED7DFAC}" type="datetimeFigureOut">
              <a:rPr lang="ru-RU" smtClean="0"/>
              <a:pPr/>
              <a:t>15.03.2023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498F0-6C79-455C-958B-C4F27D9D14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5200" b="1" dirty="0">
                <a:solidFill>
                  <a:schemeClr val="tx1"/>
                </a:solidFill>
                <a:cs typeface="BrowalliaUPC" pitchFamily="34" charset="-34"/>
              </a:rPr>
              <a:t>Николай </a:t>
            </a:r>
            <a:r>
              <a:rPr lang="en-US" sz="5200" b="1" dirty="0">
                <a:solidFill>
                  <a:schemeClr val="tx1"/>
                </a:solidFill>
                <a:latin typeface="BrowalliaUPC" pitchFamily="34" charset="-34"/>
                <a:cs typeface="BrowalliaUPC" pitchFamily="34" charset="-34"/>
              </a:rPr>
              <a:t>II</a:t>
            </a:r>
            <a:endParaRPr lang="ru-RU" sz="5200" b="1" dirty="0">
              <a:solidFill>
                <a:schemeClr val="tx1"/>
              </a:solidFill>
              <a:cs typeface="BrowalliaUPC" pitchFamily="34" charset="-34"/>
            </a:endParaRPr>
          </a:p>
          <a:p>
            <a:r>
              <a:rPr lang="ru-RU" sz="4200" dirty="0">
                <a:solidFill>
                  <a:schemeClr val="tx1"/>
                </a:solidFill>
                <a:cs typeface="BrowalliaUPC" pitchFamily="34" charset="-34"/>
              </a:rPr>
              <a:t>(Последний российский император)</a:t>
            </a:r>
          </a:p>
          <a:p>
            <a:r>
              <a:rPr lang="ru-RU" sz="4200" dirty="0">
                <a:solidFill>
                  <a:schemeClr val="tx1"/>
                </a:solidFill>
                <a:cs typeface="BrowalliaUPC" pitchFamily="34" charset="-34"/>
              </a:rPr>
              <a:t>Правил с </a:t>
            </a:r>
            <a:r>
              <a:rPr lang="ru-RU" sz="4200" b="1" dirty="0">
                <a:solidFill>
                  <a:schemeClr val="tx1"/>
                </a:solidFill>
                <a:cs typeface="BrowalliaUPC" pitchFamily="34" charset="-34"/>
              </a:rPr>
              <a:t>1894 </a:t>
            </a:r>
            <a:r>
              <a:rPr lang="ru-RU" sz="4200" dirty="0">
                <a:solidFill>
                  <a:schemeClr val="tx1"/>
                </a:solidFill>
                <a:cs typeface="BrowalliaUPC" pitchFamily="34" charset="-34"/>
              </a:rPr>
              <a:t>года по </a:t>
            </a:r>
            <a:r>
              <a:rPr lang="ru-RU" sz="4200" b="1" dirty="0">
                <a:solidFill>
                  <a:schemeClr val="tx1"/>
                </a:solidFill>
                <a:cs typeface="BrowalliaUPC" pitchFamily="34" charset="-34"/>
              </a:rPr>
              <a:t>1917 </a:t>
            </a:r>
            <a:r>
              <a:rPr lang="ru-RU" sz="4200" dirty="0">
                <a:solidFill>
                  <a:schemeClr val="tx1"/>
                </a:solidFill>
                <a:cs typeface="BrowalliaUPC" pitchFamily="34" charset="-34"/>
              </a:rPr>
              <a:t>год.</a:t>
            </a:r>
            <a:endParaRPr lang="en-US" sz="4200" dirty="0">
              <a:solidFill>
                <a:schemeClr val="tx1"/>
              </a:solidFill>
              <a:cs typeface="BrowalliaUPC" pitchFamily="34" charset="-34"/>
            </a:endParaRPr>
          </a:p>
          <a:p>
            <a:endParaRPr lang="ru-RU" dirty="0"/>
          </a:p>
        </p:txBody>
      </p:sp>
      <p:pic>
        <p:nvPicPr>
          <p:cNvPr id="1026" name="Picture 2" descr="C:\Users\USER\Desktop\н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424936" cy="6264696"/>
          </a:xfrm>
          <a:prstGeom prst="rect">
            <a:avLst/>
          </a:prstGeom>
          <a:noFill/>
        </p:spPr>
      </p:pic>
      <p:pic>
        <p:nvPicPr>
          <p:cNvPr id="1027" name="Picture 3" descr="C:\Users\USER\Desktop\фото\309479_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052736"/>
            <a:ext cx="3240360" cy="4711427"/>
          </a:xfrm>
          <a:prstGeom prst="rect">
            <a:avLst/>
          </a:prstGeom>
          <a:noFill/>
        </p:spPr>
      </p:pic>
      <p:pic>
        <p:nvPicPr>
          <p:cNvPr id="1028" name="Picture 4" descr="C:\Users\USER\Desktop\фото\ни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132856"/>
            <a:ext cx="3253730" cy="39958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ни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59" cy="64087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764704"/>
            <a:ext cx="3456384" cy="4824536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/>
              <a:t>Анастасия Николаевна </a:t>
            </a:r>
            <a:r>
              <a:rPr lang="ru-RU" sz="2000" dirty="0"/>
              <a:t>во всем умела находить забавную сторону. Была чрезвычайно остроумна. Ее отличительной чертой было подмечать слабые стороны людей и талантливо имитировать их.</a:t>
            </a:r>
          </a:p>
        </p:txBody>
      </p:sp>
      <p:pic>
        <p:nvPicPr>
          <p:cNvPr id="10242" name="Picture 2" descr="C:\Users\USER\Desktop\фото\Anyamaj19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052736"/>
            <a:ext cx="3481111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ни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59" cy="64087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980728"/>
            <a:ext cx="4104456" cy="4896544"/>
          </a:xfrm>
        </p:spPr>
        <p:txBody>
          <a:bodyPr>
            <a:normAutofit/>
          </a:bodyPr>
          <a:lstStyle/>
          <a:p>
            <a:pPr algn="l"/>
            <a:r>
              <a:rPr lang="ru-RU" sz="2000" dirty="0"/>
              <a:t>Жизнь наследника была полна страданий - он болел </a:t>
            </a:r>
            <a:r>
              <a:rPr lang="ru-RU" sz="2000" b="1" dirty="0"/>
              <a:t>гемофилией.</a:t>
            </a:r>
            <a:br>
              <a:rPr lang="ru-RU" sz="2000" b="1" dirty="0"/>
            </a:br>
            <a:r>
              <a:rPr lang="ru-RU" sz="2000" dirty="0"/>
              <a:t>Болезнь воспитала в царевиче огромную силу воли и сострадание к людям. С ранних лет он отличался очень сильным характером и железной выдержкой. Последние месяцы своей жизни, Алексей  не мог ходить. Однажды он сказал </a:t>
            </a:r>
            <a:r>
              <a:rPr lang="ru-RU" sz="2000" b="1" dirty="0"/>
              <a:t>«Я понял, что такое ложь. Если бы я был царем никто не посмел бы мне соврать. Я бы навел порядок в этой стране.» </a:t>
            </a:r>
            <a:r>
              <a:rPr lang="ru-RU" sz="2000" dirty="0"/>
              <a:t>Но его словам не суждено было сбыться.</a:t>
            </a:r>
            <a:br>
              <a:rPr lang="ru-RU" sz="2000" b="1" dirty="0"/>
            </a:br>
            <a:r>
              <a:rPr lang="ru-RU" sz="2000" b="1" dirty="0"/>
              <a:t> </a:t>
            </a:r>
          </a:p>
        </p:txBody>
      </p:sp>
      <p:pic>
        <p:nvPicPr>
          <p:cNvPr id="11266" name="Picture 2" descr="C:\Users\USER\Desktop\фото\romanov_family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268760"/>
            <a:ext cx="2952328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ни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59" cy="64087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1124744"/>
            <a:ext cx="3384376" cy="4536504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/>
              <a:t>Перелом в судьбе     	Николая </a:t>
            </a:r>
            <a:r>
              <a:rPr lang="en-US" sz="3200" b="1" dirty="0"/>
              <a:t>II</a:t>
            </a:r>
            <a:r>
              <a:rPr lang="ru-RU" sz="3200" b="1" dirty="0"/>
              <a:t>.</a:t>
            </a:r>
            <a:br>
              <a:rPr lang="ru-RU" sz="3200" b="1" dirty="0"/>
            </a:br>
            <a:r>
              <a:rPr lang="ru-RU" sz="2000" dirty="0"/>
              <a:t>Переломным рубежом  в судьбе Николая стал 1914 год-начало первой мировой войны. Царь не хотел войны и до самого последнего момента пытался избежать ее. Однако 19 июля 1914 года Германия объявила войну России. Николай принял военное командование. Теперь царь проводил большую часть времени в ставке Верховного главнокомандующего в Могилеве.</a:t>
            </a:r>
            <a:endParaRPr lang="ru-RU" sz="3200" dirty="0"/>
          </a:p>
        </p:txBody>
      </p:sp>
      <p:pic>
        <p:nvPicPr>
          <p:cNvPr id="12290" name="Picture 2" descr="C:\Users\USER\Desktop\фото\resiz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124744"/>
            <a:ext cx="3744416" cy="4471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ни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59" cy="64087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908720"/>
            <a:ext cx="3672408" cy="504056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/>
              <a:t> Отречение от   престола.</a:t>
            </a:r>
            <a:br>
              <a:rPr lang="ru-RU" sz="3200" b="1" dirty="0"/>
            </a:br>
            <a:r>
              <a:rPr lang="ru-RU" sz="2000" dirty="0"/>
              <a:t>В конце февраля 1914 года в Петрограде начались волнения, которые переросли в массовые выступления против правительства и династии. Первоначально царь намеривался навести порядок силой, но когда выяснился масштаб беспорядков отказался от этой мысли боясь больших кровопролитий.</a:t>
            </a:r>
            <a:br>
              <a:rPr lang="ru-RU" sz="2000" dirty="0"/>
            </a:br>
            <a:r>
              <a:rPr lang="ru-RU" sz="2000" b="1" dirty="0"/>
              <a:t> 2 марта 1917 году, в Пскове </a:t>
            </a:r>
            <a:r>
              <a:rPr lang="ru-RU" sz="2000" dirty="0"/>
              <a:t>после мучительных раздумий Николай подписал акт  отречения престола, передав власть своему брату Михаилу.</a:t>
            </a:r>
            <a:endParaRPr lang="ru-RU" sz="3200" b="1" dirty="0"/>
          </a:p>
        </p:txBody>
      </p:sp>
      <p:pic>
        <p:nvPicPr>
          <p:cNvPr id="13314" name="Picture 2" descr="C:\Users\USER\Desktop\фото\1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196752"/>
            <a:ext cx="4032448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ни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640959" cy="64087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908720"/>
            <a:ext cx="3816424" cy="4680520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/>
              <a:t>Убийство Николая и 	его семьи.</a:t>
            </a:r>
            <a:br>
              <a:rPr lang="ru-RU" sz="3200" b="1" dirty="0"/>
            </a:br>
            <a:r>
              <a:rPr lang="ru-RU" sz="2000" dirty="0"/>
              <a:t>Убийство Николая </a:t>
            </a:r>
            <a:r>
              <a:rPr lang="en-US" sz="2000" dirty="0"/>
              <a:t>II</a:t>
            </a:r>
            <a:r>
              <a:rPr lang="ru-RU" sz="2000" dirty="0"/>
              <a:t>, царицы Александры Федоровны и их детей - сына Алексея и дочерей Ольги, Марии, Татьяны  и Анастасии было организовано Лениным. Это чудовищная акция была совершена в подвальном помещении Ипатьевского дома в Екатеринбурге в ночь </a:t>
            </a:r>
            <a:r>
              <a:rPr lang="ru-RU" sz="2000" b="1" dirty="0"/>
              <a:t>с 16 на 17 июля 1918 года. </a:t>
            </a:r>
          </a:p>
        </p:txBody>
      </p:sp>
      <p:pic>
        <p:nvPicPr>
          <p:cNvPr id="14338" name="Picture 2" descr="C:\Users\USER\Desktop\фото\samye_krupnye_obmany_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052736"/>
            <a:ext cx="4176464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ни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40100"/>
            <a:ext cx="8640959" cy="64087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85184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sz="3200" b="1" dirty="0"/>
              <a:t>Захоронение семьи последнего русского  императора Николая </a:t>
            </a:r>
            <a:r>
              <a:rPr lang="en-US" sz="3200" b="1" dirty="0"/>
              <a:t>II</a:t>
            </a:r>
            <a:r>
              <a:rPr lang="ru-RU" sz="3200" b="1" dirty="0"/>
              <a:t>.</a:t>
            </a:r>
          </a:p>
        </p:txBody>
      </p:sp>
      <p:pic>
        <p:nvPicPr>
          <p:cNvPr id="15362" name="Picture 2" descr="C:\Users\USER\Desktop\фото\392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980728"/>
            <a:ext cx="6696744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C0FDAE-F752-5ED3-1189-26182717C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8CB9EE3-042B-120F-CF33-CB4E89E1FB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ник.jpg">
            <a:extLst>
              <a:ext uri="{FF2B5EF4-FFF2-40B4-BE49-F238E27FC236}">
                <a16:creationId xmlns:a16="http://schemas.microsoft.com/office/drawing/2014/main" id="{DAC10D2E-DCDE-336B-9D94-7DD4892B97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541" y="-9406"/>
            <a:ext cx="9169081" cy="6876811"/>
          </a:xfrm>
          <a:prstGeom prst="rect">
            <a:avLst/>
          </a:prstGeom>
          <a:noFill/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5FB04DD-5364-593E-E98C-8604743B15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-9406"/>
            <a:ext cx="7344816" cy="6876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8130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ни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59" cy="64087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692696"/>
            <a:ext cx="3960440" cy="511256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        Детство.</a:t>
            </a:r>
            <a:br>
              <a:rPr lang="ru-RU" dirty="0"/>
            </a:br>
            <a:r>
              <a:rPr lang="ru-RU" dirty="0"/>
              <a:t> </a:t>
            </a:r>
            <a:r>
              <a:rPr lang="ru-RU" sz="2000" dirty="0"/>
              <a:t>Регулярные домашние задания у Николая начались когда ему исполнилось 8 лет. С ранних лет он испытывал тягу к военному делу. </a:t>
            </a:r>
            <a:br>
              <a:rPr lang="ru-RU" sz="2000" dirty="0"/>
            </a:br>
            <a:r>
              <a:rPr lang="ru-RU" sz="2000" dirty="0"/>
              <a:t>     В 1884 году поступил на действительную военную службу, в 1887 году приступил к регулярной  военной службе в Преображенском полку.</a:t>
            </a:r>
            <a:br>
              <a:rPr lang="ru-RU" sz="2000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4098" name="Picture 2" descr="C:\Users\USER\Desktop\фото\де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980728"/>
            <a:ext cx="2664296" cy="2736304"/>
          </a:xfrm>
          <a:prstGeom prst="rect">
            <a:avLst/>
          </a:prstGeom>
          <a:noFill/>
        </p:spPr>
      </p:pic>
      <p:pic>
        <p:nvPicPr>
          <p:cNvPr id="4099" name="Picture 3" descr="C:\Users\USER\Desktop\фото\н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4077072"/>
            <a:ext cx="3012306" cy="22158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ни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59" cy="64087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5148064" y="764704"/>
            <a:ext cx="3384376" cy="2160240"/>
          </a:xfrm>
        </p:spPr>
        <p:txBody>
          <a:bodyPr>
            <a:normAutofit/>
          </a:bodyPr>
          <a:lstStyle/>
          <a:p>
            <a:r>
              <a:rPr lang="ru-RU" sz="3600" b="1" dirty="0"/>
              <a:t>Коронация.</a:t>
            </a:r>
            <a:br>
              <a:rPr lang="ru-RU" sz="3600" dirty="0"/>
            </a:br>
            <a:r>
              <a:rPr lang="ru-RU" sz="2400" dirty="0"/>
              <a:t>20 октября 1894г, в 26 лет, принял корону в Москве под именем Николая </a:t>
            </a:r>
            <a:r>
              <a:rPr lang="en-US" sz="2400" dirty="0"/>
              <a:t>II</a:t>
            </a:r>
            <a:r>
              <a:rPr lang="ru-RU" sz="2400" dirty="0"/>
              <a:t>.</a:t>
            </a:r>
          </a:p>
        </p:txBody>
      </p:sp>
      <p:pic>
        <p:nvPicPr>
          <p:cNvPr id="5122" name="Picture 2" descr="C:\Users\USER\Desktop\фото\ко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980728"/>
            <a:ext cx="4354450" cy="3456384"/>
          </a:xfrm>
          <a:prstGeom prst="rect">
            <a:avLst/>
          </a:prstGeom>
          <a:noFill/>
        </p:spPr>
      </p:pic>
      <p:pic>
        <p:nvPicPr>
          <p:cNvPr id="5123" name="Picture 3" descr="C:\Users\USER\Desktop\фото\ко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2924944"/>
            <a:ext cx="2285586" cy="34316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ни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59" cy="64087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764704"/>
            <a:ext cx="4320480" cy="3384376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       Характер.</a:t>
            </a:r>
            <a:br>
              <a:rPr lang="ru-RU" dirty="0"/>
            </a:br>
            <a:r>
              <a:rPr lang="ru-RU" sz="2000" dirty="0"/>
              <a:t>Николай обладал цепкой памятью, острой наблюдательностью, был скромным ,приветливым и чутким человеком. При этом он очень дорожил своим покоем и особенно благополучием своей семьи, которая была его главной опорой.</a:t>
            </a:r>
          </a:p>
        </p:txBody>
      </p:sp>
      <p:pic>
        <p:nvPicPr>
          <p:cNvPr id="6147" name="Picture 3" descr="C:\Users\USER\Desktop\фото\mi-nikola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764704"/>
            <a:ext cx="3024336" cy="3024336"/>
          </a:xfrm>
          <a:prstGeom prst="rect">
            <a:avLst/>
          </a:prstGeom>
          <a:noFill/>
        </p:spPr>
      </p:pic>
      <p:pic>
        <p:nvPicPr>
          <p:cNvPr id="6148" name="Picture 4" descr="C:\Users\USER\Desktop\фото\RomanovFamLr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3933056"/>
            <a:ext cx="3960440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н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784976" cy="633670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7984" y="1196752"/>
            <a:ext cx="4258816" cy="4248473"/>
          </a:xfrm>
        </p:spPr>
        <p:txBody>
          <a:bodyPr>
            <a:normAutofit/>
          </a:bodyPr>
          <a:lstStyle/>
          <a:p>
            <a:r>
              <a:rPr lang="ru-RU" sz="2000" dirty="0"/>
              <a:t>Был женат на немецкой принцессе Алисе-Виктории-Елене-Луизе-Биатрисе-Гессен-Драмштадской после принятия православия получившей имя </a:t>
            </a:r>
            <a:r>
              <a:rPr lang="ru-RU" sz="2000" b="1" dirty="0"/>
              <a:t>Александры Федоровны.</a:t>
            </a:r>
          </a:p>
        </p:txBody>
      </p:sp>
      <p:pic>
        <p:nvPicPr>
          <p:cNvPr id="2051" name="Picture 3" descr="C:\Users\USER\Desktop\фото\с жен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052736"/>
            <a:ext cx="3137419" cy="4365104"/>
          </a:xfrm>
          <a:prstGeom prst="rect">
            <a:avLst/>
          </a:prstGeom>
          <a:noFill/>
        </p:spPr>
      </p:pic>
      <p:pic>
        <p:nvPicPr>
          <p:cNvPr id="2052" name="Picture 4" descr="C:\Users\USER\Desktop\фото\ж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356992"/>
            <a:ext cx="3057327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ни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59" cy="64087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692696"/>
            <a:ext cx="3600400" cy="4896544"/>
          </a:xfrm>
        </p:spPr>
        <p:txBody>
          <a:bodyPr>
            <a:normAutofit/>
          </a:bodyPr>
          <a:lstStyle/>
          <a:p>
            <a:r>
              <a:rPr lang="ru-RU" dirty="0"/>
              <a:t>Семья.</a:t>
            </a:r>
            <a:br>
              <a:rPr lang="ru-RU" dirty="0"/>
            </a:br>
            <a:r>
              <a:rPr lang="ru-RU" sz="2000" dirty="0"/>
              <a:t>От этого брака было 5 детей</a:t>
            </a:r>
            <a:r>
              <a:rPr lang="en-US" sz="2000" dirty="0"/>
              <a:t>.</a:t>
            </a:r>
            <a:br>
              <a:rPr lang="ru-RU" sz="2000" dirty="0"/>
            </a:br>
            <a:r>
              <a:rPr lang="ru-RU" sz="2000" dirty="0"/>
              <a:t>Ольга (1895-1917),</a:t>
            </a:r>
            <a:br>
              <a:rPr lang="ru-RU" sz="2000" dirty="0"/>
            </a:br>
            <a:r>
              <a:rPr lang="ru-RU" sz="2000" dirty="0"/>
              <a:t>Татьяна (1897-1918),</a:t>
            </a:r>
            <a:br>
              <a:rPr lang="ru-RU" sz="2000" dirty="0"/>
            </a:br>
            <a:r>
              <a:rPr lang="ru-RU" sz="2000" dirty="0"/>
              <a:t>Мария (1899-1918),</a:t>
            </a:r>
            <a:br>
              <a:rPr lang="ru-RU" sz="2000" dirty="0"/>
            </a:br>
            <a:r>
              <a:rPr lang="ru-RU" sz="2000" dirty="0"/>
              <a:t>Анастасия (1901-1918)</a:t>
            </a:r>
            <a:br>
              <a:rPr lang="ru-RU" sz="2000" dirty="0"/>
            </a:br>
            <a:r>
              <a:rPr lang="ru-RU" sz="2000" dirty="0"/>
              <a:t>и сын цесаревич наследник престола Алексей (1904-1918)</a:t>
            </a:r>
            <a:br>
              <a:rPr lang="ru-RU" sz="2000" dirty="0"/>
            </a:br>
            <a:br>
              <a:rPr lang="en-US" sz="2000" dirty="0"/>
            </a:br>
            <a:endParaRPr lang="ru-RU" sz="2000" dirty="0"/>
          </a:p>
        </p:txBody>
      </p:sp>
      <p:pic>
        <p:nvPicPr>
          <p:cNvPr id="3075" name="Picture 3" descr="C:\Users\USER\Desktop\фото\26baf58d2f6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908720"/>
            <a:ext cx="2870920" cy="4735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ни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640959" cy="64087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1052736"/>
            <a:ext cx="3672408" cy="4464496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/>
              <a:t>Ольга Николаевна </a:t>
            </a:r>
            <a:r>
              <a:rPr lang="ru-RU" sz="2000" dirty="0"/>
              <a:t>была умна и способна. У нее была сильная воля, неподкупная честность и прямота. В детстве Ольга была нередко упряма не послушна и очень вспыльчива. 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7170" name="Picture 2" descr="C:\Users\USER\Desktop\фото\0a0c80afc1999554fb7e32e5d372af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908720"/>
            <a:ext cx="3602736" cy="4937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ни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59" cy="64087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980728"/>
            <a:ext cx="3744416" cy="4680520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/>
              <a:t>Татьяна Николаевна </a:t>
            </a:r>
            <a:r>
              <a:rPr lang="ru-RU" sz="2000" dirty="0"/>
              <a:t>обладала сдержанным, аристократичным, замкнутым Характером. Она была истинно «царской дочерью».</a:t>
            </a:r>
            <a:br>
              <a:rPr lang="ru-RU" sz="2000" dirty="0"/>
            </a:br>
            <a:r>
              <a:rPr lang="ru-RU" sz="2000" dirty="0"/>
              <a:t>С Ольгой была необычайно дружна.</a:t>
            </a:r>
          </a:p>
        </p:txBody>
      </p:sp>
      <p:pic>
        <p:nvPicPr>
          <p:cNvPr id="8194" name="Picture 2" descr="C:\Users\USER\Desktop\фото\fcf213fcf9e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764704"/>
            <a:ext cx="3453557" cy="5208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ни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59" cy="64087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908720"/>
            <a:ext cx="3456384" cy="4968552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/>
              <a:t>Мария Николаевна </a:t>
            </a:r>
            <a:r>
              <a:rPr lang="ru-RU" sz="2000" dirty="0"/>
              <a:t>она шалила с самого младенчества, была смешливой, подвижной , забавной «пышкой Туту».</a:t>
            </a:r>
            <a:br>
              <a:rPr lang="ru-RU" sz="2000" dirty="0"/>
            </a:br>
            <a:r>
              <a:rPr lang="ru-RU" sz="2000" dirty="0"/>
              <a:t>Ее смело можно назвать русской красавицей.</a:t>
            </a:r>
          </a:p>
        </p:txBody>
      </p:sp>
      <p:pic>
        <p:nvPicPr>
          <p:cNvPr id="9218" name="Picture 2" descr="C:\Users\USER\Desktop\фото\7883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908720"/>
            <a:ext cx="3362325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571</Words>
  <Application>Microsoft Office PowerPoint</Application>
  <PresentationFormat>Экран (4:3)</PresentationFormat>
  <Paragraphs>17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BrowalliaUPC</vt:lpstr>
      <vt:lpstr>Calibri</vt:lpstr>
      <vt:lpstr>Тема Office</vt:lpstr>
      <vt:lpstr>Презентация PowerPoint</vt:lpstr>
      <vt:lpstr>        Детство.  Регулярные домашние задания у Николая начались когда ему исполнилось 8 лет. С ранних лет он испытывал тягу к военному делу.       В 1884 году поступил на действительную военную службу, в 1887 году приступил к регулярной  военной службе в Преображенском полку.   </vt:lpstr>
      <vt:lpstr>Коронация. 20 октября 1894г, в 26 лет, принял корону в Москве под именем Николая II.</vt:lpstr>
      <vt:lpstr>       Характер. Николай обладал цепкой памятью, острой наблюдательностью, был скромным ,приветливым и чутким человеком. При этом он очень дорожил своим покоем и особенно благополучием своей семьи, которая была его главной опорой.</vt:lpstr>
      <vt:lpstr>Презентация PowerPoint</vt:lpstr>
      <vt:lpstr>Семья. От этого брака было 5 детей. Ольга (1895-1917), Татьяна (1897-1918), Мария (1899-1918), Анастасия (1901-1918) и сын цесаревич наследник престола Алексей (1904-1918)  </vt:lpstr>
      <vt:lpstr>Ольга Николаевна была умна и способна. У нее была сильная воля, неподкупная честность и прямота. В детстве Ольга была нередко упряма не послушна и очень вспыльчива.  </vt:lpstr>
      <vt:lpstr>Татьяна Николаевна обладала сдержанным, аристократичным, замкнутым Характером. Она была истинно «царской дочерью». С Ольгой была необычайно дружна.</vt:lpstr>
      <vt:lpstr>Мария Николаевна она шалила с самого младенчества, была смешливой, подвижной , забавной «пышкой Туту». Ее смело можно назвать русской красавицей.</vt:lpstr>
      <vt:lpstr>Анастасия Николаевна во всем умела находить забавную сторону. Была чрезвычайно остроумна. Ее отличительной чертой было подмечать слабые стороны людей и талантливо имитировать их.</vt:lpstr>
      <vt:lpstr>Жизнь наследника была полна страданий - он болел гемофилией. Болезнь воспитала в царевиче огромную силу воли и сострадание к людям. С ранних лет он отличался очень сильным характером и железной выдержкой. Последние месяцы своей жизни, Алексей  не мог ходить. Однажды он сказал «Я понял, что такое ложь. Если бы я был царем никто не посмел бы мне соврать. Я бы навел порядок в этой стране.» Но его словам не суждено было сбыться.  </vt:lpstr>
      <vt:lpstr>Перелом в судьбе      Николая II. Переломным рубежом  в судьбе Николая стал 1914 год-начало первой мировой войны. Царь не хотел войны и до самого последнего момента пытался избежать ее. Однако 19 июля 1914 года Германия объявила войну России. Николай принял военное командование. Теперь царь проводил большую часть времени в ставке Верховного главнокомандующего в Могилеве.</vt:lpstr>
      <vt:lpstr> Отречение от   престола. В конце февраля 1914 года в Петрограде начались волнения, которые переросли в массовые выступления против правительства и династии. Первоначально царь намеривался навести порядок силой, но когда выяснился масштаб беспорядков отказался от этой мысли боясь больших кровопролитий.  2 марта 1917 году, в Пскове после мучительных раздумий Николай подписал акт  отречения престола, передав власть своему брату Михаилу.</vt:lpstr>
      <vt:lpstr>Убийство Николая и  его семьи. Убийство Николая II, царицы Александры Федоровны и их детей - сына Алексея и дочерей Ольги, Марии, Татьяны  и Анастасии было организовано Лениным. Это чудовищная акция была совершена в подвальном помещении Ипатьевского дома в Екатеринбурге в ночь с 16 на 17 июля 1918 года. </vt:lpstr>
      <vt:lpstr>Захоронение семьи последнего русского  императора Николая II.</vt:lpstr>
      <vt:lpstr>Презентация PowerPoint</vt:lpstr>
    </vt:vector>
  </TitlesOfParts>
  <Company>DG Win&amp;Soft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Natalya Rodionova</cp:lastModifiedBy>
  <cp:revision>19</cp:revision>
  <dcterms:created xsi:type="dcterms:W3CDTF">2014-02-16T08:24:16Z</dcterms:created>
  <dcterms:modified xsi:type="dcterms:W3CDTF">2023-03-15T18:42:51Z</dcterms:modified>
</cp:coreProperties>
</file>