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9" r:id="rId1"/>
  </p:sldMasterIdLst>
  <p:notesMasterIdLst>
    <p:notesMasterId r:id="rId14"/>
  </p:notesMasterIdLst>
  <p:sldIdLst>
    <p:sldId id="305" r:id="rId2"/>
    <p:sldId id="306" r:id="rId3"/>
    <p:sldId id="298" r:id="rId4"/>
    <p:sldId id="300" r:id="rId5"/>
    <p:sldId id="301" r:id="rId6"/>
    <p:sldId id="302" r:id="rId7"/>
    <p:sldId id="303" r:id="rId8"/>
    <p:sldId id="307" r:id="rId9"/>
    <p:sldId id="309" r:id="rId10"/>
    <p:sldId id="299" r:id="rId11"/>
    <p:sldId id="304" r:id="rId12"/>
    <p:sldId id="308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590" autoAdjust="0"/>
  </p:normalViewPr>
  <p:slideViewPr>
    <p:cSldViewPr snapToGrid="0">
      <p:cViewPr>
        <p:scale>
          <a:sx n="75" d="100"/>
          <a:sy n="75" d="100"/>
        </p:scale>
        <p:origin x="-917" y="-269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3AEC89-17F8-4EDB-A2B3-EBD7AA364BC4}" type="datetimeFigureOut">
              <a:rPr lang="ru-RU" smtClean="0"/>
              <a:t>14.12.2022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F9C63E-7F09-41EF-9CFD-F32D785203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2652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9C63E-7F09-41EF-9CFD-F32D78520340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91459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9C63E-7F09-41EF-9CFD-F32D78520340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67333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56664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12/14/2022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86539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04026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858398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08972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087193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40948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t>12/14/2022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62713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7470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12/14/2022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845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2481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12/14/2022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5859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12/14/2022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75546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12/14/2022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9622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12/14/2022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5252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12/14/2022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6422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391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12/14/2022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732736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notesSlide" Target="../notesSlides/notesSlide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3680" y="81280"/>
            <a:ext cx="3444240" cy="428752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Синий туман. Снеговое Раздолье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6960" y="193040"/>
            <a:ext cx="8575040" cy="5425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502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1869439"/>
            <a:ext cx="9458959" cy="4685011"/>
          </a:xfrm>
        </p:spPr>
      </p:pic>
      <p:sp>
        <p:nvSpPr>
          <p:cNvPr id="5" name="Прямоугольник 4"/>
          <p:cNvSpPr/>
          <p:nvPr/>
        </p:nvSpPr>
        <p:spPr>
          <a:xfrm>
            <a:off x="5093962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6400" y="7422"/>
            <a:ext cx="1261729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i="1" smtClean="0">
                <a:solidFill>
                  <a:srgbClr val="C00000"/>
                </a:solidFill>
              </a:rPr>
              <a:t>Литературное кафе</a:t>
            </a:r>
          </a:p>
          <a:p>
            <a:r>
              <a:rPr lang="ru-RU" sz="6000" b="1" i="1" smtClean="0">
                <a:solidFill>
                  <a:srgbClr val="C00000"/>
                </a:solidFill>
              </a:rPr>
              <a:t> </a:t>
            </a:r>
            <a:r>
              <a:rPr lang="ru-RU" sz="6000" b="1" i="1" dirty="0" smtClean="0">
                <a:solidFill>
                  <a:srgbClr val="C00000"/>
                </a:solidFill>
              </a:rPr>
              <a:t>«Личное</a:t>
            </a:r>
            <a:r>
              <a:rPr lang="en-GB" sz="6000" b="1" i="1" dirty="0" smtClean="0">
                <a:solidFill>
                  <a:srgbClr val="C00000"/>
                </a:solidFill>
              </a:rPr>
              <a:t> </a:t>
            </a:r>
            <a:r>
              <a:rPr lang="ru-RU" sz="6000" b="1" i="1" dirty="0" smtClean="0">
                <a:solidFill>
                  <a:srgbClr val="C00000"/>
                </a:solidFill>
              </a:rPr>
              <a:t>мнение»</a:t>
            </a:r>
            <a:endParaRPr lang="ru-RU" sz="6000" dirty="0"/>
          </a:p>
        </p:txBody>
      </p:sp>
      <p:pic>
        <p:nvPicPr>
          <p:cNvPr id="7" name="Музыка из фильма Начало 1970. Группа Шэдоуз ( Тени)1960. (3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782300" y="5651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769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2489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5760" y="1"/>
            <a:ext cx="8812212" cy="1371600"/>
          </a:xfrm>
        </p:spPr>
        <p:txBody>
          <a:bodyPr>
            <a:norm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</a:rPr>
              <a:t>Таблица личного мнения              Творческий дуэт:                   </a:t>
            </a:r>
            <a:endParaRPr lang="ru-RU" sz="1400" b="1" dirty="0">
              <a:solidFill>
                <a:schemeClr val="bg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80444523"/>
              </p:ext>
            </p:extLst>
          </p:nvPr>
        </p:nvGraphicFramePr>
        <p:xfrm>
          <a:off x="894080" y="1056642"/>
          <a:ext cx="10881360" cy="54437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30218"/>
                <a:gridCol w="4007612"/>
                <a:gridCol w="4543530"/>
              </a:tblGrid>
              <a:tr h="5029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Название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753" marR="5175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Поэтические (языковые) средства выразительности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753" marR="5175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</a:rPr>
                        <a:t>                                         Примеры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753" marR="51753" marT="0" marB="0"/>
                </a:tc>
              </a:tr>
              <a:tr h="9198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</a:rPr>
                        <a:t>Собаке Качалова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753" marR="5175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Диалектизмы, разговорная (обиходно-бытовая лексика), неологизмы.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753" marR="5175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FFC000"/>
                          </a:solidFill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FFC000"/>
                          </a:solidFill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FFC000"/>
                          </a:solidFill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FFC000"/>
                          </a:solidFill>
                          <a:effectLst/>
                        </a:rPr>
                        <a:t> </a:t>
                      </a:r>
                      <a:endParaRPr lang="ru-RU" sz="800" dirty="0">
                        <a:solidFill>
                          <a:srgbClr val="FFC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753" marR="51753" marT="0" marB="0"/>
                </a:tc>
              </a:tr>
              <a:tr h="6456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753" marR="5175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effectLst/>
                        </a:rPr>
                        <a:t>Цветопись</a:t>
                      </a:r>
                      <a:endParaRPr lang="ru-RU" sz="1200" b="1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753" marR="5175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753" marR="51753" marT="0" marB="0"/>
                </a:tc>
              </a:tr>
              <a:tr h="13174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753" marR="5175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Тропы (метафоры, эпитеты, сравнения, олицетворения)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753" marR="5175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753" marR="51753" marT="0" marB="0"/>
                </a:tc>
              </a:tr>
              <a:tr h="2057900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</a:rPr>
                        <a:t>Как эти языковые средства помогают раскрыть смысл  стихотворения? В чём, по-вашему, заключено богатство поэтического языка этого стихотворения?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753" marR="5175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788840" y="2434158"/>
            <a:ext cx="213520" cy="2339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15000"/>
              </a:lnSpc>
            </a:pPr>
            <a:r>
              <a:rPr lang="ru-RU" sz="800" b="1" dirty="0">
                <a:solidFill>
                  <a:prstClr val="white"/>
                </a:solidFill>
              </a:rPr>
              <a:t> </a:t>
            </a:r>
            <a:endParaRPr lang="ru-RU" sz="800" b="1" dirty="0">
              <a:solidFill>
                <a:prstClr val="white"/>
              </a:solidFill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345058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04075">
            <a:off x="323706" y="-708551"/>
            <a:ext cx="4998715" cy="37044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7549">
            <a:off x="5007600" y="-965200"/>
            <a:ext cx="6498948" cy="47548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5674" y="1950720"/>
            <a:ext cx="6336725" cy="508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5921" y="2611120"/>
            <a:ext cx="4997399" cy="39878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8320" y="2743200"/>
            <a:ext cx="5486400" cy="41148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99277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04075">
            <a:off x="323706" y="-708551"/>
            <a:ext cx="4998715" cy="37044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7549">
            <a:off x="5007600" y="-965200"/>
            <a:ext cx="6498948" cy="47548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5674" y="1950720"/>
            <a:ext cx="6336725" cy="508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5921" y="2611120"/>
            <a:ext cx="4997399" cy="39878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8320" y="2743200"/>
            <a:ext cx="5486400" cy="41148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71557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46772" y="1671319"/>
            <a:ext cx="9628188" cy="2971801"/>
          </a:xfrm>
        </p:spPr>
        <p:txBody>
          <a:bodyPr>
            <a:noAutofit/>
          </a:bodyPr>
          <a:lstStyle/>
          <a:p>
            <a:pPr algn="ctr"/>
            <a:r>
              <a:rPr lang="ru-RU" sz="9600" b="1" dirty="0" smtClean="0">
                <a:solidFill>
                  <a:srgbClr val="FF0000"/>
                </a:solidFill>
              </a:rPr>
              <a:t/>
            </a:r>
            <a:br>
              <a:rPr lang="ru-RU" sz="9600" b="1" dirty="0" smtClean="0">
                <a:solidFill>
                  <a:srgbClr val="FF0000"/>
                </a:solidFill>
              </a:rPr>
            </a:br>
            <a:r>
              <a:rPr lang="ru-RU" sz="9600" b="1" dirty="0">
                <a:solidFill>
                  <a:srgbClr val="FF0000"/>
                </a:solidFill>
              </a:rPr>
              <a:t/>
            </a:r>
            <a:br>
              <a:rPr lang="ru-RU" sz="9600" b="1" dirty="0">
                <a:solidFill>
                  <a:srgbClr val="FF0000"/>
                </a:solidFill>
              </a:rPr>
            </a:br>
            <a:r>
              <a:rPr lang="ru-RU" sz="9600" b="1" dirty="0" smtClean="0">
                <a:solidFill>
                  <a:srgbClr val="FF0000"/>
                </a:solidFill>
              </a:rPr>
              <a:t/>
            </a:r>
            <a:br>
              <a:rPr lang="ru-RU" sz="9600" b="1" dirty="0" smtClean="0">
                <a:solidFill>
                  <a:srgbClr val="FF0000"/>
                </a:solidFill>
              </a:rPr>
            </a:br>
            <a:r>
              <a:rPr lang="ru-RU" sz="9600" b="1" dirty="0" smtClean="0">
                <a:solidFill>
                  <a:srgbClr val="FF0000"/>
                </a:solidFill>
              </a:rPr>
              <a:t>Сергей</a:t>
            </a:r>
            <a:br>
              <a:rPr lang="ru-RU" sz="9600" b="1" dirty="0" smtClean="0">
                <a:solidFill>
                  <a:srgbClr val="FF0000"/>
                </a:solidFill>
              </a:rPr>
            </a:br>
            <a:r>
              <a:rPr lang="ru-RU" sz="9600" b="1" dirty="0" smtClean="0">
                <a:solidFill>
                  <a:srgbClr val="FF0000"/>
                </a:solidFill>
              </a:rPr>
              <a:t> Есенин</a:t>
            </a:r>
            <a:endParaRPr lang="ru-RU" sz="96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0026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2" y="685800"/>
            <a:ext cx="8534400" cy="41402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9600" b="1" dirty="0" smtClean="0">
                <a:solidFill>
                  <a:srgbClr val="FF0000"/>
                </a:solidFill>
              </a:rPr>
              <a:t>Богатство</a:t>
            </a:r>
            <a:endParaRPr lang="ru-RU" sz="9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392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8532" y="4355252"/>
            <a:ext cx="8534400" cy="150706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9600" b="1" dirty="0">
                <a:solidFill>
                  <a:srgbClr val="FF0000"/>
                </a:solidFill>
              </a:rPr>
              <a:t>Я</a:t>
            </a:r>
            <a:r>
              <a:rPr lang="ru-RU" sz="9600" b="1" dirty="0" smtClean="0">
                <a:solidFill>
                  <a:srgbClr val="FF0000"/>
                </a:solidFill>
              </a:rPr>
              <a:t>зык</a:t>
            </a:r>
            <a:endParaRPr lang="ru-RU" sz="9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83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200400" lvl="7" indent="0">
              <a:buNone/>
            </a:pPr>
            <a:r>
              <a:rPr lang="ru-RU" sz="9600" b="1" dirty="0" smtClean="0">
                <a:solidFill>
                  <a:srgbClr val="FF0000"/>
                </a:solidFill>
              </a:rPr>
              <a:t>Поэзия</a:t>
            </a:r>
            <a:endParaRPr lang="ru-RU" sz="9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416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485733">
            <a:off x="5642381" y="2074972"/>
            <a:ext cx="6280346" cy="4268683"/>
          </a:xfrm>
        </p:spPr>
        <p:txBody>
          <a:bodyPr>
            <a:normAutofit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sz="4400" b="1" dirty="0" smtClean="0">
                <a:solidFill>
                  <a:srgbClr val="FF0000"/>
                </a:solidFill>
              </a:rPr>
              <a:t>Метафора</a:t>
            </a:r>
            <a:br>
              <a:rPr lang="ru-RU" sz="4400" b="1" dirty="0" smtClean="0">
                <a:solidFill>
                  <a:srgbClr val="FF0000"/>
                </a:solidFill>
              </a:rPr>
            </a:br>
            <a:r>
              <a:rPr lang="ru-RU" sz="4400" b="1" dirty="0" smtClean="0">
                <a:solidFill>
                  <a:srgbClr val="FF0000"/>
                </a:solidFill>
              </a:rPr>
              <a:t>Эпитет</a:t>
            </a:r>
            <a:br>
              <a:rPr lang="ru-RU" sz="4400" b="1" dirty="0" smtClean="0">
                <a:solidFill>
                  <a:srgbClr val="FF0000"/>
                </a:solidFill>
              </a:rPr>
            </a:br>
            <a:r>
              <a:rPr lang="ru-RU" sz="4400" b="1" dirty="0" smtClean="0">
                <a:solidFill>
                  <a:srgbClr val="FF0000"/>
                </a:solidFill>
              </a:rPr>
              <a:t>Олицетворение</a:t>
            </a:r>
            <a:br>
              <a:rPr lang="ru-RU" sz="4400" b="1" dirty="0" smtClean="0">
                <a:solidFill>
                  <a:srgbClr val="FF0000"/>
                </a:solidFill>
              </a:rPr>
            </a:br>
            <a:r>
              <a:rPr lang="ru-RU" sz="4400" b="1" dirty="0" smtClean="0">
                <a:solidFill>
                  <a:srgbClr val="FF0000"/>
                </a:solidFill>
              </a:rPr>
              <a:t>Сравнение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rot="20586479">
            <a:off x="349383" y="-303638"/>
            <a:ext cx="8534400" cy="338893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b="1" dirty="0" smtClean="0">
                <a:solidFill>
                  <a:srgbClr val="002060"/>
                </a:solidFill>
              </a:rPr>
              <a:t>Диалекты </a:t>
            </a:r>
            <a:endParaRPr lang="ru-RU" sz="36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3600" b="1" dirty="0" smtClean="0">
                <a:solidFill>
                  <a:srgbClr val="002060"/>
                </a:solidFill>
              </a:rPr>
              <a:t>Устаревшие слова</a:t>
            </a:r>
            <a:endParaRPr lang="ru-RU" sz="36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3600" b="1" dirty="0" smtClean="0">
                <a:solidFill>
                  <a:srgbClr val="002060"/>
                </a:solidFill>
              </a:rPr>
              <a:t>Разговорная (обиходно-бытовая) лексика</a:t>
            </a:r>
          </a:p>
          <a:p>
            <a:pPr marL="0" indent="0">
              <a:buNone/>
            </a:pPr>
            <a:r>
              <a:rPr lang="ru-RU" sz="3600" b="1" dirty="0" smtClean="0">
                <a:solidFill>
                  <a:srgbClr val="002060"/>
                </a:solidFill>
              </a:rPr>
              <a:t>Неологизмы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7668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2" y="1706880"/>
            <a:ext cx="8534400" cy="259418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7200" b="1" dirty="0" smtClean="0">
                <a:solidFill>
                  <a:schemeClr val="accent3">
                    <a:lumMod val="50000"/>
                  </a:schemeClr>
                </a:solidFill>
              </a:rPr>
              <a:t>Богатство поэтического языка Сергея Есенина</a:t>
            </a:r>
            <a:endParaRPr lang="ru-RU" sz="72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549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6600" dirty="0" smtClean="0">
                <a:solidFill>
                  <a:schemeClr val="accent1">
                    <a:lumMod val="50000"/>
                  </a:schemeClr>
                </a:solidFill>
              </a:rPr>
              <a:t>Раскрыть богатство поэтического языка Есенина через языковой анализ его стихотворений</a:t>
            </a:r>
            <a:endParaRPr lang="ru-RU" sz="6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1217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741</TotalTime>
  <Words>99</Words>
  <Application>Microsoft Office PowerPoint</Application>
  <PresentationFormat>Произвольный</PresentationFormat>
  <Paragraphs>51</Paragraphs>
  <Slides>12</Slides>
  <Notes>2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Сектор</vt:lpstr>
      <vt:lpstr>Синий туман. Снеговое Раздолье</vt:lpstr>
      <vt:lpstr>Презентация PowerPoint</vt:lpstr>
      <vt:lpstr>   Сергей  Есенин</vt:lpstr>
      <vt:lpstr>Презентация PowerPoint</vt:lpstr>
      <vt:lpstr>Презентация PowerPoint</vt:lpstr>
      <vt:lpstr>Презентация PowerPoint</vt:lpstr>
      <vt:lpstr> Метафора Эпитет Олицетворение Сравнение</vt:lpstr>
      <vt:lpstr>Презентация PowerPoint</vt:lpstr>
      <vt:lpstr>Презентация PowerPoint</vt:lpstr>
      <vt:lpstr>Презентация PowerPoint</vt:lpstr>
      <vt:lpstr>Таблица личного мнения              Творческий дуэт:                   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Алексеевич Бунин</dc:title>
  <dc:creator>Моя Семья</dc:creator>
  <cp:lastModifiedBy>гыук</cp:lastModifiedBy>
  <cp:revision>58</cp:revision>
  <dcterms:created xsi:type="dcterms:W3CDTF">2018-02-13T14:27:18Z</dcterms:created>
  <dcterms:modified xsi:type="dcterms:W3CDTF">2022-12-14T16:07:22Z</dcterms:modified>
</cp:coreProperties>
</file>