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1" r:id="rId2"/>
    <p:sldId id="272" r:id="rId3"/>
    <p:sldId id="274" r:id="rId4"/>
    <p:sldId id="276" r:id="rId5"/>
    <p:sldId id="275" r:id="rId6"/>
    <p:sldId id="257" r:id="rId7"/>
    <p:sldId id="258" r:id="rId8"/>
    <p:sldId id="259" r:id="rId9"/>
    <p:sldId id="261" r:id="rId10"/>
    <p:sldId id="260" r:id="rId11"/>
    <p:sldId id="262" r:id="rId12"/>
    <p:sldId id="263" r:id="rId13"/>
    <p:sldId id="265" r:id="rId14"/>
    <p:sldId id="266" r:id="rId15"/>
    <p:sldId id="267" r:id="rId16"/>
    <p:sldId id="264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67B08-3091-439F-A4D7-50CDE857A04E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2DDE8-1EC4-46CF-8804-0C36FB49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101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DDE8-1EC4-46CF-8804-0C36FB4970E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956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3212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Артикуляционная гимнастика в тематических неделях экологии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1661" y="2312988"/>
            <a:ext cx="3202128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355976" y="5229200"/>
            <a:ext cx="4608512" cy="896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Старшая логопедическая группа «Зайчики»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72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 речке квакают лягушки, улыбнулись нам подружки</a:t>
            </a:r>
            <a:r>
              <a:rPr lang="ru-RU" b="1" i="1" dirty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348880"/>
            <a:ext cx="3816424" cy="3777283"/>
          </a:xfrm>
        </p:spPr>
        <p:txBody>
          <a:bodyPr/>
          <a:lstStyle/>
          <a:p>
            <a:r>
              <a:rPr lang="ru-RU" b="1" dirty="0"/>
              <a:t>Упражнение «Улыбка» </a:t>
            </a:r>
            <a:r>
              <a:rPr lang="ru-RU" dirty="0"/>
              <a:t>Удерживание губ в улыбке. Зубы не видны.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8" t="52504" r="46529" b="616"/>
          <a:stretch/>
        </p:blipFill>
        <p:spPr bwMode="auto">
          <a:xfrm rot="5400000">
            <a:off x="4690165" y="2590755"/>
            <a:ext cx="4815054" cy="3179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943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На кочках в ряд они сидят</a:t>
            </a:r>
            <a:r>
              <a:rPr lang="ru-RU" dirty="0">
                <a:solidFill>
                  <a:srgbClr val="0070C0"/>
                </a:solidFill>
              </a:rPr>
              <a:t> 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204864"/>
            <a:ext cx="4104456" cy="3921299"/>
          </a:xfrm>
        </p:spPr>
        <p:txBody>
          <a:bodyPr/>
          <a:lstStyle/>
          <a:p>
            <a:r>
              <a:rPr lang="ru-RU" b="1" dirty="0" smtClean="0"/>
              <a:t>упражнение </a:t>
            </a:r>
            <a:r>
              <a:rPr lang="ru-RU" b="1" dirty="0"/>
              <a:t>«Горка» </a:t>
            </a:r>
            <a:r>
              <a:rPr lang="ru-RU" dirty="0"/>
              <a:t>Рот открыт. Кончик языка упирается в нижние резцы, спинка языка поднята вверх. 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1" t="17231" r="31104" b="512"/>
          <a:stretch/>
        </p:blipFill>
        <p:spPr bwMode="auto">
          <a:xfrm rot="5400000">
            <a:off x="4463768" y="2529119"/>
            <a:ext cx="4752965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07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64704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И за комариком следят</a:t>
            </a:r>
            <a:r>
              <a:rPr lang="ru-RU" b="1" i="1" dirty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Упражнение «Качели.»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Рот </a:t>
            </a:r>
            <a:r>
              <a:rPr lang="ru-RU" dirty="0"/>
              <a:t>открыт. Напряженным языком тянуться к носу и подбородку, либо к верхним и нижним резцам. 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6" t="6881" r="37828" b="13593"/>
          <a:stretch/>
        </p:blipFill>
        <p:spPr bwMode="auto">
          <a:xfrm rot="5400000">
            <a:off x="3860812" y="3404011"/>
            <a:ext cx="3510607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 t="22031" r="48354" b="5570"/>
          <a:stretch/>
        </p:blipFill>
        <p:spPr bwMode="auto">
          <a:xfrm rot="5400000">
            <a:off x="5790309" y="1599033"/>
            <a:ext cx="3216418" cy="2555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587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528682" cy="60113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Мишка лопает малинку.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060848"/>
            <a:ext cx="3744416" cy="4093915"/>
          </a:xfrm>
        </p:spPr>
        <p:txBody>
          <a:bodyPr/>
          <a:lstStyle/>
          <a:p>
            <a:r>
              <a:rPr lang="ru-RU" b="1" dirty="0"/>
              <a:t>Упражнение «Сытый хомячок»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Надуть </a:t>
            </a:r>
            <a:r>
              <a:rPr lang="ru-RU" dirty="0"/>
              <a:t>обе щеки, потом надувать щеки поочередно. 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7" t="6965" r="38730" b="10041"/>
          <a:stretch/>
        </p:blipFill>
        <p:spPr bwMode="auto">
          <a:xfrm rot="5400000">
            <a:off x="4889591" y="750809"/>
            <a:ext cx="3344391" cy="4236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5" t="12457" r="37778" b="8287"/>
          <a:stretch/>
        </p:blipFill>
        <p:spPr bwMode="auto">
          <a:xfrm rot="5400000">
            <a:off x="5495764" y="3297324"/>
            <a:ext cx="3149605" cy="3268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246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F0"/>
                </a:solidFill>
              </a:rPr>
              <a:t>Белка щёлкает орешки.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Упражнение «Орешек»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Рот </a:t>
            </a:r>
            <a:r>
              <a:rPr lang="ru-RU" dirty="0"/>
              <a:t>закрыт. Напряженным </a:t>
            </a:r>
            <a:r>
              <a:rPr lang="ru-RU" dirty="0" smtClean="0"/>
              <a:t>языком упереться </a:t>
            </a:r>
            <a:r>
              <a:rPr lang="ru-RU" dirty="0"/>
              <a:t>то в одну, то в другую щеку. 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9" b="26393"/>
          <a:stretch/>
        </p:blipFill>
        <p:spPr bwMode="auto">
          <a:xfrm>
            <a:off x="4355976" y="1628800"/>
            <a:ext cx="2437412" cy="3036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2" t="7837" b="29494"/>
          <a:stretch/>
        </p:blipFill>
        <p:spPr bwMode="auto">
          <a:xfrm>
            <a:off x="6300192" y="3515603"/>
            <a:ext cx="2439009" cy="2972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0599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50"/>
                </a:solidFill>
              </a:rPr>
              <a:t>В речке плещутся рыбёшки,</a:t>
            </a:r>
            <a:r>
              <a:rPr lang="ru-RU" dirty="0">
                <a:solidFill>
                  <a:srgbClr val="00B050"/>
                </a:solidFill>
              </a:rPr>
              <a:t> </a:t>
            </a:r>
            <a:r>
              <a:rPr lang="ru-RU" b="1" i="1" dirty="0">
                <a:solidFill>
                  <a:srgbClr val="00B050"/>
                </a:solidFill>
              </a:rPr>
              <a:t>ожидая вкусной крошки.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Упражнение «Рыбки разговаривают» </a:t>
            </a:r>
            <a:r>
              <a:rPr lang="ru-RU" dirty="0"/>
              <a:t>Хлопать губами друг о друга (произносится глухой звук</a:t>
            </a:r>
            <a:r>
              <a:rPr lang="ru-RU" dirty="0" smtClean="0"/>
              <a:t>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7" b="20152"/>
          <a:stretch/>
        </p:blipFill>
        <p:spPr bwMode="auto">
          <a:xfrm>
            <a:off x="4427984" y="1988840"/>
            <a:ext cx="3748097" cy="4162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953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А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>
                <a:solidFill>
                  <a:srgbClr val="0070C0"/>
                </a:solidFill>
              </a:rPr>
              <a:t>лисичка наблюдает,</a:t>
            </a:r>
            <a:r>
              <a:rPr lang="ru-RU" dirty="0">
                <a:solidFill>
                  <a:srgbClr val="0070C0"/>
                </a:solidFill>
              </a:rPr>
              <a:t> </a:t>
            </a:r>
            <a:r>
              <a:rPr lang="ru-RU" b="1" i="1" dirty="0">
                <a:solidFill>
                  <a:srgbClr val="0070C0"/>
                </a:solidFill>
              </a:rPr>
              <a:t>быстро </a:t>
            </a:r>
            <a:r>
              <a:rPr lang="ru-RU" b="1" i="1" dirty="0" smtClean="0">
                <a:solidFill>
                  <a:srgbClr val="0070C0"/>
                </a:solidFill>
              </a:rPr>
              <a:t>хвостиком </a:t>
            </a:r>
            <a:r>
              <a:rPr lang="ru-RU" b="1" i="1" dirty="0">
                <a:solidFill>
                  <a:srgbClr val="0070C0"/>
                </a:solidFill>
              </a:rPr>
              <a:t>виляет.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Упражнение «Часики»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Рот </a:t>
            </a:r>
            <a:r>
              <a:rPr lang="ru-RU" dirty="0"/>
              <a:t>приоткрыт. Губы растянуты в улыбку. Кончиком узкого языка попеременно тянуться под счет педагога к уголкам рта. 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" t="4978" r="43654" b="11754"/>
          <a:stretch/>
        </p:blipFill>
        <p:spPr bwMode="auto">
          <a:xfrm rot="5400000">
            <a:off x="4393259" y="2261438"/>
            <a:ext cx="4845618" cy="3624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3471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064896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 речку лапку опускает,</a:t>
            </a:r>
            <a:r>
              <a:rPr lang="ru-RU" dirty="0">
                <a:solidFill>
                  <a:srgbClr val="0070C0"/>
                </a:solidFill>
              </a:rPr>
              <a:t> </a:t>
            </a:r>
            <a:r>
              <a:rPr lang="ru-RU" b="1" i="1" dirty="0">
                <a:solidFill>
                  <a:srgbClr val="0070C0"/>
                </a:solidFill>
              </a:rPr>
              <a:t>поймать их она мечтает.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420888"/>
            <a:ext cx="4244280" cy="3705275"/>
          </a:xfrm>
        </p:spPr>
        <p:txBody>
          <a:bodyPr/>
          <a:lstStyle/>
          <a:p>
            <a:r>
              <a:rPr lang="ru-RU" b="1" dirty="0"/>
              <a:t>Упражнение «Чашечка»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Рот </a:t>
            </a:r>
            <a:r>
              <a:rPr lang="ru-RU" dirty="0"/>
              <a:t>широко открыт. Передний и боковой края широкого языка подняты, но не касаются зубов 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8" t="18305" r="34060"/>
          <a:stretch/>
        </p:blipFill>
        <p:spPr bwMode="auto">
          <a:xfrm rot="5400000">
            <a:off x="4284244" y="2132580"/>
            <a:ext cx="5112015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594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568952" cy="1656184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0070C0"/>
                </a:solidFill>
              </a:rPr>
              <a:t>В лесу весело гулять, но пора и меру знать.</a:t>
            </a:r>
            <a:r>
              <a:rPr lang="ru-RU" sz="3200" dirty="0">
                <a:solidFill>
                  <a:srgbClr val="0070C0"/>
                </a:solidFill>
              </a:rPr>
              <a:t> </a:t>
            </a:r>
            <a:r>
              <a:rPr lang="ru-RU" sz="3200" b="1" i="1" dirty="0">
                <a:solidFill>
                  <a:srgbClr val="0070C0"/>
                </a:solidFill>
              </a:rPr>
              <a:t>Чтобы хитрая </a:t>
            </a:r>
            <a:r>
              <a:rPr lang="ru-RU" sz="3200" b="1" i="1" dirty="0" smtClean="0">
                <a:solidFill>
                  <a:srgbClr val="0070C0"/>
                </a:solidFill>
              </a:rPr>
              <a:t> лисица,</a:t>
            </a:r>
            <a:r>
              <a:rPr lang="ru-RU" sz="3200" dirty="0">
                <a:solidFill>
                  <a:srgbClr val="0070C0"/>
                </a:solidFill>
              </a:rPr>
              <a:t> </a:t>
            </a:r>
            <a:r>
              <a:rPr lang="ru-RU" sz="3200" b="1" i="1" dirty="0">
                <a:solidFill>
                  <a:srgbClr val="0070C0"/>
                </a:solidFill>
              </a:rPr>
              <a:t>г</a:t>
            </a:r>
            <a:r>
              <a:rPr lang="ru-RU" sz="3200" b="1" i="1" dirty="0" smtClean="0">
                <a:solidFill>
                  <a:srgbClr val="0070C0"/>
                </a:solidFill>
              </a:rPr>
              <a:t>рибы </a:t>
            </a:r>
            <a:r>
              <a:rPr lang="ru-RU" sz="3200" b="1" i="1" dirty="0">
                <a:solidFill>
                  <a:srgbClr val="0070C0"/>
                </a:solidFill>
              </a:rPr>
              <a:t>наши не украла и в кусты не убежала.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348880"/>
            <a:ext cx="4038600" cy="3777283"/>
          </a:xfrm>
        </p:spPr>
        <p:txBody>
          <a:bodyPr/>
          <a:lstStyle/>
          <a:p>
            <a:r>
              <a:rPr lang="ru-RU" b="1" dirty="0"/>
              <a:t>Упражнение «Вкусное варенье»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 smtClean="0"/>
              <a:t>Рот </a:t>
            </a:r>
            <a:r>
              <a:rPr lang="ru-RU" dirty="0"/>
              <a:t>открыт. Широким языком облизать верхнюю губу и убрать язык вглубь рта. </a:t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800603"/>
            <a:ext cx="3419475" cy="2518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71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Путешествию конец! 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А </a:t>
            </a:r>
            <a:r>
              <a:rPr lang="ru-RU" b="1" i="1" dirty="0">
                <a:solidFill>
                  <a:srgbClr val="C00000"/>
                </a:solidFill>
              </a:rPr>
              <a:t>ты – молодец!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1047" y="2324100"/>
            <a:ext cx="5260918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22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АРТИКУЛЯЦИОННАЯ ГИМНАСТИКА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556792"/>
            <a:ext cx="4608512" cy="3877891"/>
          </a:xfrm>
        </p:spPr>
        <p:txBody>
          <a:bodyPr>
            <a:normAutofit/>
          </a:bodyPr>
          <a:lstStyle/>
          <a:p>
            <a:r>
              <a:rPr lang="ru-RU" dirty="0"/>
              <a:t>это комплекс специальных упражнений для развития речевых органов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проводится </a:t>
            </a:r>
            <a:r>
              <a:rPr lang="ru-RU" dirty="0"/>
              <a:t>с детьми дошкольного возраста 2-3 раза в день. Продолжительность – до 5 минут. В комплекс должно входить 4-5 упражнений: 2-3 статических и 2-3 динамических.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5" b="6692"/>
          <a:stretch/>
        </p:blipFill>
        <p:spPr bwMode="auto">
          <a:xfrm>
            <a:off x="467544" y="3174747"/>
            <a:ext cx="3641186" cy="3322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2438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27664"/>
            <a:ext cx="806489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Важную роль в формировании звукопроизношения </a:t>
            </a:r>
            <a:r>
              <a:rPr lang="ru-RU" b="1" dirty="0" smtClean="0">
                <a:solidFill>
                  <a:srgbClr val="FF0000"/>
                </a:solidFill>
              </a:rPr>
              <a:t>играет: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07904" y="2348880"/>
            <a:ext cx="4820344" cy="370527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dirty="0"/>
              <a:t>Чёткая, точная, координированная работа артикуляционных органов;</a:t>
            </a:r>
          </a:p>
          <a:p>
            <a:r>
              <a:rPr lang="ru-RU" dirty="0" smtClean="0"/>
              <a:t>Быстрое </a:t>
            </a:r>
            <a:r>
              <a:rPr lang="ru-RU" dirty="0"/>
              <a:t>и плавное переключению с одного движения на другое;</a:t>
            </a:r>
          </a:p>
          <a:p>
            <a:r>
              <a:rPr lang="ru-RU" dirty="0" smtClean="0"/>
              <a:t> </a:t>
            </a:r>
            <a:r>
              <a:rPr lang="ru-RU" dirty="0"/>
              <a:t>Удержание заданной артикуляционной позы.</a:t>
            </a:r>
          </a:p>
          <a:p>
            <a:endParaRPr lang="ru-RU" dirty="0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16481" r="59769" b="15660"/>
          <a:stretch/>
        </p:blipFill>
        <p:spPr bwMode="auto">
          <a:xfrm>
            <a:off x="766916" y="2348879"/>
            <a:ext cx="2508939" cy="3828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965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068960"/>
            <a:ext cx="4104457" cy="495746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rgbClr val="00B050"/>
                </a:solidFill>
              </a:rPr>
              <a:t>СТАТИЧЕСКИЕ УПРАЖНЕНИЯ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3501008"/>
            <a:ext cx="4040188" cy="2985195"/>
          </a:xfrm>
        </p:spPr>
        <p:txBody>
          <a:bodyPr/>
          <a:lstStyle/>
          <a:p>
            <a:r>
              <a:rPr lang="ru-RU" b="1" dirty="0" smtClean="0"/>
              <a:t>Лопатка </a:t>
            </a:r>
          </a:p>
          <a:p>
            <a:r>
              <a:rPr lang="ru-RU" b="1" dirty="0" smtClean="0"/>
              <a:t>Окошко</a:t>
            </a:r>
          </a:p>
          <a:p>
            <a:r>
              <a:rPr lang="ru-RU" b="1" dirty="0" smtClean="0"/>
              <a:t>Чашечка </a:t>
            </a:r>
          </a:p>
          <a:p>
            <a:r>
              <a:rPr lang="ru-RU" b="1" dirty="0"/>
              <a:t>П</a:t>
            </a:r>
            <a:r>
              <a:rPr lang="ru-RU" b="1" dirty="0" smtClean="0"/>
              <a:t>арус </a:t>
            </a:r>
          </a:p>
          <a:p>
            <a:r>
              <a:rPr lang="ru-RU" b="1" dirty="0" smtClean="0"/>
              <a:t>Грибок </a:t>
            </a:r>
          </a:p>
          <a:p>
            <a:pPr marL="68580" indent="0">
              <a:buNone/>
            </a:pP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067944" y="692696"/>
            <a:ext cx="5076056" cy="72008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ДИНАМИЧЕСКИЕ </a:t>
            </a:r>
            <a:r>
              <a:rPr lang="ru-RU" dirty="0">
                <a:solidFill>
                  <a:srgbClr val="FF0000"/>
                </a:solidFill>
              </a:rPr>
              <a:t>УПРАЖНЕНИЯ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008" y="1484784"/>
            <a:ext cx="4041775" cy="5073427"/>
          </a:xfrm>
        </p:spPr>
        <p:txBody>
          <a:bodyPr/>
          <a:lstStyle/>
          <a:p>
            <a:r>
              <a:rPr lang="ru-RU" b="1" dirty="0" smtClean="0"/>
              <a:t>Качели </a:t>
            </a:r>
          </a:p>
          <a:p>
            <a:r>
              <a:rPr lang="ru-RU" b="1" dirty="0" smtClean="0"/>
              <a:t>Чистим зубки </a:t>
            </a:r>
          </a:p>
          <a:p>
            <a:r>
              <a:rPr lang="ru-RU" b="1" dirty="0" smtClean="0"/>
              <a:t>Улыбка </a:t>
            </a:r>
          </a:p>
          <a:p>
            <a:r>
              <a:rPr lang="ru-RU" b="1" dirty="0" smtClean="0"/>
              <a:t>Трубочка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" t="26403" r="5107" b="11910"/>
          <a:stretch/>
        </p:blipFill>
        <p:spPr bwMode="auto">
          <a:xfrm>
            <a:off x="467543" y="404664"/>
            <a:ext cx="3888433" cy="2160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6705" r="5483" b="18014"/>
          <a:stretch/>
        </p:blipFill>
        <p:spPr bwMode="auto">
          <a:xfrm>
            <a:off x="2771800" y="4291660"/>
            <a:ext cx="5870754" cy="21594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045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08520" y="1052736"/>
            <a:ext cx="9649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в стихах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38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3050"/>
            <a:ext cx="6192688" cy="92370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В лес пойдём с тобой гулять</a:t>
            </a:r>
            <a:r>
              <a:rPr lang="ru-RU" sz="32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2780928"/>
            <a:ext cx="3384376" cy="3273227"/>
          </a:xfrm>
        </p:spPr>
        <p:txBody>
          <a:bodyPr>
            <a:normAutofit lnSpcReduction="10000"/>
          </a:bodyPr>
          <a:lstStyle/>
          <a:p>
            <a:r>
              <a:rPr lang="ru-RU" sz="3200" b="1" dirty="0"/>
              <a:t>Упражнение «Лошадка</a:t>
            </a:r>
            <a:r>
              <a:rPr lang="ru-RU" sz="3200" dirty="0" smtClean="0"/>
              <a:t>»</a:t>
            </a:r>
          </a:p>
          <a:p>
            <a:r>
              <a:rPr lang="ru-RU" dirty="0" smtClean="0"/>
              <a:t> </a:t>
            </a:r>
            <a:r>
              <a:rPr lang="ru-RU" sz="2400" dirty="0"/>
              <a:t>Присосать язык к нёбу, щелкнуть языком. Цокать медленно и сильно, тянуть подъязычную связку.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80728"/>
            <a:ext cx="3693213" cy="51845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0" t="19974" r="27285"/>
          <a:stretch/>
        </p:blipFill>
        <p:spPr bwMode="auto">
          <a:xfrm rot="5400000">
            <a:off x="4133182" y="1603501"/>
            <a:ext cx="5112569" cy="4299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564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840760" cy="720080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0070C0"/>
                </a:solidFill>
              </a:rPr>
              <a:t>Грибы будем собирать</a:t>
            </a:r>
            <a:r>
              <a:rPr lang="ru-RU" sz="3200" dirty="0">
                <a:solidFill>
                  <a:srgbClr val="0070C0"/>
                </a:solidFill>
              </a:rPr>
              <a:t> 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4008" y="3212976"/>
            <a:ext cx="3600400" cy="2016224"/>
          </a:xfrm>
        </p:spPr>
        <p:txBody>
          <a:bodyPr>
            <a:normAutofit fontScale="62500" lnSpcReduction="20000"/>
          </a:bodyPr>
          <a:lstStyle/>
          <a:p>
            <a:r>
              <a:rPr lang="ru-RU" sz="4600" b="1" dirty="0"/>
              <a:t>Упражнение «Грибок.» </a:t>
            </a:r>
            <a:endParaRPr lang="ru-RU" sz="4600" b="1" dirty="0" smtClean="0"/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Рот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открыт. Язык присосать к нёбу.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5" r="3372"/>
          <a:stretch/>
        </p:blipFill>
        <p:spPr bwMode="auto">
          <a:xfrm rot="5400000">
            <a:off x="-141581" y="1980254"/>
            <a:ext cx="5682745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336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363272" cy="108012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Вот широкая тропинка, рядом с ней растёт калинка</a:t>
            </a:r>
            <a:r>
              <a:rPr lang="ru-RU" sz="3200" b="1" i="1" dirty="0">
                <a:solidFill>
                  <a:srgbClr val="0070C0"/>
                </a:solidFill>
              </a:rPr>
              <a:t>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844824"/>
            <a:ext cx="3008313" cy="4259015"/>
          </a:xfrm>
        </p:spPr>
        <p:txBody>
          <a:bodyPr/>
          <a:lstStyle/>
          <a:p>
            <a:r>
              <a:rPr lang="ru-RU" sz="3200" b="1" dirty="0"/>
              <a:t>Упражнение «Лопаточка» </a:t>
            </a:r>
            <a:endParaRPr lang="ru-RU" sz="3200" b="1" dirty="0" smtClean="0"/>
          </a:p>
          <a:p>
            <a:r>
              <a:rPr lang="ru-RU" sz="2400" dirty="0" smtClean="0"/>
              <a:t>Рот </a:t>
            </a:r>
            <a:r>
              <a:rPr lang="ru-RU" sz="2400" dirty="0"/>
              <a:t>открыт, широкий расслабленный язык лежит на нижней губе. 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34" r="28797" b="-4834"/>
          <a:stretch/>
        </p:blipFill>
        <p:spPr bwMode="auto">
          <a:xfrm rot="5400000">
            <a:off x="3912657" y="1928104"/>
            <a:ext cx="5175198" cy="3568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8522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А это узкая дорожка, пробежим по ней немножко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Упражнение «Иголочка» </a:t>
            </a:r>
            <a:endParaRPr lang="ru-RU" b="1" dirty="0" smtClean="0"/>
          </a:p>
          <a:p>
            <a:r>
              <a:rPr lang="ru-RU" dirty="0" smtClean="0"/>
              <a:t>Рот </a:t>
            </a:r>
            <a:r>
              <a:rPr lang="ru-RU" dirty="0"/>
              <a:t>открыт. Узкий напряженный язык выдвинут вперед.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3" t="15270" r="23814"/>
          <a:stretch/>
        </p:blipFill>
        <p:spPr bwMode="auto">
          <a:xfrm rot="5400000">
            <a:off x="4499337" y="2493551"/>
            <a:ext cx="4897852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146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295</TotalTime>
  <Words>395</Words>
  <Application>Microsoft Office PowerPoint</Application>
  <PresentationFormat>Экран (4:3)</PresentationFormat>
  <Paragraphs>64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Остин</vt:lpstr>
      <vt:lpstr>Артикуляционная гимнастика в тематических неделях экологии</vt:lpstr>
      <vt:lpstr> АРТИКУЛЯЦИОННАЯ ГИМНАСТИКА </vt:lpstr>
      <vt:lpstr>Важную роль в формировании звукопроизношения играет:</vt:lpstr>
      <vt:lpstr>Презентация PowerPoint</vt:lpstr>
      <vt:lpstr>Презентация PowerPoint</vt:lpstr>
      <vt:lpstr>В лес пойдём с тобой гулять.</vt:lpstr>
      <vt:lpstr>Грибы будем собирать .</vt:lpstr>
      <vt:lpstr>Вот широкая тропинка, рядом с ней растёт калинка.</vt:lpstr>
      <vt:lpstr>А это узкая дорожка, пробежим по ней немножко.</vt:lpstr>
      <vt:lpstr>В речке квакают лягушки, улыбнулись нам подружки.</vt:lpstr>
      <vt:lpstr>На кочках в ряд они сидят .</vt:lpstr>
      <vt:lpstr>И за комариком следят.</vt:lpstr>
      <vt:lpstr>Мишка лопает малинку.</vt:lpstr>
      <vt:lpstr>Белка щёлкает орешки.</vt:lpstr>
      <vt:lpstr>В речке плещутся рыбёшки, ожидая вкусной крошки.</vt:lpstr>
      <vt:lpstr>А лисичка наблюдает, быстро хвостиком виляет.</vt:lpstr>
      <vt:lpstr>В речку лапку опускает, поймать их она мечтает.</vt:lpstr>
      <vt:lpstr>В лесу весело гулять, но пора и меру знать. Чтобы хитрая  лисица, грибы наши не украла и в кусты не убежала.</vt:lpstr>
      <vt:lpstr>Путешествию конец!  А ты – 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Артикуляционная гимнастика в тематических неделях экологии</dc:title>
  <cp:lastModifiedBy>Сергей</cp:lastModifiedBy>
  <cp:revision>34</cp:revision>
  <dcterms:modified xsi:type="dcterms:W3CDTF">2021-11-15T10:23:50Z</dcterms:modified>
</cp:coreProperties>
</file>