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72" r:id="rId10"/>
    <p:sldId id="265" r:id="rId11"/>
    <p:sldId id="268" r:id="rId12"/>
    <p:sldId id="270" r:id="rId13"/>
    <p:sldId id="273" r:id="rId14"/>
    <p:sldId id="274" r:id="rId15"/>
    <p:sldId id="276" r:id="rId16"/>
    <p:sldId id="275" r:id="rId17"/>
    <p:sldId id="271" r:id="rId18"/>
    <p:sldId id="278" r:id="rId19"/>
    <p:sldId id="279" r:id="rId20"/>
    <p:sldId id="267" r:id="rId21"/>
    <p:sldId id="269" r:id="rId22"/>
    <p:sldId id="264" r:id="rId23"/>
    <p:sldId id="277" r:id="rId24"/>
    <p:sldId id="28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Февраль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Потребности</c:v>
                </c:pt>
                <c:pt idx="1">
                  <c:v>Труд</c:v>
                </c:pt>
                <c:pt idx="2">
                  <c:v>Товар</c:v>
                </c:pt>
                <c:pt idx="3">
                  <c:v>Деньги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0.8</c:v>
                </c:pt>
                <c:pt idx="2">
                  <c:v>0.4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37-47E2-A373-AB61B3E6518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Апрель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Потребности</c:v>
                </c:pt>
                <c:pt idx="1">
                  <c:v>Труд</c:v>
                </c:pt>
                <c:pt idx="2">
                  <c:v>Товар</c:v>
                </c:pt>
                <c:pt idx="3">
                  <c:v>Деньги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1.3</c:v>
                </c:pt>
                <c:pt idx="1">
                  <c:v>1.2</c:v>
                </c:pt>
                <c:pt idx="2">
                  <c:v>0.9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37-47E2-A373-AB61B3E6518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Потребности</c:v>
                </c:pt>
                <c:pt idx="1">
                  <c:v>Труд</c:v>
                </c:pt>
                <c:pt idx="2">
                  <c:v>Товар</c:v>
                </c:pt>
                <c:pt idx="3">
                  <c:v>Деньги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5237-47E2-A373-AB61B3E6518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165136591"/>
        <c:axId val="1165137839"/>
      </c:barChart>
      <c:catAx>
        <c:axId val="11651365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5137839"/>
        <c:crosses val="autoZero"/>
        <c:auto val="1"/>
        <c:lblAlgn val="ctr"/>
        <c:lblOffset val="100"/>
        <c:noMultiLvlLbl val="0"/>
      </c:catAx>
      <c:valAx>
        <c:axId val="1165137839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51365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74E14-523B-4080-9CDA-3A25C34B1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5D6F07-77D3-412D-8D17-AB068E798A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245413-E5B1-4AC0-AB46-645E28DE5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406EC9-5686-4667-8D82-31762D38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C5BD0F-FF98-4A40-9C6C-6B8516B9F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100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8D9494-EF74-4013-98C3-53AD23790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E3BC81E-1E2D-45BB-8D12-337DCF58F4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BE01F0-58EF-402E-AA1B-4395BCF33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1E56-31FF-442D-A6FC-60BA57461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17D18C-0CFA-43D3-BDF0-901BC981C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863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D74E4B3-0537-433A-A5B1-687D1D0318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4DF86E8-B67F-4630-95B4-FDACF2A85D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E0CA6C-E73C-4A2C-B185-F732A550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AACD7A-85B0-43C2-9668-0AFE890D4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CB021A-CF43-433A-833A-4AF2C0B16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878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BF45E-137A-4E58-BEB0-E310BF018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623BEB-073A-4206-BAF2-11E188D99F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8E95AD-C4DF-4C90-B0F4-CAEF80B73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084BDC-848E-4783-BCC6-9DDAA05FF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6700AE-6496-4DF9-91BD-E5111A58C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28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2DF80C-7996-41DA-B903-4D0162AD4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E197A3-62C8-4B0A-93B3-6C6376223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DF0B1B-EA85-4D54-8F1D-F5DF49FA8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BDA921-ED47-4E87-B5C1-446F5F34B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E633E6-1E20-44F3-81FF-A2DBD70F8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047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B71A33-6D32-4725-B9E4-6BE05B606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139B9E-BBD0-4DB2-A309-F9548D91BD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0D2C0A6-AB7E-47CD-AAA4-730D243BAB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34E861-DF39-43F5-9C6F-771385E73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641F87-316A-4BFD-A39B-E603D8B5D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089181-8E2F-43FD-AD4E-393B23180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972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946647-436B-47A9-A21F-3BFFC13D9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20C928-81E9-44D6-9139-551225DF7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9EA08B-3412-42AF-A484-67C5B69830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CFD9F6D-5554-4A5E-BC3D-B2AF54A7F4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0DC6528-5041-4BD1-BE64-D2517049B7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8DFE9BE-23FD-4988-B657-103C2E477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CD36C58-0F00-4F43-96C1-357764D60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BAF85C2-D0DF-46CF-BFDB-68B6A06B6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726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5CDB7-EFCD-46EF-871B-B9B5C88E8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3CAE939-BF52-40B1-A51C-5BA1912EF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5A10005-1DCB-4F06-A7CD-645CBA804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368DFC-D918-440E-8EFA-EE42602E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019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948FE7-8282-430E-8524-779AA1653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9F13EB-AF0E-411B-8031-E4893AFF2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5D9174-6D3D-42EE-9B2B-22F0F1A14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188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B0263-F585-4449-8542-9461B2A0A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7EC6D9-6ACF-4B78-9545-F88060E94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D4A992-FC5A-4AFD-98A5-B842CF3783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16BCC52-B63A-4425-909A-97EB17B59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BA8E71-32A6-441A-8572-B547FF96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4BC121-2525-4E8D-9501-F45A08E3C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871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06CAC3-0900-4482-8A00-2FD797DBB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6661C5C-4877-4B4F-9964-1A769AF818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C1F5AD-CC3A-47F1-8656-1A3EDC8E2B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58D146-A547-42F2-B5DF-B04E1B456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464ECC-2D9D-4708-BFDE-BF5346AE6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E95821-0BF1-4038-BB88-BC545E5E6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925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DEE3B-04F1-4FC9-815D-3CB493E7E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E53976-285E-46D4-ABBB-E10375686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BC66F4-E3CB-4793-B780-5CAE1C7888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15A78-105E-4E76-8890-B19DFDF6013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601567-D073-4EB9-A7CC-AE871B23F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95BCAB-0BBD-4B56-BB10-A7B7F511F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1B675-E205-481E-A6FA-5B13747E3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89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BE253E-F09B-4B83-AF77-3BD9B7FCD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499"/>
            <a:ext cx="12192000" cy="6779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4B74EF-9DCB-4E2E-8FCB-BD83A897EB40}"/>
              </a:ext>
            </a:extLst>
          </p:cNvPr>
          <p:cNvSpPr txBox="1"/>
          <p:nvPr/>
        </p:nvSpPr>
        <p:spPr>
          <a:xfrm>
            <a:off x="731520" y="2355979"/>
            <a:ext cx="107289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основ финансовой грамотности у детей дошкольного возраста»</a:t>
            </a:r>
          </a:p>
        </p:txBody>
      </p:sp>
    </p:spTree>
    <p:extLst>
      <p:ext uri="{BB962C8B-B14F-4D97-AF65-F5344CB8AC3E}">
        <p14:creationId xmlns:p14="http://schemas.microsoft.com/office/powerpoint/2010/main" val="596712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0CB715-3C17-49A8-92AD-AC2FD58D89EC}"/>
              </a:ext>
            </a:extLst>
          </p:cNvPr>
          <p:cNvSpPr txBox="1"/>
          <p:nvPr/>
        </p:nvSpPr>
        <p:spPr>
          <a:xfrm>
            <a:off x="390378" y="584201"/>
            <a:ext cx="116656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«Разложи по порядку», «Разрезные монеты»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09ABA7-4359-4854-8321-37C8A958FA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r="22116"/>
          <a:stretch/>
        </p:blipFill>
        <p:spPr>
          <a:xfrm>
            <a:off x="0" y="1784530"/>
            <a:ext cx="6544946" cy="445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C89D4F-1F75-4B20-BEC4-49AEA9A8EA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43" r="9023"/>
          <a:stretch/>
        </p:blipFill>
        <p:spPr>
          <a:xfrm rot="5400000">
            <a:off x="7604017" y="2226735"/>
            <a:ext cx="5030188" cy="4145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5736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90A804-D247-4ECD-9015-D668C39F72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2" t="23778" b="15778"/>
          <a:stretch/>
        </p:blipFill>
        <p:spPr>
          <a:xfrm>
            <a:off x="46380" y="699484"/>
            <a:ext cx="5779039" cy="5459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1313DE-8690-4902-BDBF-75059009F1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4" r="2367" b="8222"/>
          <a:stretch/>
        </p:blipFill>
        <p:spPr>
          <a:xfrm>
            <a:off x="6599764" y="18354"/>
            <a:ext cx="4280936" cy="61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906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CC1B57-240A-4B1C-BFC8-800EA354EF43}"/>
              </a:ext>
            </a:extLst>
          </p:cNvPr>
          <p:cNvSpPr txBox="1"/>
          <p:nvPr/>
        </p:nvSpPr>
        <p:spPr>
          <a:xfrm>
            <a:off x="457200" y="316915"/>
            <a:ext cx="10546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по экономическому воспитанию «Путешествие в денежную страну».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F34BBB-B691-4A32-B02A-F07421ADA8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0"/>
          <a:stretch/>
        </p:blipFill>
        <p:spPr>
          <a:xfrm>
            <a:off x="4311747" y="2809395"/>
            <a:ext cx="7880253" cy="402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0A6DFD-701A-4B28-85EC-82E960455FF8}"/>
              </a:ext>
            </a:extLst>
          </p:cNvPr>
          <p:cNvSpPr txBox="1"/>
          <p:nvPr/>
        </p:nvSpPr>
        <p:spPr>
          <a:xfrm>
            <a:off x="213360" y="1840154"/>
            <a:ext cx="618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Деление детей на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118304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92A280-EECB-4719-8908-6B44D927B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0" r="2625"/>
          <a:stretch/>
        </p:blipFill>
        <p:spPr>
          <a:xfrm>
            <a:off x="0" y="2738971"/>
            <a:ext cx="6918960" cy="4018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F1E7C-6EBB-461B-B1B1-0DA5D0DF29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25"/>
          <a:stretch/>
        </p:blipFill>
        <p:spPr>
          <a:xfrm>
            <a:off x="5345239" y="0"/>
            <a:ext cx="6846761" cy="363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7640CB-F470-4ABF-BB6E-FD4A19DC4DB8}"/>
              </a:ext>
            </a:extLst>
          </p:cNvPr>
          <p:cNvSpPr txBox="1"/>
          <p:nvPr/>
        </p:nvSpPr>
        <p:spPr>
          <a:xfrm>
            <a:off x="716279" y="853440"/>
            <a:ext cx="4141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Наши 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229515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76C7E7-8736-4D26-BD20-D3821C4DBA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9" r="17777"/>
          <a:stretch/>
        </p:blipFill>
        <p:spPr>
          <a:xfrm rot="5400000">
            <a:off x="-370325" y="1298457"/>
            <a:ext cx="5408278" cy="420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ECE138-6B96-4E8D-86D2-ABA288FB38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r="12222"/>
          <a:stretch/>
        </p:blipFill>
        <p:spPr>
          <a:xfrm rot="5400000">
            <a:off x="6184013" y="1848231"/>
            <a:ext cx="5349240" cy="3161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636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60086A-CA68-48DC-833A-851B0D6D84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" r="14125"/>
          <a:stretch/>
        </p:blipFill>
        <p:spPr>
          <a:xfrm>
            <a:off x="4985480" y="0"/>
            <a:ext cx="7320324" cy="4084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63BBF3-A018-4280-ADA1-89EC605809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5" r="15500"/>
          <a:stretch/>
        </p:blipFill>
        <p:spPr>
          <a:xfrm>
            <a:off x="0" y="2667000"/>
            <a:ext cx="6168564" cy="4084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53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35440A-E0B1-4604-A9C9-CB963A28B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31696"/>
            <a:ext cx="11887200" cy="5479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261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B039FF-802A-4EA9-8FAC-62FF5B051EB2}"/>
              </a:ext>
            </a:extLst>
          </p:cNvPr>
          <p:cNvSpPr txBox="1"/>
          <p:nvPr/>
        </p:nvSpPr>
        <p:spPr>
          <a:xfrm>
            <a:off x="579120" y="0"/>
            <a:ext cx="11277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 игра «Поиск сокровищ пирата Финансиста»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6A3C2D-10CB-4CFE-A116-FDA399E574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84" t="2341" r="30494" b="19896"/>
          <a:stretch/>
        </p:blipFill>
        <p:spPr>
          <a:xfrm>
            <a:off x="5383236" y="646331"/>
            <a:ext cx="6672776" cy="47466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32950B-63F3-4012-B7FB-32FE6B36140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6930"/>
            <a:ext cx="9047874" cy="417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5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DC782B-E166-4C22-93C8-EBAE301F9F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9" t="1778" r="8167" b="-1778"/>
          <a:stretch/>
        </p:blipFill>
        <p:spPr>
          <a:xfrm>
            <a:off x="152401" y="89535"/>
            <a:ext cx="583692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97792B-B511-432E-A1B5-7073974D80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/>
          <a:stretch/>
        </p:blipFill>
        <p:spPr>
          <a:xfrm>
            <a:off x="6202680" y="89535"/>
            <a:ext cx="5989320" cy="6737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316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060B87-843F-41E8-98F7-3331C9004E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2"/>
          <a:stretch/>
        </p:blipFill>
        <p:spPr>
          <a:xfrm rot="5400000">
            <a:off x="-1136674" y="1621767"/>
            <a:ext cx="6697137" cy="3775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838D12-0CFC-47D5-A127-13B1287519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890" y="1212246"/>
            <a:ext cx="7365110" cy="5523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98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8CC478-9B1F-4A6E-9567-EF19786DD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90919F-8FCF-44A2-BC3E-9CE9438B212C}"/>
              </a:ext>
            </a:extLst>
          </p:cNvPr>
          <p:cNvSpPr txBox="1"/>
          <p:nvPr/>
        </p:nvSpPr>
        <p:spPr>
          <a:xfrm>
            <a:off x="1524000" y="0"/>
            <a:ext cx="696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6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04AA7-2AEA-4B2D-8CE6-7F6F152A3F65}"/>
              </a:ext>
            </a:extLst>
          </p:cNvPr>
          <p:cNvSpPr txBox="1"/>
          <p:nvPr/>
        </p:nvSpPr>
        <p:spPr>
          <a:xfrm>
            <a:off x="266700" y="1015663"/>
            <a:ext cx="11658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России остаётся актуальной проблема внедрения экономического воспитания в существующие образовательные программы дошкольных образовательных учреждений. Существует ряд причин, которые свидетельствуют об этой необходимости: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 раннем возрасте закладываются не только основы культуры, но и стимулы к познанию и образованию на протяжении всей жизни;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Стремительно растёт доля детей, которые начинают принимать финансовые решения в более раннем возрасте( карманные деньги, расходы на мобильный телефон, интернет, и т.д.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позволяет охватить обучением всех детей дошкольного возраста, независимо от социального и материального положения, тем самым основы знаний и навыков закладываются у целого поколения.</a:t>
            </a:r>
          </a:p>
        </p:txBody>
      </p:sp>
    </p:spTree>
    <p:extLst>
      <p:ext uri="{BB962C8B-B14F-4D97-AF65-F5344CB8AC3E}">
        <p14:creationId xmlns:p14="http://schemas.microsoft.com/office/powerpoint/2010/main" val="32848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25A72F8-77FB-4387-86A2-BECD38DB2BAD}"/>
              </a:ext>
            </a:extLst>
          </p:cNvPr>
          <p:cNvSpPr txBox="1"/>
          <p:nvPr/>
        </p:nvSpPr>
        <p:spPr>
          <a:xfrm>
            <a:off x="0" y="0"/>
            <a:ext cx="11870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 Стендовые консультации.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FC2A2A-34DD-4D49-8E83-9C6B173E4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6" t="7702" r="26750" b="5420"/>
          <a:stretch/>
        </p:blipFill>
        <p:spPr>
          <a:xfrm>
            <a:off x="0" y="2431989"/>
            <a:ext cx="7390277" cy="4426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F130B27-282B-46B9-872C-8064ECAE3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079" y="780268"/>
            <a:ext cx="8259921" cy="264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7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D03D15-4244-42DF-A96F-43E19E3B0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680" y="1404834"/>
            <a:ext cx="7422206" cy="44168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1554D2-0A17-498B-83A4-E9EBF981F7C1}"/>
              </a:ext>
            </a:extLst>
          </p:cNvPr>
          <p:cNvSpPr txBox="1"/>
          <p:nvPr/>
        </p:nvSpPr>
        <p:spPr>
          <a:xfrm>
            <a:off x="3437649" y="37787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нкетирование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88BC1C-AF76-4C4E-8EB2-EB51638ED73F}"/>
              </a:ext>
            </a:extLst>
          </p:cNvPr>
          <p:cNvSpPr txBox="1"/>
          <p:nvPr/>
        </p:nvSpPr>
        <p:spPr>
          <a:xfrm>
            <a:off x="7696200" y="1706880"/>
            <a:ext cx="42367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Согласно анкетированию родителе по финансовой грамотности, проекта «Формирования основ  финансовой грамотности у старших дошкольников». Согласились принять участие  90 % участников. Все участники считают необходимым привитие ребёнку финансовой грамотности.70%  считают, что рано обучать дошкольников экономике и финансам. 80% родителей считают, что их ребенок знает, что такое потребности, какие бывают деньги, что такое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49945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02D39D-4DEF-4847-8DCD-162F5A499E32}"/>
              </a:ext>
            </a:extLst>
          </p:cNvPr>
          <p:cNvSpPr txBox="1"/>
          <p:nvPr/>
        </p:nvSpPr>
        <p:spPr>
          <a:xfrm>
            <a:off x="198120" y="1219200"/>
            <a:ext cx="118567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исследования уровня финансовых знаний и умений, выявление динамики и полученных результатов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40552720"/>
              </p:ext>
            </p:extLst>
          </p:nvPr>
        </p:nvGraphicFramePr>
        <p:xfrm>
          <a:off x="4458676" y="2293489"/>
          <a:ext cx="6426200" cy="3606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25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5E7030-3431-426E-A8FD-7B3397D06C3D}"/>
              </a:ext>
            </a:extLst>
          </p:cNvPr>
          <p:cNvSpPr txBox="1"/>
          <p:nvPr/>
        </p:nvSpPr>
        <p:spPr>
          <a:xfrm>
            <a:off x="214745" y="455922"/>
            <a:ext cx="11762509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проведенной работы отмечается, что дети овладели некоторыми экономическими понятиями и терминами, могут объяснять, значения некоторых экономических слов.  Дошкольники могут самостоятельно  анализировать и использовать полученные знания.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Однако, как выяснилось, что некоторые дети затруднялись в закреплении полученных знаний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работа закреплялась и вне детского сада, необходима систематическая работа с родителями.</a:t>
            </a:r>
          </a:p>
        </p:txBody>
      </p:sp>
    </p:spTree>
    <p:extLst>
      <p:ext uri="{BB962C8B-B14F-4D97-AF65-F5344CB8AC3E}">
        <p14:creationId xmlns:p14="http://schemas.microsoft.com/office/powerpoint/2010/main" val="360736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852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04FAFB-66A9-471A-BE58-ABA858BEF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E314FC-A6BD-46B5-A921-FCB6294B9287}"/>
              </a:ext>
            </a:extLst>
          </p:cNvPr>
          <p:cNvSpPr txBox="1"/>
          <p:nvPr/>
        </p:nvSpPr>
        <p:spPr>
          <a:xfrm>
            <a:off x="2164080" y="127754"/>
            <a:ext cx="89611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экономического воспитания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6C8480-09A8-42B7-A1E6-13BEE8C253DA}"/>
              </a:ext>
            </a:extLst>
          </p:cNvPr>
          <p:cNvSpPr txBox="1"/>
          <p:nvPr/>
        </p:nvSpPr>
        <p:spPr>
          <a:xfrm>
            <a:off x="91440" y="835640"/>
            <a:ext cx="1210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Разработка в условиях конкретного дошкольного образования учреждения методических приёмов формирования финансовой грамотности детей старшего дошкольного возраста МКДОУ «Детский сад №78 Теремок»</a:t>
            </a:r>
          </a:p>
        </p:txBody>
      </p:sp>
    </p:spTree>
    <p:extLst>
      <p:ext uri="{BB962C8B-B14F-4D97-AF65-F5344CB8AC3E}">
        <p14:creationId xmlns:p14="http://schemas.microsoft.com/office/powerpoint/2010/main" val="130915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501505-1C4F-43D9-B2AB-93E503BAA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FB34F3-50E4-46EF-BF42-97900AA34261}"/>
              </a:ext>
            </a:extLst>
          </p:cNvPr>
          <p:cNvSpPr txBox="1"/>
          <p:nvPr/>
        </p:nvSpPr>
        <p:spPr>
          <a:xfrm>
            <a:off x="4381500" y="243840"/>
            <a:ext cx="62026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FA606B-EDDE-4706-8E4B-BF73A22B763C}"/>
              </a:ext>
            </a:extLst>
          </p:cNvPr>
          <p:cNvSpPr txBox="1"/>
          <p:nvPr/>
        </p:nvSpPr>
        <p:spPr>
          <a:xfrm>
            <a:off x="15240" y="1150263"/>
            <a:ext cx="12039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задача: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у детей интереса к знаниям о финансовой грамотности, формирования системы знаний о социально-экономических отношениях в обществе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ознакомить с сущностью основных финансово-экономических категорий.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 развивать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познавательный интерес детей к вопросам финансовой грамотности и применению этих знаний на практике развивать способность развернуть игру, согласовывая собственный игровой замысел с замыслами сверстников; развивать речь, внимание, воспитывать любознательность в процессе познавательно игровой деятельности.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40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FC8321-784A-4B71-B60C-CB875D24E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CA85B5-4594-4519-9DE3-90CCA52E02B6}"/>
              </a:ext>
            </a:extLst>
          </p:cNvPr>
          <p:cNvSpPr txBox="1"/>
          <p:nvPr/>
        </p:nvSpPr>
        <p:spPr>
          <a:xfrm>
            <a:off x="0" y="0"/>
            <a:ext cx="121920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финансовая грамотность? </a:t>
            </a:r>
          </a:p>
          <a:p>
            <a:pPr algn="l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знаний, который позволяет оценивать ситуацию и принимать решения относительно финансов- т.е. денежных средств. Возможность вести учет доходов и расходов, избегать задолженности, планировать бюджет создавать сбережения.</a:t>
            </a:r>
          </a:p>
          <a:p>
            <a:pPr algn="l"/>
            <a:r>
              <a:rPr lang="ru-RU" sz="32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деньги</a:t>
            </a:r>
            <a:r>
              <a:rPr lang="ru-RU" sz="3200" b="1" i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l"/>
            <a:r>
              <a:rPr lang="ru-RU" sz="3200" b="0" i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средство обмена; люди принимают деньги в обмен на товары и услуги, которые они предоставляют. Деньги - это то, что принимают в качестве уплаты за товары, услуги. Деньги служат также расчетной единицей или «мерой стоимости».</a:t>
            </a:r>
          </a:p>
        </p:txBody>
      </p:sp>
    </p:spTree>
    <p:extLst>
      <p:ext uri="{BB962C8B-B14F-4D97-AF65-F5344CB8AC3E}">
        <p14:creationId xmlns:p14="http://schemas.microsoft.com/office/powerpoint/2010/main" val="118156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C24711-F9F6-4108-A31F-2BE8F54BA384}"/>
              </a:ext>
            </a:extLst>
          </p:cNvPr>
          <p:cNvSpPr txBox="1"/>
          <p:nvPr/>
        </p:nvSpPr>
        <p:spPr>
          <a:xfrm>
            <a:off x="106680" y="792480"/>
            <a:ext cx="119634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Изучение теоретического материала, подбор методик, изготовление дидактических игр.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Диагностика уровня финансовых знаний у детей.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Работа с родителями- проведение анкетирования «Мой ребёнок и финансовая грамотность»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ADA828-1F8E-4D87-8DA2-7E4E1176DA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54" b="3091"/>
          <a:stretch/>
        </p:blipFill>
        <p:spPr>
          <a:xfrm>
            <a:off x="5826607" y="2447779"/>
            <a:ext cx="6243473" cy="3139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AA9B58-4C65-4669-9C19-0EF756C68C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r="4231" b="-1156"/>
          <a:stretch/>
        </p:blipFill>
        <p:spPr>
          <a:xfrm>
            <a:off x="121919" y="3294595"/>
            <a:ext cx="5704687" cy="3394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952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A47171-BD33-4E7D-9A7E-A13FE44D48A0}"/>
              </a:ext>
            </a:extLst>
          </p:cNvPr>
          <p:cNvSpPr txBox="1"/>
          <p:nvPr/>
        </p:nvSpPr>
        <p:spPr>
          <a:xfrm>
            <a:off x="213360" y="1295400"/>
            <a:ext cx="111099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</a:t>
            </a:r>
            <a:r>
              <a:rPr lang="ru-RU" b="1" dirty="0"/>
              <a:t> мероприятий проекта:</a:t>
            </a:r>
            <a:endParaRPr lang="ru-RU" dirty="0"/>
          </a:p>
          <a:p>
            <a:r>
              <a:rPr lang="ru-RU" dirty="0"/>
              <a:t>Занятие с детьми Тема: «Азбука денег»</a:t>
            </a:r>
          </a:p>
          <a:p>
            <a:r>
              <a:rPr lang="ru-RU" dirty="0"/>
              <a:t>Развивающее занятие: «Семейный бюджет и расходы семьи» </a:t>
            </a:r>
          </a:p>
          <a:p>
            <a:endParaRPr lang="ru-RU" dirty="0"/>
          </a:p>
          <a:p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039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22C575E-31DE-4F17-9AF5-502C93297365}"/>
              </a:ext>
            </a:extLst>
          </p:cNvPr>
          <p:cNvSpPr txBox="1"/>
          <p:nvPr/>
        </p:nvSpPr>
        <p:spPr>
          <a:xfrm>
            <a:off x="91440" y="257294"/>
            <a:ext cx="121005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 ролевые игры: «Магазин», «Размен», «Автобус».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88CF90-A04C-4972-AD5D-FC4BCFA4C2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/>
          <a:stretch/>
        </p:blipFill>
        <p:spPr>
          <a:xfrm rot="5400000">
            <a:off x="7108530" y="1911569"/>
            <a:ext cx="6086810" cy="3897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3EF852-1518-4811-9C85-A6D0D88B40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r="3752"/>
          <a:stretch/>
        </p:blipFill>
        <p:spPr>
          <a:xfrm rot="5400000">
            <a:off x="-857862" y="1766089"/>
            <a:ext cx="6059122" cy="4160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883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73A0D6-2096-4BA4-852D-05724F9DEC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6"/>
          <a:stretch/>
        </p:blipFill>
        <p:spPr>
          <a:xfrm rot="5400000">
            <a:off x="6625486" y="1615716"/>
            <a:ext cx="6724479" cy="37600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8C0380-EA1B-419E-8F06-1F2C0DD904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5"/>
          <a:stretch/>
        </p:blipFill>
        <p:spPr>
          <a:xfrm>
            <a:off x="0" y="2148840"/>
            <a:ext cx="7973745" cy="454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8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558</Words>
  <Application>Microsoft Office PowerPoint</Application>
  <PresentationFormat>Широкоэкранный</PresentationFormat>
  <Paragraphs>43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Kriptidus</cp:lastModifiedBy>
  <cp:revision>12</cp:revision>
  <dcterms:created xsi:type="dcterms:W3CDTF">2022-03-24T02:02:42Z</dcterms:created>
  <dcterms:modified xsi:type="dcterms:W3CDTF">2022-04-01T15:32:51Z</dcterms:modified>
</cp:coreProperties>
</file>