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48" r:id="rId4"/>
    <p:sldId id="293" r:id="rId5"/>
    <p:sldId id="349" r:id="rId6"/>
    <p:sldId id="270" r:id="rId7"/>
    <p:sldId id="307" r:id="rId8"/>
    <p:sldId id="322" r:id="rId9"/>
    <p:sldId id="274" r:id="rId10"/>
    <p:sldId id="350" r:id="rId11"/>
    <p:sldId id="258" r:id="rId12"/>
    <p:sldId id="272" r:id="rId13"/>
    <p:sldId id="273" r:id="rId14"/>
    <p:sldId id="276" r:id="rId15"/>
    <p:sldId id="277" r:id="rId16"/>
    <p:sldId id="323" r:id="rId17"/>
    <p:sldId id="259" r:id="rId18"/>
    <p:sldId id="261" r:id="rId19"/>
    <p:sldId id="320" r:id="rId20"/>
    <p:sldId id="262" r:id="rId21"/>
    <p:sldId id="295" r:id="rId22"/>
    <p:sldId id="294" r:id="rId23"/>
    <p:sldId id="357" r:id="rId24"/>
    <p:sldId id="263" r:id="rId25"/>
    <p:sldId id="296" r:id="rId26"/>
    <p:sldId id="264" r:id="rId27"/>
    <p:sldId id="324" r:id="rId28"/>
    <p:sldId id="265" r:id="rId29"/>
    <p:sldId id="328" r:id="rId30"/>
    <p:sldId id="312" r:id="rId31"/>
    <p:sldId id="358" r:id="rId32"/>
    <p:sldId id="266" r:id="rId33"/>
    <p:sldId id="267" r:id="rId34"/>
    <p:sldId id="287" r:id="rId35"/>
    <p:sldId id="298" r:id="rId36"/>
    <p:sldId id="299" r:id="rId37"/>
    <p:sldId id="268" r:id="rId38"/>
    <p:sldId id="280" r:id="rId39"/>
    <p:sldId id="281" r:id="rId40"/>
    <p:sldId id="290" r:id="rId41"/>
    <p:sldId id="282" r:id="rId42"/>
    <p:sldId id="291" r:id="rId43"/>
    <p:sldId id="332" r:id="rId44"/>
    <p:sldId id="352" r:id="rId45"/>
    <p:sldId id="351" r:id="rId46"/>
    <p:sldId id="353" r:id="rId47"/>
    <p:sldId id="354" r:id="rId48"/>
    <p:sldId id="355" r:id="rId49"/>
    <p:sldId id="356" r:id="rId50"/>
    <p:sldId id="285" r:id="rId51"/>
    <p:sldId id="359" r:id="rId52"/>
    <p:sldId id="360" r:id="rId53"/>
    <p:sldId id="363" r:id="rId54"/>
    <p:sldId id="361" r:id="rId55"/>
    <p:sldId id="362" r:id="rId56"/>
    <p:sldId id="309" r:id="rId57"/>
    <p:sldId id="347" r:id="rId58"/>
    <p:sldId id="345" r:id="rId59"/>
    <p:sldId id="343" r:id="rId60"/>
    <p:sldId id="344" r:id="rId61"/>
    <p:sldId id="340" r:id="rId62"/>
    <p:sldId id="308" r:id="rId63"/>
    <p:sldId id="341" r:id="rId6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422C16"/>
    <a:srgbClr val="0C788E"/>
    <a:srgbClr val="025198"/>
    <a:srgbClr val="000099"/>
    <a:srgbClr val="1C1C1C"/>
    <a:srgbClr val="660066"/>
    <a:srgbClr val="000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575" autoAdjust="0"/>
    <p:restoredTop sz="94652" autoAdjust="0"/>
  </p:normalViewPr>
  <p:slideViewPr>
    <p:cSldViewPr>
      <p:cViewPr varScale="1">
        <p:scale>
          <a:sx n="73" d="100"/>
          <a:sy n="73" d="100"/>
        </p:scale>
        <p:origin x="169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1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труд, дом. обязанности</c:v>
                </c:pt>
                <c:pt idx="1">
                  <c:v>природа</c:v>
                </c:pt>
                <c:pt idx="2">
                  <c:v>коммуникативные</c:v>
                </c:pt>
                <c:pt idx="3">
                  <c:v>спорт</c:v>
                </c:pt>
                <c:pt idx="4">
                  <c:v>художественная</c:v>
                </c:pt>
                <c:pt idx="5">
                  <c:v>гуманитарная сфера</c:v>
                </c:pt>
                <c:pt idx="6">
                  <c:v>математика и техника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0.05</c:v>
                </c:pt>
                <c:pt idx="1">
                  <c:v>0.24</c:v>
                </c:pt>
                <c:pt idx="2">
                  <c:v>0.15</c:v>
                </c:pt>
                <c:pt idx="3">
                  <c:v>0.09</c:v>
                </c:pt>
                <c:pt idx="4">
                  <c:v>0.04</c:v>
                </c:pt>
                <c:pt idx="5">
                  <c:v>0.13</c:v>
                </c:pt>
                <c:pt idx="6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08-4783-9ED9-FC9C9D0D6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350912"/>
        <c:axId val="115397760"/>
      </c:barChart>
      <c:catAx>
        <c:axId val="11535091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15397760"/>
        <c:crosses val="autoZero"/>
        <c:auto val="1"/>
        <c:lblAlgn val="ctr"/>
        <c:lblOffset val="100"/>
        <c:noMultiLvlLbl val="0"/>
      </c:catAx>
      <c:valAx>
        <c:axId val="115397760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15350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599135182823761"/>
          <c:y val="4.2244932183493324E-2"/>
          <c:w val="0.59836252817235558"/>
          <c:h val="0.602430024284334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Качественный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0.96</c:v>
                </c:pt>
                <c:pt idx="1">
                  <c:v>0.8</c:v>
                </c:pt>
                <c:pt idx="2">
                  <c:v>0.92300000000000004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1F-46AF-AD6C-39894654E87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308116603896683E-2"/>
                  <c:y val="-2.80603266089448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8AC-4F06-A0AD-821D1D331F76}"/>
                </c:ext>
              </c:extLst>
            </c:dLbl>
            <c:dLbl>
              <c:idx val="2"/>
              <c:layout>
                <c:manualLayout>
                  <c:x val="7.6500919308442814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8AC-4F06-A0AD-821D1D331F7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1F-46AF-AD6C-39894654E8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024640"/>
        <c:axId val="137026176"/>
        <c:axId val="0"/>
      </c:bar3DChart>
      <c:catAx>
        <c:axId val="137024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7026176"/>
        <c:crosses val="autoZero"/>
        <c:auto val="1"/>
        <c:lblAlgn val="ctr"/>
        <c:lblOffset val="100"/>
        <c:noMultiLvlLbl val="0"/>
      </c:catAx>
      <c:valAx>
        <c:axId val="1370261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7024640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68249987025888914"/>
          <c:y val="0.64387446384338543"/>
          <c:w val="0.29863206533020964"/>
          <c:h val="0.354832330710613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11008672647484"/>
          <c:y val="4.7856997505282294E-2"/>
          <c:w val="0.66956297390567709"/>
          <c:h val="0.6024302452317882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A7-4A2B-A3CC-0D9D5A36879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3069350801299857E-2"/>
                  <c:y val="5.6120653217889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705140401066542E-2"/>
                      <c:h val="6.65029740631993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691-489D-9979-680850459B4D}"/>
                </c:ext>
              </c:extLst>
            </c:dLbl>
            <c:dLbl>
              <c:idx val="1"/>
              <c:layout>
                <c:manualLayout>
                  <c:x val="3.3069242306410396E-2"/>
                  <c:y val="5.6120653217889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691-489D-9979-680850459B4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A7-4A2B-A3CC-0D9D5A36879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A7-4A2B-A3CC-0D9D5A368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068928"/>
        <c:axId val="137070464"/>
        <c:axId val="0"/>
      </c:bar3DChart>
      <c:catAx>
        <c:axId val="137068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7070464"/>
        <c:crosses val="autoZero"/>
        <c:auto val="1"/>
        <c:lblAlgn val="ctr"/>
        <c:lblOffset val="100"/>
        <c:noMultiLvlLbl val="0"/>
      </c:catAx>
      <c:valAx>
        <c:axId val="137070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7068928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775109299691855"/>
          <c:y val="4.14882287384735E-2"/>
          <c:w val="0.5842194043166794"/>
          <c:h val="0.646305358432396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Качественный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0.87</c:v>
                </c:pt>
                <c:pt idx="1">
                  <c:v>0.87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D3-4661-B784-FA917653EA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D3-4661-B784-FA917653EA6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2BD3-4661-B784-FA917653EA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8555776"/>
        <c:axId val="138557312"/>
        <c:axId val="0"/>
      </c:bar3DChart>
      <c:catAx>
        <c:axId val="138555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8557312"/>
        <c:crosses val="autoZero"/>
        <c:auto val="1"/>
        <c:lblAlgn val="ctr"/>
        <c:lblOffset val="100"/>
        <c:noMultiLvlLbl val="0"/>
      </c:catAx>
      <c:valAx>
        <c:axId val="1385573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8555776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61277065665411257"/>
          <c:y val="0.71854928445450506"/>
          <c:w val="0.36871094675919824"/>
          <c:h val="0.2814507155454949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11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14-456C-8CB7-70A4317928B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</c:v>
                </c:pt>
                <c:pt idx="1">
                  <c:v>10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14-456C-8CB7-70A4317928B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14-456C-8CB7-70A4317928B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B14-456C-8CB7-70A431792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8580352"/>
        <c:axId val="138581888"/>
        <c:axId val="0"/>
      </c:bar3DChart>
      <c:catAx>
        <c:axId val="138580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99"/>
            </a:pPr>
            <a:endParaRPr lang="ru-RU"/>
          </a:p>
        </c:txPr>
        <c:crossAx val="138581888"/>
        <c:crosses val="autoZero"/>
        <c:auto val="1"/>
        <c:lblAlgn val="ctr"/>
        <c:lblOffset val="100"/>
        <c:noMultiLvlLbl val="0"/>
      </c:catAx>
      <c:valAx>
        <c:axId val="138581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8580352"/>
        <c:crosses val="autoZero"/>
        <c:crossBetween val="between"/>
      </c:valAx>
      <c:spPr>
        <a:noFill/>
        <a:ln w="25390">
          <a:noFill/>
        </a:ln>
      </c:spPr>
    </c:plotArea>
    <c:legend>
      <c:legendPos val="r"/>
      <c:layout>
        <c:manualLayout>
          <c:xMode val="edge"/>
          <c:yMode val="edge"/>
          <c:x val="0.84061905203026088"/>
          <c:y val="7.1188160303491468E-2"/>
          <c:w val="0.15938094796973912"/>
          <c:h val="0.2908048258673548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97180907942062"/>
          <c:y val="4.2244932183493324E-2"/>
          <c:w val="0.67476730339263147"/>
          <c:h val="0.806893472173767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успеваемости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0.86</c:v>
                </c:pt>
                <c:pt idx="1">
                  <c:v>0.89500000000000002</c:v>
                </c:pt>
                <c:pt idx="2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5C-4790-AD74-0799882472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качества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5C-4790-AD74-079988247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868992"/>
        <c:axId val="138870784"/>
      </c:barChart>
      <c:catAx>
        <c:axId val="138868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8870784"/>
        <c:crosses val="autoZero"/>
        <c:auto val="1"/>
        <c:lblAlgn val="ctr"/>
        <c:lblOffset val="100"/>
        <c:noMultiLvlLbl val="0"/>
      </c:catAx>
      <c:valAx>
        <c:axId val="1388707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88689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D30-4FF7-9C98-514022DEA18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D30-4FF7-9C98-514022DEA18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2D30-4FF7-9C98-514022DEA18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2D30-4FF7-9C98-514022DEA18D}"/>
              </c:ext>
            </c:extLst>
          </c:dPt>
          <c:dLbls>
            <c:dLbl>
              <c:idx val="0"/>
              <c:layout>
                <c:manualLayout>
                  <c:x val="1.6812117235345581E-2"/>
                  <c:y val="-8.95631796025496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D30-4FF7-9C98-514022DEA18D}"/>
                </c:ext>
              </c:extLst>
            </c:dLbl>
            <c:dLbl>
              <c:idx val="1"/>
              <c:layout>
                <c:manualLayout>
                  <c:x val="-4.5932852143482063E-2"/>
                  <c:y val="-1.99753155855518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D30-4FF7-9C98-514022DEA18D}"/>
                </c:ext>
              </c:extLst>
            </c:dLbl>
            <c:dLbl>
              <c:idx val="2"/>
              <c:layout>
                <c:manualLayout>
                  <c:x val="-1.523549139690872E-2"/>
                  <c:y val="1.00784276965379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D30-4FF7-9C98-514022DEA18D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D30-4FF7-9C98-514022DEA1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10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D30-4FF7-9C98-514022DEA18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099190726159233"/>
          <c:y val="0.8746871592449974"/>
          <c:w val="0.48727526246719161"/>
          <c:h val="0.106150087112570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4C-49EA-9C25-D90570A46D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84C-49EA-9C25-D90570A46D3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84C-49EA-9C25-D90570A46D3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84C-49EA-9C25-D90570A46D36}"/>
              </c:ext>
            </c:extLst>
          </c:dPt>
          <c:dLbls>
            <c:dLbl>
              <c:idx val="0"/>
              <c:layout>
                <c:manualLayout>
                  <c:x val="0.15739173228346443"/>
                  <c:y val="-0.3790114943493793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929012345679013E-2"/>
                      <c:h val="9.06209352573142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84C-49EA-9C25-D90570A46D36}"/>
                </c:ext>
              </c:extLst>
            </c:dLbl>
            <c:dLbl>
              <c:idx val="1"/>
              <c:layout>
                <c:manualLayout>
                  <c:x val="-7.1553659959171775E-2"/>
                  <c:y val="5.448725159355080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84C-49EA-9C25-D90570A46D3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4C-49EA-9C25-D90570A46D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4C-49EA-9C25-D90570A46D3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Математика</a:t>
            </a:r>
          </a:p>
        </c:rich>
      </c:tx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solidFill>
              <a:srgbClr val="FF0000"/>
            </a:solidFill>
          </c:spPr>
          <c:explosion val="25"/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1B08-4636-989A-636EC75733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1B08-4636-989A-636EC7573373}"/>
              </c:ext>
            </c:extLst>
          </c:dPt>
          <c:dLbls>
            <c:dLbl>
              <c:idx val="0"/>
              <c:layout>
                <c:manualLayout>
                  <c:x val="5.9715042963347252E-2"/>
                  <c:y val="-0.238274962493242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B08-4636-989A-636EC7573373}"/>
                </c:ext>
              </c:extLst>
            </c:dLbl>
            <c:dLbl>
              <c:idx val="1"/>
              <c:layout>
                <c:manualLayout>
                  <c:x val="-4.0893889096249962E-2"/>
                  <c:y val="0.2423599595878609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B08-4636-989A-636EC757337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"5"</c:v>
                </c:pt>
                <c:pt idx="1">
                  <c:v>"4"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08-4636-989A-636EC7573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explosion val="25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834-4B61-A5FD-2FD2305229BC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834-4B61-A5FD-2FD2305229B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C834-4B61-A5FD-2FD2305229BC}"/>
              </c:ext>
            </c:extLst>
          </c:dPt>
          <c:dLbls>
            <c:dLbl>
              <c:idx val="0"/>
              <c:layout>
                <c:manualLayout>
                  <c:x val="1.6363219927697716E-2"/>
                  <c:y val="5.042374407391311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834-4B61-A5FD-2FD2305229BC}"/>
                </c:ext>
              </c:extLst>
            </c:dLbl>
            <c:dLbl>
              <c:idx val="1"/>
              <c:layout>
                <c:manualLayout>
                  <c:x val="-6.5158965978309322E-2"/>
                  <c:y val="-3.5530560015625402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834-4B61-A5FD-2FD2305229BC}"/>
                </c:ext>
              </c:extLst>
            </c:dLbl>
            <c:dLbl>
              <c:idx val="2"/>
              <c:layout>
                <c:manualLayout>
                  <c:x val="0.10550908730748279"/>
                  <c:y val="-2.5842014174662941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834-4B61-A5FD-2FD2305229B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34-4B61-A5FD-2FD2305229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2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423537927324302"/>
          <c:y val="0.10796882528717384"/>
          <c:w val="0.54829246256728226"/>
          <c:h val="0.39631424014472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-1.2148355332697649E-2"/>
                  <c:y val="-5.1770480535787222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26-4EE9-873C-9EFDE692473A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Высокий уровень школьной мотивации</c:v>
                </c:pt>
                <c:pt idx="1">
                  <c:v>Хорошая школьная мотивация</c:v>
                </c:pt>
                <c:pt idx="2">
                  <c:v>Положительное отношение к школе, но школа привлекает только внеурочной деятельностью</c:v>
                </c:pt>
                <c:pt idx="3">
                  <c:v>Низкая школьная мотивация</c:v>
                </c:pt>
                <c:pt idx="4">
                  <c:v>Негативное отношение к школе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47</c:v>
                </c:pt>
                <c:pt idx="2">
                  <c:v>15</c:v>
                </c:pt>
                <c:pt idx="3">
                  <c:v>20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8-46AE-B523-FFD0CDAAFF7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703988582459115E-2"/>
                  <c:y val="-2.82387701415256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826-4EE9-873C-9EFDE692473A}"/>
                </c:ext>
              </c:extLst>
            </c:dLbl>
            <c:dLbl>
              <c:idx val="1"/>
              <c:layout>
                <c:manualLayout>
                  <c:x val="2.7333799498569459E-2"/>
                  <c:y val="-1.12955080566100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826-4EE9-873C-9EFDE692473A}"/>
                </c:ext>
              </c:extLst>
            </c:dLbl>
            <c:dLbl>
              <c:idx val="3"/>
              <c:layout>
                <c:manualLayout>
                  <c:x val="2.4296710665395075E-2"/>
                  <c:y val="-1.129550805661011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26-4EE9-873C-9EFDE692473A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Высокий уровень школьной мотивации</c:v>
                </c:pt>
                <c:pt idx="1">
                  <c:v>Хорошая школьная мотивация</c:v>
                </c:pt>
                <c:pt idx="2">
                  <c:v>Положительное отношение к школе, но школа привлекает только внеурочной деятельностью</c:v>
                </c:pt>
                <c:pt idx="3">
                  <c:v>Низкая школьная мотивация</c:v>
                </c:pt>
                <c:pt idx="4">
                  <c:v>Негативное отношение к школе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7.1</c:v>
                </c:pt>
                <c:pt idx="1">
                  <c:v>46.5</c:v>
                </c:pt>
                <c:pt idx="2">
                  <c:v>25</c:v>
                </c:pt>
                <c:pt idx="3">
                  <c:v>14.3</c:v>
                </c:pt>
                <c:pt idx="4">
                  <c:v>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B8-46AE-B523-FFD0CDAAFF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848768"/>
        <c:axId val="120850304"/>
      </c:barChart>
      <c:catAx>
        <c:axId val="120848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20850304"/>
        <c:crosses val="autoZero"/>
        <c:auto val="1"/>
        <c:lblAlgn val="ctr"/>
        <c:lblOffset val="100"/>
        <c:noMultiLvlLbl val="0"/>
      </c:catAx>
      <c:valAx>
        <c:axId val="120850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848768"/>
        <c:crosses val="autoZero"/>
        <c:crossBetween val="between"/>
      </c:valAx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1.2326280443994779E-2"/>
          <c:y val="0.28187132705972728"/>
          <c:w val="0.27959921210965949"/>
          <c:h val="0.4231073033517949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42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54-4705-B9EC-CD5000D90A0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25</c:v>
                </c:pt>
                <c:pt idx="1">
                  <c:v>63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54-4705-B9EC-CD5000D90A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938880"/>
        <c:axId val="124944768"/>
      </c:barChart>
      <c:catAx>
        <c:axId val="1249388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24944768"/>
        <c:crosses val="autoZero"/>
        <c:auto val="1"/>
        <c:lblAlgn val="ctr"/>
        <c:lblOffset val="100"/>
        <c:noMultiLvlLbl val="0"/>
      </c:catAx>
      <c:valAx>
        <c:axId val="1249447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24938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54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86-4011-BD67-C05D1071449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27</c:v>
                </c:pt>
                <c:pt idx="1">
                  <c:v>38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86-4011-BD67-C05D107144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970496"/>
        <c:axId val="124972032"/>
      </c:barChart>
      <c:catAx>
        <c:axId val="1249704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24972032"/>
        <c:crosses val="autoZero"/>
        <c:auto val="1"/>
        <c:lblAlgn val="ctr"/>
        <c:lblOffset val="100"/>
        <c:noMultiLvlLbl val="0"/>
      </c:catAx>
      <c:valAx>
        <c:axId val="12497203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249704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471954894527075E-2"/>
          <c:y val="3.0866359269839369E-2"/>
          <c:w val="0.84459888694468743"/>
          <c:h val="0.93541904783578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Кол.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Лист1!$A$5:$A$10</c:f>
              <c:strCache>
                <c:ptCount val="6"/>
                <c:pt idx="0">
                  <c:v>Выше нормы</c:v>
                </c:pt>
                <c:pt idx="1">
                  <c:v>Высокое развитие</c:v>
                </c:pt>
                <c:pt idx="2">
                  <c:v>Возрастная норма</c:v>
                </c:pt>
                <c:pt idx="3">
                  <c:v>Немного ниже нормы</c:v>
                </c:pt>
                <c:pt idx="4">
                  <c:v>Низкий</c:v>
                </c:pt>
                <c:pt idx="5">
                  <c:v>Очень низкий</c:v>
                </c:pt>
              </c:strCache>
            </c:strRef>
          </c:cat>
          <c:val>
            <c:numRef>
              <c:f>Лист1!$B$5:$B$10</c:f>
              <c:numCache>
                <c:formatCode>General</c:formatCode>
                <c:ptCount val="6"/>
                <c:pt idx="0">
                  <c:v>7</c:v>
                </c:pt>
                <c:pt idx="1">
                  <c:v>5</c:v>
                </c:pt>
                <c:pt idx="2">
                  <c:v>9</c:v>
                </c:pt>
                <c:pt idx="3">
                  <c:v>2</c:v>
                </c:pt>
                <c:pt idx="4">
                  <c:v>4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09-426E-81C6-18F29347C5B0}"/>
            </c:ext>
          </c:extLst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Выше нормы</c:v>
                </c:pt>
                <c:pt idx="1">
                  <c:v>Высокое развитие</c:v>
                </c:pt>
                <c:pt idx="2">
                  <c:v>Возрастная норма</c:v>
                </c:pt>
                <c:pt idx="3">
                  <c:v>Немного ниже нормы</c:v>
                </c:pt>
                <c:pt idx="4">
                  <c:v>Низкий</c:v>
                </c:pt>
                <c:pt idx="5">
                  <c:v>Очень низкий</c:v>
                </c:pt>
              </c:strCache>
            </c:strRef>
          </c:cat>
          <c:val>
            <c:numRef>
              <c:f>Лист1!$C$5:$C$10</c:f>
              <c:numCache>
                <c:formatCode>General</c:formatCode>
                <c:ptCount val="6"/>
                <c:pt idx="0">
                  <c:v>26</c:v>
                </c:pt>
                <c:pt idx="1">
                  <c:v>18.5</c:v>
                </c:pt>
                <c:pt idx="2">
                  <c:v>33.299999999999997</c:v>
                </c:pt>
                <c:pt idx="3">
                  <c:v>7</c:v>
                </c:pt>
                <c:pt idx="4">
                  <c:v>15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09-426E-81C6-18F29347C5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386176"/>
        <c:axId val="128387712"/>
        <c:axId val="0"/>
      </c:bar3DChart>
      <c:catAx>
        <c:axId val="128386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aseline="0"/>
            </a:pPr>
            <a:endParaRPr lang="ru-RU"/>
          </a:p>
        </c:txPr>
        <c:crossAx val="128387712"/>
        <c:crosses val="autoZero"/>
        <c:auto val="1"/>
        <c:lblAlgn val="ctr"/>
        <c:lblOffset val="100"/>
        <c:noMultiLvlLbl val="0"/>
      </c:catAx>
      <c:valAx>
        <c:axId val="128387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3861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b="0" i="1" baseline="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11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B3-4D83-868A-D7F8BBEEEE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</c:v>
                </c:pt>
                <c:pt idx="1">
                  <c:v>10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B3-4D83-868A-D7F8BBEEEEC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B3-4D83-868A-D7F8BBEEEEC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B3-4D83-868A-D7F8BBEEEE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6068480"/>
        <c:axId val="136070272"/>
        <c:axId val="0"/>
      </c:bar3DChart>
      <c:catAx>
        <c:axId val="13606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ru-RU"/>
          </a:p>
        </c:txPr>
        <c:crossAx val="136070272"/>
        <c:crosses val="autoZero"/>
        <c:auto val="1"/>
        <c:lblAlgn val="ctr"/>
        <c:lblOffset val="100"/>
        <c:noMultiLvlLbl val="0"/>
      </c:catAx>
      <c:valAx>
        <c:axId val="136070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068480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84061905203026088"/>
          <c:y val="7.1188160303491468E-2"/>
          <c:w val="0.15938094796973912"/>
          <c:h val="0.2908048258673548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850508673639439"/>
          <c:y val="3.8797959961583452E-2"/>
          <c:w val="0.58213703768364367"/>
          <c:h val="0.674948071824714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Качественный уровень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0.83</c:v>
                </c:pt>
                <c:pt idx="1">
                  <c:v>0.81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65-4297-AF83-465D0BA641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 уровень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0.92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65-4297-AF83-465D0BA641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6128384"/>
        <c:axId val="136129920"/>
        <c:axId val="0"/>
      </c:bar3DChart>
      <c:catAx>
        <c:axId val="13612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29920"/>
        <c:crosses val="autoZero"/>
        <c:auto val="0"/>
        <c:lblAlgn val="ctr"/>
        <c:lblOffset val="100"/>
        <c:noMultiLvlLbl val="1"/>
      </c:catAx>
      <c:valAx>
        <c:axId val="13612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6128384"/>
        <c:crossesAt val="1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895648278939018"/>
          <c:y val="0.6053829883442392"/>
          <c:w val="0.26824400463440567"/>
          <c:h val="0.394350749085364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11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79-4275-A811-AD515B13D3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</c:v>
                </c:pt>
                <c:pt idx="1">
                  <c:v>9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79-4275-A811-AD515B13D35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79-4275-A811-AD515B13D35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79-4275-A811-AD515B13D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179072"/>
        <c:axId val="136316032"/>
        <c:axId val="0"/>
      </c:bar3DChart>
      <c:catAx>
        <c:axId val="136179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6316032"/>
        <c:crosses val="autoZero"/>
        <c:auto val="1"/>
        <c:lblAlgn val="ctr"/>
        <c:lblOffset val="100"/>
        <c:noMultiLvlLbl val="0"/>
      </c:catAx>
      <c:valAx>
        <c:axId val="13631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179072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Качественный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0.96</c:v>
                </c:pt>
                <c:pt idx="1">
                  <c:v>0.8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6E-4E71-836E-5E7D4AAD47E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2015 - 2016 уч.г.</c:v>
                </c:pt>
                <c:pt idx="1">
                  <c:v>2016-2017 уч.г.</c:v>
                </c:pt>
                <c:pt idx="2">
                  <c:v>2017-2018 уч.г.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6E-4E71-836E-5E7D4AAD47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353664"/>
        <c:axId val="136355200"/>
        <c:axId val="0"/>
      </c:bar3DChart>
      <c:catAx>
        <c:axId val="1363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6355200"/>
        <c:crosses val="autoZero"/>
        <c:auto val="1"/>
        <c:lblAlgn val="ctr"/>
        <c:lblOffset val="100"/>
        <c:noMultiLvlLbl val="0"/>
      </c:catAx>
      <c:valAx>
        <c:axId val="13635520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6353664"/>
        <c:crosses val="autoZero"/>
        <c:crossBetween val="between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64335686274509807"/>
          <c:y val="0.72338119499768405"/>
          <c:w val="0.33777514281303067"/>
          <c:h val="0.26877544718674873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ECA444-E95F-4107-BF29-B560FF26941A}" type="doc">
      <dgm:prSet loTypeId="urn:microsoft.com/office/officeart/2005/8/layout/radial6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E36BFF9-2C0C-4319-9CAC-75969393AEC5}">
      <dgm:prSet phldrT="[Текст]"/>
      <dgm:spPr/>
      <dgm:t>
        <a:bodyPr/>
        <a:lstStyle/>
        <a:p>
          <a:r>
            <a:rPr lang="ru-RU" dirty="0" smtClean="0"/>
            <a:t>Учебный процесс</a:t>
          </a:r>
          <a:endParaRPr lang="ru-RU" dirty="0"/>
        </a:p>
      </dgm:t>
    </dgm:pt>
    <dgm:pt modelId="{77B6EB34-D4A0-4D20-A378-6ECBAC78B463}" type="parTrans" cxnId="{E29573E0-017A-407B-A137-C820CF9B209E}">
      <dgm:prSet/>
      <dgm:spPr/>
      <dgm:t>
        <a:bodyPr/>
        <a:lstStyle/>
        <a:p>
          <a:endParaRPr lang="ru-RU"/>
        </a:p>
      </dgm:t>
    </dgm:pt>
    <dgm:pt modelId="{D21EB323-F3BC-4200-AFAA-1111B3F12D09}" type="sibTrans" cxnId="{E29573E0-017A-407B-A137-C820CF9B209E}">
      <dgm:prSet/>
      <dgm:spPr/>
      <dgm:t>
        <a:bodyPr/>
        <a:lstStyle/>
        <a:p>
          <a:endParaRPr lang="ru-RU"/>
        </a:p>
      </dgm:t>
    </dgm:pt>
    <dgm:pt modelId="{9E402E20-E260-4D7A-AEF3-D7A72570AD89}">
      <dgm:prSet phldrT="[Текст]"/>
      <dgm:spPr/>
      <dgm:t>
        <a:bodyPr/>
        <a:lstStyle/>
        <a:p>
          <a:r>
            <a:rPr lang="ru-RU" dirty="0" smtClean="0"/>
            <a:t>Ученик</a:t>
          </a:r>
          <a:endParaRPr lang="ru-RU" dirty="0"/>
        </a:p>
      </dgm:t>
    </dgm:pt>
    <dgm:pt modelId="{2AFFD9AD-D33E-4C3A-AE96-4261586E50EC}" type="parTrans" cxnId="{397CC3B1-6F7B-4D6A-83C6-52FDA0392888}">
      <dgm:prSet/>
      <dgm:spPr/>
      <dgm:t>
        <a:bodyPr/>
        <a:lstStyle/>
        <a:p>
          <a:endParaRPr lang="ru-RU"/>
        </a:p>
      </dgm:t>
    </dgm:pt>
    <dgm:pt modelId="{39A3136E-F139-499D-8EA3-25AF311021F4}" type="sibTrans" cxnId="{397CC3B1-6F7B-4D6A-83C6-52FDA0392888}">
      <dgm:prSet/>
      <dgm:spPr/>
      <dgm:t>
        <a:bodyPr/>
        <a:lstStyle/>
        <a:p>
          <a:endParaRPr lang="ru-RU"/>
        </a:p>
      </dgm:t>
    </dgm:pt>
    <dgm:pt modelId="{90FE25D3-C9B7-4979-99F3-C33FE8DF5B71}">
      <dgm:prSet phldrT="[Текст]"/>
      <dgm:spPr/>
      <dgm:t>
        <a:bodyPr/>
        <a:lstStyle/>
        <a:p>
          <a:r>
            <a:rPr lang="ru-RU" dirty="0" smtClean="0"/>
            <a:t>Учитель</a:t>
          </a:r>
          <a:endParaRPr lang="ru-RU" dirty="0"/>
        </a:p>
      </dgm:t>
    </dgm:pt>
    <dgm:pt modelId="{49CDD1BE-EB01-4CA6-90FD-78ECFB1A67CA}" type="parTrans" cxnId="{3FFA0C88-B105-4AF7-9ED1-0186C3F9E517}">
      <dgm:prSet/>
      <dgm:spPr/>
      <dgm:t>
        <a:bodyPr/>
        <a:lstStyle/>
        <a:p>
          <a:endParaRPr lang="ru-RU"/>
        </a:p>
      </dgm:t>
    </dgm:pt>
    <dgm:pt modelId="{426AF0AA-4140-469D-ADAD-C25D834E565B}" type="sibTrans" cxnId="{3FFA0C88-B105-4AF7-9ED1-0186C3F9E517}">
      <dgm:prSet/>
      <dgm:spPr/>
      <dgm:t>
        <a:bodyPr/>
        <a:lstStyle/>
        <a:p>
          <a:endParaRPr lang="ru-RU"/>
        </a:p>
      </dgm:t>
    </dgm:pt>
    <dgm:pt modelId="{ADD19A35-B5D5-4CDF-9701-393870FF7B0F}">
      <dgm:prSet phldrT="[Текст]"/>
      <dgm:spPr/>
      <dgm:t>
        <a:bodyPr/>
        <a:lstStyle/>
        <a:p>
          <a:r>
            <a:rPr lang="ru-RU" dirty="0" smtClean="0"/>
            <a:t>Родители</a:t>
          </a:r>
          <a:endParaRPr lang="ru-RU" dirty="0"/>
        </a:p>
      </dgm:t>
    </dgm:pt>
    <dgm:pt modelId="{79ABFF95-4501-47C6-A9F6-47AFDEA2D2DF}" type="parTrans" cxnId="{99357C40-E9C8-47F0-A86C-7E0BD34F0022}">
      <dgm:prSet/>
      <dgm:spPr/>
      <dgm:t>
        <a:bodyPr/>
        <a:lstStyle/>
        <a:p>
          <a:endParaRPr lang="ru-RU"/>
        </a:p>
      </dgm:t>
    </dgm:pt>
    <dgm:pt modelId="{65D51EA3-BE33-4E4A-96BD-1B9F6417AD39}" type="sibTrans" cxnId="{99357C40-E9C8-47F0-A86C-7E0BD34F0022}">
      <dgm:prSet/>
      <dgm:spPr/>
      <dgm:t>
        <a:bodyPr/>
        <a:lstStyle/>
        <a:p>
          <a:endParaRPr lang="ru-RU"/>
        </a:p>
      </dgm:t>
    </dgm:pt>
    <dgm:pt modelId="{5AFE801B-6725-43F4-921B-7002DD636AF0}" type="pres">
      <dgm:prSet presAssocID="{70ECA444-E95F-4107-BF29-B560FF26941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3703B5-68E3-4D87-80CA-0C651278DD20}" type="pres">
      <dgm:prSet presAssocID="{4E36BFF9-2C0C-4319-9CAC-75969393AEC5}" presName="centerShape" presStyleLbl="node0" presStyleIdx="0" presStyleCnt="1"/>
      <dgm:spPr/>
      <dgm:t>
        <a:bodyPr/>
        <a:lstStyle/>
        <a:p>
          <a:endParaRPr lang="ru-RU"/>
        </a:p>
      </dgm:t>
    </dgm:pt>
    <dgm:pt modelId="{615C6937-2172-400C-B280-B0038F954E82}" type="pres">
      <dgm:prSet presAssocID="{9E402E20-E260-4D7A-AEF3-D7A72570AD8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99586-8858-448B-994A-0641064AE05D}" type="pres">
      <dgm:prSet presAssocID="{9E402E20-E260-4D7A-AEF3-D7A72570AD89}" presName="dummy" presStyleCnt="0"/>
      <dgm:spPr/>
    </dgm:pt>
    <dgm:pt modelId="{5A4B68A2-0975-43F8-933C-5CDC66893CD4}" type="pres">
      <dgm:prSet presAssocID="{39A3136E-F139-499D-8EA3-25AF311021F4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81FFA20-2FA4-4EAA-B9CB-B0FD4F7FEF54}" type="pres">
      <dgm:prSet presAssocID="{90FE25D3-C9B7-4979-99F3-C33FE8DF5B7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D5F0C-E2EC-464D-B726-16F6929874E5}" type="pres">
      <dgm:prSet presAssocID="{90FE25D3-C9B7-4979-99F3-C33FE8DF5B71}" presName="dummy" presStyleCnt="0"/>
      <dgm:spPr/>
    </dgm:pt>
    <dgm:pt modelId="{2FEC50D4-7F5C-42F9-BD88-E3249C167412}" type="pres">
      <dgm:prSet presAssocID="{426AF0AA-4140-469D-ADAD-C25D834E565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50AE5F1-262D-44DE-8648-B9FC16E79DAD}" type="pres">
      <dgm:prSet presAssocID="{ADD19A35-B5D5-4CDF-9701-393870FF7B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239C0-938A-4BBE-A255-24D193B9064F}" type="pres">
      <dgm:prSet presAssocID="{ADD19A35-B5D5-4CDF-9701-393870FF7B0F}" presName="dummy" presStyleCnt="0"/>
      <dgm:spPr/>
    </dgm:pt>
    <dgm:pt modelId="{3C05AA66-D1FD-4228-9294-BCA9C8AF3298}" type="pres">
      <dgm:prSet presAssocID="{65D51EA3-BE33-4E4A-96BD-1B9F6417AD39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138476CD-A10E-4034-A754-C91CD3D0187A}" type="presOf" srcId="{ADD19A35-B5D5-4CDF-9701-393870FF7B0F}" destId="{850AE5F1-262D-44DE-8648-B9FC16E79DAD}" srcOrd="0" destOrd="0" presId="urn:microsoft.com/office/officeart/2005/8/layout/radial6"/>
    <dgm:cxn modelId="{3FFA0C88-B105-4AF7-9ED1-0186C3F9E517}" srcId="{4E36BFF9-2C0C-4319-9CAC-75969393AEC5}" destId="{90FE25D3-C9B7-4979-99F3-C33FE8DF5B71}" srcOrd="1" destOrd="0" parTransId="{49CDD1BE-EB01-4CA6-90FD-78ECFB1A67CA}" sibTransId="{426AF0AA-4140-469D-ADAD-C25D834E565B}"/>
    <dgm:cxn modelId="{99357C40-E9C8-47F0-A86C-7E0BD34F0022}" srcId="{4E36BFF9-2C0C-4319-9CAC-75969393AEC5}" destId="{ADD19A35-B5D5-4CDF-9701-393870FF7B0F}" srcOrd="2" destOrd="0" parTransId="{79ABFF95-4501-47C6-A9F6-47AFDEA2D2DF}" sibTransId="{65D51EA3-BE33-4E4A-96BD-1B9F6417AD39}"/>
    <dgm:cxn modelId="{F72C4DD0-BF8F-48FE-B877-A1357E04E7AE}" type="presOf" srcId="{39A3136E-F139-499D-8EA3-25AF311021F4}" destId="{5A4B68A2-0975-43F8-933C-5CDC66893CD4}" srcOrd="0" destOrd="0" presId="urn:microsoft.com/office/officeart/2005/8/layout/radial6"/>
    <dgm:cxn modelId="{71C24419-B1CB-45F0-B742-0836204EBE1F}" type="presOf" srcId="{4E36BFF9-2C0C-4319-9CAC-75969393AEC5}" destId="{A23703B5-68E3-4D87-80CA-0C651278DD20}" srcOrd="0" destOrd="0" presId="urn:microsoft.com/office/officeart/2005/8/layout/radial6"/>
    <dgm:cxn modelId="{0D06FA2C-F9E8-457B-BFA4-8B63695E627A}" type="presOf" srcId="{9E402E20-E260-4D7A-AEF3-D7A72570AD89}" destId="{615C6937-2172-400C-B280-B0038F954E82}" srcOrd="0" destOrd="0" presId="urn:microsoft.com/office/officeart/2005/8/layout/radial6"/>
    <dgm:cxn modelId="{E29573E0-017A-407B-A137-C820CF9B209E}" srcId="{70ECA444-E95F-4107-BF29-B560FF26941A}" destId="{4E36BFF9-2C0C-4319-9CAC-75969393AEC5}" srcOrd="0" destOrd="0" parTransId="{77B6EB34-D4A0-4D20-A378-6ECBAC78B463}" sibTransId="{D21EB323-F3BC-4200-AFAA-1111B3F12D09}"/>
    <dgm:cxn modelId="{BE6145BA-BEE8-41FF-80CA-061BDDBF4537}" type="presOf" srcId="{426AF0AA-4140-469D-ADAD-C25D834E565B}" destId="{2FEC50D4-7F5C-42F9-BD88-E3249C167412}" srcOrd="0" destOrd="0" presId="urn:microsoft.com/office/officeart/2005/8/layout/radial6"/>
    <dgm:cxn modelId="{9E195D5F-CFC7-4E17-B56E-169BB250318B}" type="presOf" srcId="{70ECA444-E95F-4107-BF29-B560FF26941A}" destId="{5AFE801B-6725-43F4-921B-7002DD636AF0}" srcOrd="0" destOrd="0" presId="urn:microsoft.com/office/officeart/2005/8/layout/radial6"/>
    <dgm:cxn modelId="{70212CC8-1FE6-4142-9A55-C977B5D0FE3A}" type="presOf" srcId="{65D51EA3-BE33-4E4A-96BD-1B9F6417AD39}" destId="{3C05AA66-D1FD-4228-9294-BCA9C8AF3298}" srcOrd="0" destOrd="0" presId="urn:microsoft.com/office/officeart/2005/8/layout/radial6"/>
    <dgm:cxn modelId="{CD5C3F15-F741-453B-92A0-A54CFA0A85A6}" type="presOf" srcId="{90FE25D3-C9B7-4979-99F3-C33FE8DF5B71}" destId="{081FFA20-2FA4-4EAA-B9CB-B0FD4F7FEF54}" srcOrd="0" destOrd="0" presId="urn:microsoft.com/office/officeart/2005/8/layout/radial6"/>
    <dgm:cxn modelId="{397CC3B1-6F7B-4D6A-83C6-52FDA0392888}" srcId="{4E36BFF9-2C0C-4319-9CAC-75969393AEC5}" destId="{9E402E20-E260-4D7A-AEF3-D7A72570AD89}" srcOrd="0" destOrd="0" parTransId="{2AFFD9AD-D33E-4C3A-AE96-4261586E50EC}" sibTransId="{39A3136E-F139-499D-8EA3-25AF311021F4}"/>
    <dgm:cxn modelId="{1112A2C3-072C-40C9-B1CC-0181CDE5A30F}" type="presParOf" srcId="{5AFE801B-6725-43F4-921B-7002DD636AF0}" destId="{A23703B5-68E3-4D87-80CA-0C651278DD20}" srcOrd="0" destOrd="0" presId="urn:microsoft.com/office/officeart/2005/8/layout/radial6"/>
    <dgm:cxn modelId="{300F120A-EBB1-4851-AC60-367C053DA048}" type="presParOf" srcId="{5AFE801B-6725-43F4-921B-7002DD636AF0}" destId="{615C6937-2172-400C-B280-B0038F954E82}" srcOrd="1" destOrd="0" presId="urn:microsoft.com/office/officeart/2005/8/layout/radial6"/>
    <dgm:cxn modelId="{E8FF8400-BB42-4E1C-8E30-08B7D8FA1CC6}" type="presParOf" srcId="{5AFE801B-6725-43F4-921B-7002DD636AF0}" destId="{79399586-8858-448B-994A-0641064AE05D}" srcOrd="2" destOrd="0" presId="urn:microsoft.com/office/officeart/2005/8/layout/radial6"/>
    <dgm:cxn modelId="{A850E9C1-3FEC-46C9-8872-FDAA879B583A}" type="presParOf" srcId="{5AFE801B-6725-43F4-921B-7002DD636AF0}" destId="{5A4B68A2-0975-43F8-933C-5CDC66893CD4}" srcOrd="3" destOrd="0" presId="urn:microsoft.com/office/officeart/2005/8/layout/radial6"/>
    <dgm:cxn modelId="{AEB3F1CA-B6DE-466D-A4CF-B78055021E29}" type="presParOf" srcId="{5AFE801B-6725-43F4-921B-7002DD636AF0}" destId="{081FFA20-2FA4-4EAA-B9CB-B0FD4F7FEF54}" srcOrd="4" destOrd="0" presId="urn:microsoft.com/office/officeart/2005/8/layout/radial6"/>
    <dgm:cxn modelId="{5D308841-DD35-4165-AAF2-D24DC080A0FC}" type="presParOf" srcId="{5AFE801B-6725-43F4-921B-7002DD636AF0}" destId="{465D5F0C-E2EC-464D-B726-16F6929874E5}" srcOrd="5" destOrd="0" presId="urn:microsoft.com/office/officeart/2005/8/layout/radial6"/>
    <dgm:cxn modelId="{A995273C-0711-4A99-B1BF-ECCEDFE6A7E4}" type="presParOf" srcId="{5AFE801B-6725-43F4-921B-7002DD636AF0}" destId="{2FEC50D4-7F5C-42F9-BD88-E3249C167412}" srcOrd="6" destOrd="0" presId="urn:microsoft.com/office/officeart/2005/8/layout/radial6"/>
    <dgm:cxn modelId="{90D27E00-47F9-4A8B-A773-6F0D1EF24147}" type="presParOf" srcId="{5AFE801B-6725-43F4-921B-7002DD636AF0}" destId="{850AE5F1-262D-44DE-8648-B9FC16E79DAD}" srcOrd="7" destOrd="0" presId="urn:microsoft.com/office/officeart/2005/8/layout/radial6"/>
    <dgm:cxn modelId="{50BFCCF6-B157-4427-8A11-DAF35AB13FB9}" type="presParOf" srcId="{5AFE801B-6725-43F4-921B-7002DD636AF0}" destId="{A91239C0-938A-4BBE-A255-24D193B9064F}" srcOrd="8" destOrd="0" presId="urn:microsoft.com/office/officeart/2005/8/layout/radial6"/>
    <dgm:cxn modelId="{71CA07C9-D159-41AF-8F62-B4FAD542B250}" type="presParOf" srcId="{5AFE801B-6725-43F4-921B-7002DD636AF0}" destId="{3C05AA66-D1FD-4228-9294-BCA9C8AF3298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05AA66-D1FD-4228-9294-BCA9C8AF3298}">
      <dsp:nvSpPr>
        <dsp:cNvPr id="0" name=""/>
        <dsp:cNvSpPr/>
      </dsp:nvSpPr>
      <dsp:spPr>
        <a:xfrm>
          <a:off x="1639462" y="502108"/>
          <a:ext cx="3345811" cy="3345811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C50D4-7F5C-42F9-BD88-E3249C167412}">
      <dsp:nvSpPr>
        <dsp:cNvPr id="0" name=""/>
        <dsp:cNvSpPr/>
      </dsp:nvSpPr>
      <dsp:spPr>
        <a:xfrm>
          <a:off x="1639462" y="502108"/>
          <a:ext cx="3345811" cy="3345811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B68A2-0975-43F8-933C-5CDC66893CD4}">
      <dsp:nvSpPr>
        <dsp:cNvPr id="0" name=""/>
        <dsp:cNvSpPr/>
      </dsp:nvSpPr>
      <dsp:spPr>
        <a:xfrm>
          <a:off x="1639462" y="502108"/>
          <a:ext cx="3345811" cy="3345811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3703B5-68E3-4D87-80CA-0C651278DD20}">
      <dsp:nvSpPr>
        <dsp:cNvPr id="0" name=""/>
        <dsp:cNvSpPr/>
      </dsp:nvSpPr>
      <dsp:spPr>
        <a:xfrm>
          <a:off x="2541692" y="1404338"/>
          <a:ext cx="1541350" cy="15413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Учебный процесс</a:t>
          </a:r>
          <a:endParaRPr lang="ru-RU" sz="1900" kern="1200" dirty="0"/>
        </a:p>
      </dsp:txBody>
      <dsp:txXfrm>
        <a:off x="2767417" y="1630063"/>
        <a:ext cx="1089900" cy="1089900"/>
      </dsp:txXfrm>
    </dsp:sp>
    <dsp:sp modelId="{615C6937-2172-400C-B280-B0038F954E82}">
      <dsp:nvSpPr>
        <dsp:cNvPr id="0" name=""/>
        <dsp:cNvSpPr/>
      </dsp:nvSpPr>
      <dsp:spPr>
        <a:xfrm>
          <a:off x="2772895" y="1477"/>
          <a:ext cx="1078945" cy="107894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Ученик</a:t>
          </a:r>
          <a:endParaRPr lang="ru-RU" sz="1300" kern="1200" dirty="0"/>
        </a:p>
      </dsp:txBody>
      <dsp:txXfrm>
        <a:off x="2930903" y="159485"/>
        <a:ext cx="762929" cy="762929"/>
      </dsp:txXfrm>
    </dsp:sp>
    <dsp:sp modelId="{081FFA20-2FA4-4EAA-B9CB-B0FD4F7FEF54}">
      <dsp:nvSpPr>
        <dsp:cNvPr id="0" name=""/>
        <dsp:cNvSpPr/>
      </dsp:nvSpPr>
      <dsp:spPr>
        <a:xfrm>
          <a:off x="4188035" y="2452572"/>
          <a:ext cx="1078945" cy="107894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Учитель</a:t>
          </a:r>
          <a:endParaRPr lang="ru-RU" sz="1300" kern="1200" dirty="0"/>
        </a:p>
      </dsp:txBody>
      <dsp:txXfrm>
        <a:off x="4346043" y="2610580"/>
        <a:ext cx="762929" cy="762929"/>
      </dsp:txXfrm>
    </dsp:sp>
    <dsp:sp modelId="{850AE5F1-262D-44DE-8648-B9FC16E79DAD}">
      <dsp:nvSpPr>
        <dsp:cNvPr id="0" name=""/>
        <dsp:cNvSpPr/>
      </dsp:nvSpPr>
      <dsp:spPr>
        <a:xfrm>
          <a:off x="1357754" y="2452572"/>
          <a:ext cx="1078945" cy="107894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Родители</a:t>
          </a:r>
          <a:endParaRPr lang="ru-RU" sz="1300" kern="1200" dirty="0"/>
        </a:p>
      </dsp:txBody>
      <dsp:txXfrm>
        <a:off x="1515762" y="2610580"/>
        <a:ext cx="762929" cy="762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D48BA-F327-4C92-807F-C4ACE59CF04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26452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380ED-DA07-47CC-82C9-F2C749ADC39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76760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583D9-8AC0-4B13-9763-15CB0E847EB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27667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ACC61-9F45-4A0D-B98A-3CFD8FFA9A3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007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EAEE5-F02A-4877-8E28-6D82BD9AAACE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29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D6A30-7AD5-4CEC-B2EE-2741FE2624D1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06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66865-AE64-4EDD-8256-296893A62C3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78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12D30-BD28-4D61-831C-0404EE9B0FA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61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2E1CE-06D9-4FA6-B0F2-06C8AA23F41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8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4A4C8-1BDE-4891-839F-17B0A9165A8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52C8A-2E3C-4A10-B8A0-D6D02669007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51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1D6EA-3930-40B9-A338-7BF6C65F4FB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1235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DDAC4-686C-48CD-8591-263354FC243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4870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6352B-30F8-4245-86C7-1B04143DDD3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828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D5DD6-3F1A-4798-8969-F10FC8F27F96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8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C87E1-7CEA-45AD-9C09-478F86B690B2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79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DDF87-0FF9-4A2A-A0D8-F12A7D0D49E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32775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1EDA7-3D51-4271-B386-87BCDEA8AC4B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632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E8F46-89F1-415A-84FA-D769EFA9DD6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46308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1846-D2F4-4EA5-81B1-DA74B955AAC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22492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16010-03E1-44DC-86E9-A83005D9E90F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450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363B4-9904-4742-841F-E94813261F1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2691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CF4437-5B52-4A9D-9AAE-9114E4151A7E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1D23ED0-4558-4844-98B2-ECB3987CA95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28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&#1040;&#1090;&#1090;&#1077;&#1089;&#1090;&#1072;&#1094;&#1080;&#1103;/&#1089;&#1086;&#1073;&#1088;&#1072;&#1085;&#1080;&#1077;.ppt" TargetMode="External"/><Relationship Id="rId7" Type="http://schemas.openxmlformats.org/officeDocument/2006/relationships/diagramColors" Target="../diagrams/colors1.xml"/><Relationship Id="rId2" Type="http://schemas.openxmlformats.org/officeDocument/2006/relationships/hyperlink" Target="file:///F:\&#1089;&#1086;&#1073;&#1088;&#1072;&#1085;&#1080;&#1077;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7;&#1088;&#1072;&#1074;&#1072;%20&#1076;&#1077;&#1090;&#1077;&#1081;\&#1075;&#1091;&#1089;&#1080;%20&#1083;&#1077;&#1073;&#1077;&#1076;&#1080;.pptx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3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5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411413" y="260350"/>
            <a:ext cx="6625083" cy="4176713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dirty="0" err="1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>Кибардина</a:t>
            </a:r>
            <a:r>
              <a:rPr lang="ru-RU" sz="20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> </a:t>
            </a:r>
            <a:br>
              <a:rPr lang="ru-RU" sz="20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>Наталья Вениаминовна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000" dirty="0" smtClean="0"/>
              <a:t>учитель начальных классов</a:t>
            </a:r>
            <a:br>
              <a:rPr lang="ru-RU" sz="2000" dirty="0" smtClean="0"/>
            </a:br>
            <a:r>
              <a:rPr lang="ru-RU" sz="2000" dirty="0" smtClean="0"/>
              <a:t>МАОУ – Гимназии № 45</a:t>
            </a:r>
            <a:endParaRPr lang="es-ES" sz="3600" b="1" dirty="0" smtClean="0">
              <a:solidFill>
                <a:srgbClr val="003300"/>
              </a:solidFill>
            </a:endParaRPr>
          </a:p>
        </p:txBody>
      </p:sp>
      <p:sp>
        <p:nvSpPr>
          <p:cNvPr id="2051" name="Rectangle 122"/>
          <p:cNvSpPr>
            <a:spLocks noChangeArrowheads="1"/>
          </p:cNvSpPr>
          <p:nvPr/>
        </p:nvSpPr>
        <p:spPr bwMode="auto">
          <a:xfrm>
            <a:off x="5076825" y="1557338"/>
            <a:ext cx="36718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endParaRPr lang="ru-RU" sz="2000" b="1">
              <a:solidFill>
                <a:srgbClr val="0033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404664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Аналитический отчет о результатах педагогической деятельности </a:t>
            </a:r>
            <a:br>
              <a:rPr lang="ru-RU" sz="3600" dirty="0"/>
            </a:br>
            <a:r>
              <a:rPr lang="ru-RU" sz="3600" dirty="0"/>
              <a:t>за </a:t>
            </a:r>
            <a:r>
              <a:rPr lang="ru-RU" sz="3600" dirty="0" err="1"/>
              <a:t>межаттестационный</a:t>
            </a:r>
            <a:r>
              <a:rPr lang="ru-RU" sz="3600" dirty="0"/>
              <a:t> период </a:t>
            </a:r>
            <a:br>
              <a:rPr lang="ru-RU" sz="3600" dirty="0"/>
            </a:br>
            <a:r>
              <a:rPr lang="ru-RU" sz="3600" dirty="0"/>
              <a:t>с </a:t>
            </a:r>
            <a:r>
              <a:rPr lang="ru-RU" sz="3600" dirty="0" smtClean="0"/>
              <a:t>2015 </a:t>
            </a:r>
            <a:r>
              <a:rPr lang="ru-RU" sz="3600" dirty="0"/>
              <a:t>г. по </a:t>
            </a:r>
            <a:r>
              <a:rPr lang="ru-RU" sz="3600" dirty="0" smtClean="0"/>
              <a:t>2020 </a:t>
            </a:r>
            <a:r>
              <a:rPr lang="ru-RU" sz="3600" dirty="0"/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понятия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9688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Проект</a:t>
            </a:r>
            <a:endParaRPr lang="en-US" dirty="0" smtClean="0"/>
          </a:p>
          <a:p>
            <a:pPr marL="0" indent="0" eaLnBrk="1" hangingPunct="1">
              <a:buFontTx/>
              <a:buNone/>
              <a:defRPr/>
            </a:pPr>
            <a:r>
              <a:rPr lang="ru-RU" sz="1800" dirty="0"/>
              <a:t>С</a:t>
            </a:r>
            <a:r>
              <a:rPr lang="ru-RU" sz="1800" dirty="0" smtClean="0"/>
              <a:t>лово «</a:t>
            </a:r>
            <a:r>
              <a:rPr lang="ru-RU" sz="1800" dirty="0" err="1" smtClean="0"/>
              <a:t>projectus</a:t>
            </a:r>
            <a:r>
              <a:rPr lang="ru-RU" sz="1800" dirty="0" smtClean="0"/>
              <a:t>», это причастие  означает «выброшенный вперёд», «выступающий», «бросающийся в глаза». В педагогике под «проектом» принято понимать особую творческую ситуацию, когда человек перестаёт быть собственником какой-то идеи: он отказывается от личного, чтобы коллективно найти решение поставленной проблемы</a:t>
            </a:r>
            <a:endParaRPr lang="ru-RU" dirty="0" smtClean="0"/>
          </a:p>
          <a:p>
            <a:pPr eaLnBrk="1" hangingPunct="1">
              <a:defRPr/>
            </a:pPr>
            <a:r>
              <a:rPr lang="en-US" dirty="0" err="1" smtClean="0"/>
              <a:t>Проектн</a:t>
            </a:r>
            <a:r>
              <a:rPr lang="ru-RU" dirty="0" err="1" smtClean="0"/>
              <a:t>ое</a:t>
            </a:r>
            <a:r>
              <a:rPr lang="ru-RU" dirty="0" smtClean="0"/>
              <a:t> задание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стадия проектирования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dirty="0" err="1" smtClean="0"/>
              <a:t>Метод</a:t>
            </a:r>
            <a:r>
              <a:rPr lang="en-US" dirty="0" smtClean="0"/>
              <a:t> </a:t>
            </a:r>
            <a:r>
              <a:rPr lang="en-US" dirty="0" err="1" smtClean="0"/>
              <a:t>проектов</a:t>
            </a:r>
            <a:endParaRPr lang="en-US" dirty="0" smtClean="0"/>
          </a:p>
          <a:p>
            <a:pPr marL="0" indent="0" eaLnBrk="1" hangingPunct="1">
              <a:buFontTx/>
              <a:buNone/>
              <a:defRPr/>
            </a:pPr>
            <a:r>
              <a:rPr lang="ru-RU" sz="1800" dirty="0" smtClean="0"/>
              <a:t>Совокупность </a:t>
            </a:r>
            <a:r>
              <a:rPr lang="ru-RU" sz="1800" dirty="0"/>
              <a:t>учебно–познавательных приемов, которые позволяют решить ту или иную проблему в результате самостоятельных действий учащихся с обязательной презентацией этих результатов.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/>
            </a:r>
            <a:br>
              <a:rPr lang="en-US" sz="32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«Обучение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 средствам делания»</a:t>
            </a:r>
            <a:br>
              <a:rPr lang="ru-RU" sz="36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(США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вторая половина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XIX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века</a:t>
            </a:r>
            <a:r>
              <a:rPr lang="ru-RU" sz="36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)</a:t>
            </a:r>
            <a:r>
              <a:rPr lang="ru-RU" sz="360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</a:br>
            <a:endParaRPr lang="ru-RU" sz="3600" dirty="0" smtClean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49263" algn="just">
              <a:lnSpc>
                <a:spcPct val="115000"/>
              </a:lnSpc>
            </a:pPr>
            <a:endParaRPr lang="ru-RU" sz="2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>
              <a:lnSpc>
                <a:spcPct val="115000"/>
              </a:lnSpc>
              <a:buFontTx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«…чрезвычайно важно было показать детям их личную заинтересованность в приобретаемых знаниях, которые могут и должны пригодиться им в жизни. Для этого необходима проблема, взятая из реальной жизни, знакомая и значимая для ребенка, для решения которой ему необходимо приложить полученные знания, новые знания, которые еще предстоит приобрести».</a:t>
            </a:r>
            <a:endParaRPr lang="ru-RU" sz="24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449263" algn="r">
              <a:buFontTx/>
              <a:buNone/>
            </a:pPr>
            <a:r>
              <a:rPr lang="ru-RU" sz="2400" smtClean="0"/>
              <a:t>Джон Дьюи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«Школа </a:t>
            </a:r>
            <a:r>
              <a:rPr lang="ru-RU" sz="3600" dirty="0"/>
              <a:t>жизни»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ru-RU" sz="3600" dirty="0" smtClean="0"/>
              <a:t>(</a:t>
            </a:r>
            <a:r>
              <a:rPr lang="ru-RU" sz="3600" dirty="0" err="1" smtClean="0"/>
              <a:t>Россия,начало</a:t>
            </a:r>
            <a:r>
              <a:rPr lang="ru-RU" sz="3600" dirty="0" smtClean="0"/>
              <a:t> </a:t>
            </a:r>
            <a:r>
              <a:rPr lang="en-US" sz="3600" dirty="0" smtClean="0"/>
              <a:t>XX</a:t>
            </a:r>
            <a:r>
              <a:rPr lang="ru-RU" sz="3600" dirty="0" smtClean="0"/>
              <a:t> века)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mtClean="0"/>
              <a:t>С. Т. Шацкий считал, что воспитание человека должно быть воспитанием его самостоятельности в процессе самостоятельной творческой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285750" algn="l"/>
              </a:tabLst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Исследователи характеризуют метод проекта  как:</a:t>
            </a:r>
            <a:endParaRPr lang="ru-RU" sz="3600" smtClean="0">
              <a:cs typeface="Times New Roman" pitchFamily="18" charset="0"/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Личностно – ориентированный;</a:t>
            </a:r>
            <a:endParaRPr lang="ru-RU" sz="2000" smtClean="0"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Обучающий взаимодействию в группе и групповой деятельности;</a:t>
            </a:r>
            <a:endParaRPr lang="ru-RU" sz="2000" smtClean="0"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Развивающий умения самовыражения, самопрезентации  и  рефлексии;</a:t>
            </a:r>
            <a:endParaRPr lang="ru-RU" sz="2000" smtClean="0">
              <a:cs typeface="Times New Roman" pitchFamily="18" charset="0"/>
            </a:endParaRPr>
          </a:p>
          <a:p>
            <a:endParaRPr lang="ru-RU" sz="2000" smtClean="0"/>
          </a:p>
        </p:txBody>
      </p:sp>
      <p:sp>
        <p:nvSpPr>
          <p:cNvPr id="11268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Формирующий навыки самостоятельности в мыслительной, практической и волевой сферах;</a:t>
            </a:r>
            <a:endParaRPr lang="ru-RU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Воспитывающий целеустремленность, ответственность,  инициативность и творческое отношение к делу;</a:t>
            </a:r>
            <a:endParaRPr lang="ru-RU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Интегрирующий знания, умения и навыки из разных дисциплин;</a:t>
            </a:r>
            <a:endParaRPr lang="ru-RU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Symbol" pitchFamily="18" charset="2"/>
              <a:buChar char=""/>
            </a:pP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Здоровьесберегающий</a:t>
            </a:r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Формы организации проектной деятельности</a:t>
            </a:r>
            <a:endParaRPr lang="ru-RU" smtClean="0"/>
          </a:p>
        </p:txBody>
      </p:sp>
      <p:sp>
        <p:nvSpPr>
          <p:cNvPr id="1331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Урок</a:t>
            </a:r>
          </a:p>
          <a:p>
            <a:r>
              <a:rPr lang="en-US" smtClean="0"/>
              <a:t>Внеурочная деятельность</a:t>
            </a:r>
          </a:p>
          <a:p>
            <a:r>
              <a:rPr lang="en-US" smtClean="0"/>
              <a:t>Экскурсии</a:t>
            </a:r>
          </a:p>
          <a:p>
            <a:r>
              <a:rPr lang="en-US" smtClean="0"/>
              <a:t>Спектакль</a:t>
            </a:r>
          </a:p>
          <a:p>
            <a:r>
              <a:rPr lang="en-US" smtClean="0"/>
              <a:t>Соревнование</a:t>
            </a:r>
          </a:p>
          <a:p>
            <a:r>
              <a:rPr lang="en-US" smtClean="0"/>
              <a:t>Выставки</a:t>
            </a:r>
          </a:p>
          <a:p>
            <a:r>
              <a:rPr lang="en-US" smtClean="0"/>
              <a:t>Встречи с интересными людьми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Универсальные учебные действия</a:t>
            </a:r>
            <a:endParaRPr lang="ru-RU" sz="36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а) </a:t>
            </a:r>
            <a:r>
              <a:rPr lang="ru-RU" dirty="0" smtClean="0"/>
              <a:t>исследовательские;</a:t>
            </a:r>
            <a:endParaRPr lang="ru-RU" dirty="0"/>
          </a:p>
          <a:p>
            <a:r>
              <a:rPr lang="ru-RU" dirty="0"/>
              <a:t>б) социального </a:t>
            </a:r>
            <a:r>
              <a:rPr lang="ru-RU" dirty="0" smtClean="0"/>
              <a:t>взаимодействия;</a:t>
            </a:r>
            <a:endParaRPr lang="ru-RU" dirty="0"/>
          </a:p>
          <a:p>
            <a:r>
              <a:rPr lang="ru-RU" dirty="0"/>
              <a:t>в) </a:t>
            </a:r>
            <a:r>
              <a:rPr lang="ru-RU" dirty="0" smtClean="0"/>
              <a:t>оценочные;</a:t>
            </a:r>
            <a:endParaRPr lang="ru-RU" dirty="0"/>
          </a:p>
          <a:p>
            <a:r>
              <a:rPr lang="ru-RU" dirty="0"/>
              <a:t>г</a:t>
            </a:r>
            <a:r>
              <a:rPr lang="ru-RU" dirty="0" smtClean="0"/>
              <a:t>) информационные;</a:t>
            </a:r>
            <a:endParaRPr lang="ru-RU" dirty="0"/>
          </a:p>
          <a:p>
            <a:r>
              <a:rPr lang="ru-RU" dirty="0"/>
              <a:t>д) </a:t>
            </a:r>
            <a:r>
              <a:rPr lang="ru-RU" dirty="0" smtClean="0"/>
              <a:t>презентационные;</a:t>
            </a:r>
            <a:endParaRPr lang="ru-RU" dirty="0"/>
          </a:p>
          <a:p>
            <a:r>
              <a:rPr lang="ru-RU" dirty="0"/>
              <a:t>е) </a:t>
            </a:r>
            <a:r>
              <a:rPr lang="ru-RU" dirty="0" smtClean="0"/>
              <a:t>рефлексивные;</a:t>
            </a:r>
            <a:endParaRPr lang="ru-RU" dirty="0"/>
          </a:p>
          <a:p>
            <a:r>
              <a:rPr lang="ru-RU" dirty="0"/>
              <a:t>ж) </a:t>
            </a:r>
            <a:r>
              <a:rPr lang="ru-RU" dirty="0" smtClean="0"/>
              <a:t>менеджерские.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20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Роль учителя</a:t>
            </a:r>
          </a:p>
        </p:txBody>
      </p:sp>
      <p:sp>
        <p:nvSpPr>
          <p:cNvPr id="2" name="Прямоугольник 1"/>
          <p:cNvSpPr/>
          <p:nvPr/>
        </p:nvSpPr>
        <p:spPr>
          <a:xfrm rot="1382949">
            <a:off x="323528" y="2828836"/>
            <a:ext cx="324036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Организатор</a:t>
            </a:r>
          </a:p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 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 rot="20690704">
            <a:off x="5586372" y="3449054"/>
            <a:ext cx="309889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Консультант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3059832" y="4306162"/>
            <a:ext cx="3456384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6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Коллега </a:t>
            </a:r>
          </a:p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6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по решению</a:t>
            </a:r>
          </a:p>
          <a:p>
            <a:pPr algn="ctr">
              <a:defRPr/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6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проблемы</a:t>
            </a:r>
          </a:p>
        </p:txBody>
      </p:sp>
      <p:pic>
        <p:nvPicPr>
          <p:cNvPr id="3074" name="Picture 2" descr="C:\Users\Учитель.KAB318\Desktop\фотографии для Н.В\1сен2011_гимн45_1а_3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580" y="1713874"/>
            <a:ext cx="172819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405" y="1713874"/>
            <a:ext cx="1956541" cy="2592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внедрения технологии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6566511"/>
              </p:ext>
            </p:extLst>
          </p:nvPr>
        </p:nvGraphicFramePr>
        <p:xfrm>
          <a:off x="323850" y="2060575"/>
          <a:ext cx="8640763" cy="3902393"/>
        </p:xfrm>
        <a:graphic>
          <a:graphicData uri="http://schemas.openxmlformats.org/drawingml/2006/table">
            <a:tbl>
              <a:tblPr/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8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Первый уровень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 класс)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Второй уровень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(2 - 3 класс)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Третий уровень 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(4 класс)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Предполагает приобретение первоклассниками новых знаний, опыта решения проектных задач по различным направлениям. </a:t>
                      </a:r>
                      <a:b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выражается в понимании детьми сути проектной деятельности, умении поэтапно решать проектные задания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Предполагает позитивное отношение к образованию и самообразованию. </a:t>
                      </a:r>
                      <a:b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проявляется в активном использовании школьниками метода проектов, самостоятельном выборе тем, приобретении опыта самостоятельного поиска информации ,систематизации и оформлении.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Предполагает получение школьниками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социального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 опыта.</a:t>
                      </a:r>
                      <a:b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</a:b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Результатом является участие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разработке и реализации социальных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проектов.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ru-RU" sz="3200" dirty="0"/>
              <a:t>Диагностика одарённости</a:t>
            </a:r>
            <a:br>
              <a:rPr lang="ru-RU" sz="3200" dirty="0"/>
            </a:br>
            <a:r>
              <a:rPr lang="ru-RU" sz="3200" dirty="0"/>
              <a:t>(методика «Палитра интересов»)</a:t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9818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32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1 класс</a:t>
            </a: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916113"/>
            <a:ext cx="4032250" cy="4310062"/>
          </a:xfrm>
          <a:noFill/>
        </p:spPr>
      </p:pic>
      <p:sp>
        <p:nvSpPr>
          <p:cNvPr id="18436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218122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061" y="2614612"/>
            <a:ext cx="23050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62488"/>
            <a:ext cx="3324225" cy="14382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866184" y="1916831"/>
            <a:ext cx="3820616" cy="4209332"/>
          </a:xfrm>
        </p:spPr>
        <p:txBody>
          <a:bodyPr/>
          <a:lstStyle/>
          <a:p>
            <a:pPr marL="0" lvl="0" indent="0">
              <a:buNone/>
            </a:pPr>
            <a:r>
              <a:rPr lang="ru-RU" sz="3200" b="1" dirty="0">
                <a:solidFill>
                  <a:srgbClr val="000000"/>
                </a:solidFill>
              </a:rPr>
              <a:t>«Все, что я познаю, я знаю, для чего это мне надо, где и как я могу эти знания </a:t>
            </a:r>
            <a:r>
              <a:rPr lang="ru-RU" sz="3200" b="1" dirty="0" smtClean="0">
                <a:solidFill>
                  <a:srgbClr val="000000"/>
                </a:solidFill>
              </a:rPr>
              <a:t>применить»</a:t>
            </a:r>
            <a:endParaRPr lang="ru-RU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                             </a:t>
            </a:r>
            <a:r>
              <a:rPr lang="ru-RU" sz="3200" b="1" dirty="0" err="1" smtClean="0"/>
              <a:t>Дж.Дьюи</a:t>
            </a:r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1"/>
            <a:ext cx="3528391" cy="420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«Удивительные дома»</a:t>
            </a:r>
            <a:endParaRPr lang="ru-RU" dirty="0"/>
          </a:p>
        </p:txBody>
      </p:sp>
      <p:pic>
        <p:nvPicPr>
          <p:cNvPr id="7170" name="Picture 2" descr="C:\Users\Учитель.KAB318\Desktop\фотографии для Н.В\Новая папка\Фото0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382676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Учитель.KAB318\Desktop\фотографии для Н.В\Новая папка\Фото00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72816"/>
            <a:ext cx="40386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53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hlinkClick r:id="rId2" action="ppaction://hlinkpres?slideindex=1&amp;slidetitle="/>
            </a:endParaRPr>
          </a:p>
          <a:p>
            <a:endParaRPr lang="ru-RU" dirty="0">
              <a:hlinkClick r:id="rId2" action="ppaction://hlinkpres?slideindex=1&amp;slidetitle="/>
            </a:endParaRPr>
          </a:p>
          <a:p>
            <a:endParaRPr lang="ru-RU" dirty="0" smtClean="0">
              <a:hlinkClick r:id="rId2" action="ppaction://hlinkpres?slideindex=1&amp;slidetitle="/>
            </a:endParaRPr>
          </a:p>
          <a:p>
            <a:endParaRPr lang="ru-RU" dirty="0">
              <a:hlinkClick r:id="rId2" action="ppaction://hlinkpres?slideindex=1&amp;slidetitle="/>
            </a:endParaRPr>
          </a:p>
          <a:p>
            <a:endParaRPr lang="ru-RU" dirty="0" smtClean="0">
              <a:hlinkClick r:id="rId2" action="ppaction://hlinkpres?slideindex=1&amp;slidetitle="/>
            </a:endParaRPr>
          </a:p>
          <a:p>
            <a:endParaRPr lang="ru-RU" dirty="0">
              <a:hlinkClick r:id="rId3" action="ppaction://hlinkpres?slideindex=1&amp;slidetitle="/>
            </a:endParaRPr>
          </a:p>
          <a:p>
            <a:endParaRPr lang="ru-RU" dirty="0" smtClean="0">
              <a:hlinkClick r:id="rId3" action="ppaction://hlinkpres?slideindex=1&amp;slidetitle=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69390473"/>
              </p:ext>
            </p:extLst>
          </p:nvPr>
        </p:nvGraphicFramePr>
        <p:xfrm>
          <a:off x="1691680" y="2060848"/>
          <a:ext cx="6624736" cy="4065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5755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Проект «Любят ли дети читать…»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7"/>
            <a:ext cx="406794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6565" y="2807931"/>
            <a:ext cx="3672408" cy="27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Проект </a:t>
            </a:r>
            <a:br>
              <a:rPr lang="ru-RU" dirty="0" smtClean="0"/>
            </a:br>
            <a:r>
              <a:rPr lang="ru-RU" dirty="0" smtClean="0"/>
              <a:t>«Любимый мой город»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899592" y="1916832"/>
            <a:ext cx="7787208" cy="4536504"/>
          </a:xfrm>
        </p:spPr>
        <p:txBody>
          <a:bodyPr/>
          <a:lstStyle/>
          <a:p>
            <a:r>
              <a:rPr lang="ru-RU" dirty="0" smtClean="0"/>
              <a:t>«История одной улицы»</a:t>
            </a:r>
          </a:p>
          <a:p>
            <a:r>
              <a:rPr lang="ru-RU" dirty="0" smtClean="0"/>
              <a:t>«Любимое историческое место г. Екатеринбурга»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«Числа </a:t>
            </a:r>
            <a:r>
              <a:rPr lang="ru-RU" dirty="0">
                <a:latin typeface="Arial" pitchFamily="34" charset="0"/>
                <a:cs typeface="Arial" pitchFamily="34" charset="0"/>
              </a:rPr>
              <a:t>вокруг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нас.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Наш </a:t>
            </a:r>
            <a:r>
              <a:rPr lang="ru-RU" dirty="0">
                <a:latin typeface="Arial" pitchFamily="34" charset="0"/>
                <a:cs typeface="Arial" pitchFamily="34" charset="0"/>
              </a:rPr>
              <a:t>город в числах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величинах» 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«Памятники г. Екатеринбурга»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Экскурсионный маршрут по</a:t>
            </a:r>
          </a:p>
          <a:p>
            <a:pPr marL="0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г. Екатеринбургу для друга иностранца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Маршрут экскурсии для иностранного гостя по историческим местам </a:t>
            </a:r>
            <a:r>
              <a:rPr lang="ru-RU" sz="3600" dirty="0" err="1"/>
              <a:t>г.Екатеринбурга</a:t>
            </a:r>
            <a:endParaRPr lang="ru-RU" sz="3600" dirty="0"/>
          </a:p>
        </p:txBody>
      </p:sp>
      <p:pic>
        <p:nvPicPr>
          <p:cNvPr id="4" name="Объект 3" descr="map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5688632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814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класс     </a:t>
            </a:r>
            <a:br>
              <a:rPr lang="ru-RU" dirty="0" smtClean="0"/>
            </a:br>
            <a:r>
              <a:rPr lang="ru-RU" dirty="0" smtClean="0"/>
              <a:t>Исследовательские проекты</a:t>
            </a:r>
          </a:p>
        </p:txBody>
      </p:sp>
      <p:pic>
        <p:nvPicPr>
          <p:cNvPr id="4" name="Объект 3" descr="C:\Users\Учитель\AppData\Local\Microsoft\Windows\Temporary Internet Files\Content.IE5\DXAW520S\17052014690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7452" y="1602119"/>
            <a:ext cx="3458095" cy="45221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«Права детей»</a:t>
            </a:r>
            <a:endParaRPr lang="ru-RU" sz="20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298697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44824"/>
            <a:ext cx="4176464" cy="415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40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класс</a:t>
            </a:r>
            <a:br>
              <a:rPr lang="ru-RU" dirty="0" smtClean="0"/>
            </a:br>
            <a:r>
              <a:rPr lang="ru-RU" dirty="0" smtClean="0"/>
              <a:t>Социальные проекты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>
                <a:solidFill>
                  <a:srgbClr val="000000"/>
                </a:solidFill>
              </a:rPr>
              <a:t>           Общешкольный проект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0000"/>
                </a:solidFill>
              </a:rPr>
              <a:t>«</a:t>
            </a:r>
            <a:r>
              <a:rPr lang="ru-RU" dirty="0">
                <a:solidFill>
                  <a:srgbClr val="000000"/>
                </a:solidFill>
              </a:rPr>
              <a:t>Великая Отечественная </a:t>
            </a:r>
            <a:r>
              <a:rPr lang="ru-RU" dirty="0" smtClean="0">
                <a:solidFill>
                  <a:srgbClr val="000000"/>
                </a:solidFill>
              </a:rPr>
              <a:t>война: </a:t>
            </a:r>
            <a:r>
              <a:rPr lang="ru-RU" dirty="0">
                <a:solidFill>
                  <a:srgbClr val="000000"/>
                </a:solidFill>
              </a:rPr>
              <a:t>взгляд нового поколения»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260980"/>
            <a:ext cx="6048672" cy="319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376264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Фестиваль научно-практических работ «Война и Победа»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800" dirty="0" smtClean="0"/>
              <a:t>Исследовательский проект </a:t>
            </a:r>
            <a:br>
              <a:rPr lang="ru-RU" sz="2800" dirty="0" smtClean="0"/>
            </a:br>
            <a:r>
              <a:rPr lang="ru-RU" sz="2800" dirty="0" smtClean="0"/>
              <a:t>«Боевой путь моей прабабушки»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J:\7. Боевой маршру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56354"/>
            <a:ext cx="4038600" cy="355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5. Семейная гордост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3672407" cy="373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3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Интеллектуальная игра </a:t>
            </a:r>
            <a:br>
              <a:rPr lang="ru-RU" dirty="0" smtClean="0"/>
            </a:br>
            <a:r>
              <a:rPr lang="ru-RU" dirty="0" smtClean="0"/>
              <a:t>«Уник-Ум»</a:t>
            </a:r>
            <a:endParaRPr lang="ru-RU" dirty="0"/>
          </a:p>
        </p:txBody>
      </p:sp>
      <p:pic>
        <p:nvPicPr>
          <p:cNvPr id="1026" name="Picture 2" descr="J:\уникум1\WP_20141212_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3515"/>
            <a:ext cx="3896616" cy="21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уникум2\WP_20150312_12_26_08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1412776"/>
            <a:ext cx="3456384" cy="194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уникум2\WP_20150312_12_34_04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65104"/>
            <a:ext cx="346113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J:\уникум2\WP_20150312_12_37_00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312368" cy="186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J:\уникум1\WP_20141212_0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69" y="2590017"/>
            <a:ext cx="3746787" cy="210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16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Нормативные документы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827584" y="2204864"/>
            <a:ext cx="7859216" cy="3921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 smtClean="0">
                <a:solidFill>
                  <a:prstClr val="black"/>
                </a:solidFill>
                <a:cs typeface="Times New Roman" pitchFamily="18" charset="0"/>
              </a:rPr>
              <a:t>Конституция </a:t>
            </a: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Российской Федерации;</a:t>
            </a:r>
          </a:p>
          <a:p>
            <a:pPr marL="285750" lvl="0" indent="-2857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Закон РФ «Об образовании в Российской Федерации» </a:t>
            </a:r>
            <a:r>
              <a:rPr lang="en-US" sz="1800" b="1" dirty="0">
                <a:solidFill>
                  <a:prstClr val="black"/>
                </a:solidFill>
                <a:latin typeface="Euphemia"/>
                <a:cs typeface="Times New Roman" pitchFamily="18" charset="0"/>
              </a:rPr>
              <a:t>N </a:t>
            </a:r>
            <a:r>
              <a:rPr lang="ru-RU" sz="1800" b="1" dirty="0" smtClean="0">
                <a:solidFill>
                  <a:prstClr val="black"/>
                </a:solidFill>
                <a:cs typeface="Times New Roman" pitchFamily="18" charset="0"/>
              </a:rPr>
              <a:t>273</a:t>
            </a:r>
            <a:r>
              <a:rPr lang="en-US" sz="1800" b="1" dirty="0" smtClean="0">
                <a:solidFill>
                  <a:prstClr val="black"/>
                </a:solidFill>
                <a:latin typeface="Euphemia"/>
                <a:cs typeface="Times New Roman" pitchFamily="18" charset="0"/>
              </a:rPr>
              <a:t>-</a:t>
            </a:r>
            <a:r>
              <a:rPr lang="ru-RU" sz="1800" b="1" dirty="0">
                <a:solidFill>
                  <a:prstClr val="black"/>
                </a:solidFill>
                <a:cs typeface="Times New Roman" pitchFamily="18" charset="0"/>
              </a:rPr>
              <a:t>ФЗ</a:t>
            </a: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;</a:t>
            </a:r>
          </a:p>
          <a:p>
            <a:pPr marL="285750" lvl="0" indent="-2857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Федеральные Государственные стандарты второго поколения;</a:t>
            </a:r>
          </a:p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СанПиН 2.4.2.2821-10 "Санитарно-эпидемиологические требования к условиям и организации обучения в общеобразовательных учреждениях" «Гигиенические требования к режиму учебно-воспитательного процесса»; </a:t>
            </a:r>
          </a:p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Порядок проведения аттестации педагогических работников организаций, осуществляющих образовательную деятельность (утв. Приказом  Министерства образования и науки РФ от 7 апреля 2014 г. N 276)</a:t>
            </a:r>
          </a:p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Устав  МАОУ – Гимназии №45;</a:t>
            </a:r>
          </a:p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Основная образовательная программа ООО, СОО;</a:t>
            </a:r>
          </a:p>
          <a:p>
            <a:pPr marL="285750" lvl="0" indent="-28575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altLang="ru-RU" sz="1800" b="1" dirty="0">
                <a:solidFill>
                  <a:prstClr val="black"/>
                </a:solidFill>
                <a:cs typeface="Times New Roman" pitchFamily="18" charset="0"/>
              </a:rPr>
              <a:t>Правила внутреннего трудового распорядка работников МАОУ – Гимназии №45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4E5B6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78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Преемущества</a:t>
            </a:r>
            <a:r>
              <a:rPr lang="ru-RU" dirty="0" smtClean="0"/>
              <a:t> проектной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spcBef>
                <a:spcPts val="1188"/>
              </a:spcBef>
              <a:spcAft>
                <a:spcPts val="988"/>
              </a:spcAft>
            </a:pP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При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выборе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темы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проекта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учитываются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индивидуальные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способности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учащихся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: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сильным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-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сложное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слабым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-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по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их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реальным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возможностям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ea typeface="HG Mincho Light J"/>
              <a:cs typeface="Times New Roman" pitchFamily="18" charset="0"/>
            </a:endParaRPr>
          </a:p>
          <a:p>
            <a:pPr lvl="0">
              <a:spcBef>
                <a:spcPts val="1188"/>
              </a:spcBef>
              <a:spcAft>
                <a:spcPts val="988"/>
              </a:spcAft>
            </a:pP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Обучение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проектным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методом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развивает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социальный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аспект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личности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учащегося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за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счет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включения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его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в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различные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виды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ea typeface="HG Mincho Light J"/>
                <a:cs typeface="Times New Roman" pitchFamily="18" charset="0"/>
              </a:rPr>
              <a:t>деятельности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ea typeface="HG Mincho Light J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Ограниченный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временными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рамками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выплёскивается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внеурочную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Позволяет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выявить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творческие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возможности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научить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решать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новые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нетиповые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Учащиеся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видят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перед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собой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конкретный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09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Психологическое сопровождение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Стартовая диагностика (октябрь-ноябрь 2016 года)</a:t>
            </a:r>
          </a:p>
          <a:p>
            <a:pPr>
              <a:defRPr/>
            </a:pPr>
            <a:r>
              <a:rPr lang="ru-RU" dirty="0" smtClean="0"/>
              <a:t>Диагностика детской одарённости (декабрь 2016 года)</a:t>
            </a:r>
          </a:p>
          <a:p>
            <a:pPr>
              <a:defRPr/>
            </a:pPr>
            <a:r>
              <a:rPr lang="ru-RU" dirty="0" smtClean="0"/>
              <a:t>Текущая диагностика (ежегодная)</a:t>
            </a:r>
          </a:p>
          <a:p>
            <a:pPr>
              <a:defRPr/>
            </a:pPr>
            <a:r>
              <a:rPr lang="ru-RU" dirty="0" smtClean="0"/>
              <a:t>Диагностика интеллекта (сентябрь 2020 года)</a:t>
            </a:r>
          </a:p>
          <a:p>
            <a:pPr>
              <a:defRPr/>
            </a:pPr>
            <a:endParaRPr lang="ru-RU" dirty="0" smtClean="0"/>
          </a:p>
          <a:p>
            <a:pPr marL="0" indent="0">
              <a:buFontTx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Методики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355160" cy="547260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Анкета для оценки уровня школьной мотивации учащихся начальных классов Н. Г. </a:t>
            </a:r>
            <a:r>
              <a:rPr lang="ru-RU" sz="2400" kern="150" dirty="0" err="1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Лускановой</a:t>
            </a: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 Методика «Корректурная проба»;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Методика «Пиктограмма»;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 Методика «Домик» </a:t>
            </a:r>
            <a:r>
              <a:rPr lang="ru-RU" sz="2400" kern="150" dirty="0" err="1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Гуткиной</a:t>
            </a: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 Н.И.;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 Методика «Лесенка»;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kern="150" dirty="0" smtClean="0">
                <a:latin typeface="Times New Roman" panose="02020603050405020304" pitchFamily="18" charset="0"/>
                <a:ea typeface="OpenSymbol"/>
                <a:cs typeface="Times New Roman" panose="02020603050405020304" pitchFamily="18" charset="0"/>
              </a:rPr>
              <a:t>Методика «Аналогии»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интеллектуальный тест (ГИТ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defRPr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Arial"/>
              <a:buChar char="•"/>
              <a:defRPr/>
            </a:pPr>
            <a:endParaRPr lang="ru-RU" sz="2000" kern="150" dirty="0" smtClean="0">
              <a:latin typeface="OpenSymbol"/>
              <a:ea typeface="OpenSymbol"/>
              <a:cs typeface="OpenSymbol"/>
            </a:endParaRP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Мотивация</a:t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2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7924322"/>
              </p:ext>
            </p:extLst>
          </p:nvPr>
        </p:nvGraphicFramePr>
        <p:xfrm>
          <a:off x="323528" y="1628800"/>
          <a:ext cx="8363272" cy="44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Мышление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4469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9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Опосредованное запоминание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457122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84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тестирования интеллекта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77262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Педагогический мониторинг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Входная диагностика </a:t>
            </a:r>
          </a:p>
          <a:p>
            <a:r>
              <a:rPr lang="ru-RU" dirty="0" smtClean="0"/>
              <a:t>Текущая диагностика</a:t>
            </a:r>
          </a:p>
          <a:p>
            <a:r>
              <a:rPr lang="ru-RU" dirty="0" smtClean="0"/>
              <a:t>Анализ комплексных работ</a:t>
            </a:r>
          </a:p>
          <a:p>
            <a:r>
              <a:rPr lang="ru-RU" dirty="0" smtClean="0"/>
              <a:t>Анализ результатов ГКР</a:t>
            </a:r>
          </a:p>
          <a:p>
            <a:r>
              <a:rPr lang="ru-RU" dirty="0" smtClean="0"/>
              <a:t>Анализ результатов ВПР</a:t>
            </a:r>
          </a:p>
          <a:p>
            <a:r>
              <a:rPr lang="ru-RU" dirty="0" smtClean="0"/>
              <a:t>Анализ достижений учащихся во внеурочной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Входная диагностика по математике</a:t>
            </a:r>
            <a:br>
              <a:rPr lang="ru-RU" sz="3600" dirty="0" smtClean="0"/>
            </a:br>
            <a:r>
              <a:rPr lang="ru-RU" sz="3600" dirty="0" smtClean="0"/>
              <a:t>(сентябрь)</a:t>
            </a: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79051361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24405319"/>
              </p:ext>
            </p:extLst>
          </p:nvPr>
        </p:nvGraphicFramePr>
        <p:xfrm>
          <a:off x="4355977" y="1844675"/>
          <a:ext cx="4536504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Входная диагностика </a:t>
            </a:r>
            <a:br>
              <a:rPr lang="ru-RU" sz="3600" dirty="0" smtClean="0"/>
            </a:br>
            <a:r>
              <a:rPr lang="ru-RU" sz="3600" dirty="0" smtClean="0"/>
              <a:t>по русскому языку (сентябрь)</a:t>
            </a: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67950973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58607938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Направления деятельности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951387" y="3988142"/>
            <a:ext cx="3018630" cy="2279702"/>
            <a:chOff x="3790828" y="557030"/>
            <a:chExt cx="2461191" cy="2279702"/>
          </a:xfrm>
        </p:grpSpPr>
        <p:sp>
          <p:nvSpPr>
            <p:cNvPr id="9" name="Овал 8"/>
            <p:cNvSpPr/>
            <p:nvPr/>
          </p:nvSpPr>
          <p:spPr>
            <a:xfrm>
              <a:off x="3972317" y="557030"/>
              <a:ext cx="2279702" cy="227970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ru-RU" sz="2000" dirty="0"/>
            </a:p>
            <a:p>
              <a:r>
                <a:rPr lang="ru-RU" sz="2000" dirty="0" smtClean="0"/>
                <a:t>Внеурочная деятельность</a:t>
              </a:r>
              <a:endParaRPr lang="ru-RU" sz="2000" dirty="0"/>
            </a:p>
          </p:txBody>
        </p:sp>
        <p:sp>
          <p:nvSpPr>
            <p:cNvPr id="10" name="Овал 4"/>
            <p:cNvSpPr txBox="1"/>
            <p:nvPr/>
          </p:nvSpPr>
          <p:spPr>
            <a:xfrm>
              <a:off x="3790828" y="1955119"/>
              <a:ext cx="1232921" cy="8715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888" y="2869268"/>
            <a:ext cx="1837716" cy="19933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t="3527" r="32557"/>
          <a:stretch/>
        </p:blipFill>
        <p:spPr>
          <a:xfrm rot="5400000">
            <a:off x="557345" y="3915263"/>
            <a:ext cx="2245110" cy="2856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2231536"/>
            <a:ext cx="2816596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8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Текущая диагностика по математики</a:t>
            </a:r>
            <a:br>
              <a:rPr lang="ru-RU" sz="3600" dirty="0" smtClean="0"/>
            </a:br>
            <a:r>
              <a:rPr lang="ru-RU" sz="3600" dirty="0" smtClean="0"/>
              <a:t>(январь)</a:t>
            </a:r>
          </a:p>
        </p:txBody>
      </p:sp>
      <p:graphicFrame>
        <p:nvGraphicFramePr>
          <p:cNvPr id="2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59328343"/>
              </p:ext>
            </p:extLst>
          </p:nvPr>
        </p:nvGraphicFramePr>
        <p:xfrm>
          <a:off x="179512" y="1600200"/>
          <a:ext cx="4316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54476455"/>
              </p:ext>
            </p:extLst>
          </p:nvPr>
        </p:nvGraphicFramePr>
        <p:xfrm>
          <a:off x="4283968" y="1600200"/>
          <a:ext cx="460851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Текущая диагностика </a:t>
            </a:r>
            <a:br>
              <a:rPr lang="ru-RU" sz="3600" dirty="0" smtClean="0"/>
            </a:br>
            <a:r>
              <a:rPr lang="ru-RU" sz="3600" dirty="0" smtClean="0"/>
              <a:t>по русскому языку (январь)</a:t>
            </a:r>
          </a:p>
        </p:txBody>
      </p:sp>
      <p:graphicFrame>
        <p:nvGraphicFramePr>
          <p:cNvPr id="2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0181239"/>
              </p:ext>
            </p:extLst>
          </p:nvPr>
        </p:nvGraphicFramePr>
        <p:xfrm>
          <a:off x="0" y="1772816"/>
          <a:ext cx="486003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21869200"/>
              </p:ext>
            </p:extLst>
          </p:nvPr>
        </p:nvGraphicFramePr>
        <p:xfrm>
          <a:off x="4648200" y="1600200"/>
          <a:ext cx="4316288" cy="48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</a:t>
            </a:r>
            <a:r>
              <a:rPr lang="ru-RU" dirty="0" err="1" smtClean="0"/>
              <a:t>обученности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779513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826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Комплексная работа </a:t>
            </a:r>
            <a:br>
              <a:rPr lang="ru-RU" dirty="0" smtClean="0"/>
            </a:br>
            <a:r>
              <a:rPr lang="ru-RU" sz="3200" dirty="0" smtClean="0"/>
              <a:t>(май)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772817"/>
            <a:ext cx="4752528" cy="17281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086472"/>
              </p:ext>
            </p:extLst>
          </p:nvPr>
        </p:nvGraphicFramePr>
        <p:xfrm>
          <a:off x="3563887" y="3212977"/>
          <a:ext cx="5122914" cy="1872207"/>
        </p:xfrm>
        <a:graphic>
          <a:graphicData uri="http://schemas.openxmlformats.org/drawingml/2006/table">
            <a:tbl>
              <a:tblPr/>
              <a:tblGrid>
                <a:gridCol w="1771120">
                  <a:extLst>
                    <a:ext uri="{9D8B030D-6E8A-4147-A177-3AD203B41FA5}">
                      <a16:colId xmlns:a16="http://schemas.microsoft.com/office/drawing/2014/main" val="1750785355"/>
                    </a:ext>
                  </a:extLst>
                </a:gridCol>
                <a:gridCol w="1771120">
                  <a:extLst>
                    <a:ext uri="{9D8B030D-6E8A-4147-A177-3AD203B41FA5}">
                      <a16:colId xmlns:a16="http://schemas.microsoft.com/office/drawing/2014/main" val="852693400"/>
                    </a:ext>
                  </a:extLst>
                </a:gridCol>
                <a:gridCol w="1580674">
                  <a:extLst>
                    <a:ext uri="{9D8B030D-6E8A-4147-A177-3AD203B41FA5}">
                      <a16:colId xmlns:a16="http://schemas.microsoft.com/office/drawing/2014/main" val="3072892348"/>
                    </a:ext>
                  </a:extLst>
                </a:gridCol>
              </a:tblGrid>
              <a:tr h="27483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Познавательные УУД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446599"/>
                  </a:ext>
                </a:extLst>
              </a:tr>
              <a:tr h="159736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4.умение отбирать источники информации, необходимые для решения учебной задачи.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5.умение сравнивать и группировать предметы.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6.умение извлекать информацию из таблицы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45490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604999"/>
              </p:ext>
            </p:extLst>
          </p:nvPr>
        </p:nvGraphicFramePr>
        <p:xfrm>
          <a:off x="107504" y="4941169"/>
          <a:ext cx="4464496" cy="1584174"/>
        </p:xfrm>
        <a:graphic>
          <a:graphicData uri="http://schemas.openxmlformats.org/drawingml/2006/table">
            <a:tbl>
              <a:tblPr/>
              <a:tblGrid>
                <a:gridCol w="2179098">
                  <a:extLst>
                    <a:ext uri="{9D8B030D-6E8A-4147-A177-3AD203B41FA5}">
                      <a16:colId xmlns:a16="http://schemas.microsoft.com/office/drawing/2014/main" val="3560611480"/>
                    </a:ext>
                  </a:extLst>
                </a:gridCol>
                <a:gridCol w="2285398">
                  <a:extLst>
                    <a:ext uri="{9D8B030D-6E8A-4147-A177-3AD203B41FA5}">
                      <a16:colId xmlns:a16="http://schemas.microsoft.com/office/drawing/2014/main" val="3203809470"/>
                    </a:ext>
                  </a:extLst>
                </a:gridCol>
              </a:tblGrid>
              <a:tr h="32414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Коммуникативные УУД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460242"/>
                  </a:ext>
                </a:extLst>
              </a:tr>
              <a:tr h="1260027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7.умение найти в тексте ответ на поставленный вопрос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8.умение отбирать корректные (уместные в той или иной ситуации) вопросы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409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0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Регулятивных УУД 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(данные по классу в целом/%)</a:t>
            </a:r>
            <a:endParaRPr lang="ru-RU" sz="32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726" y="665473"/>
            <a:ext cx="8839010" cy="420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274128"/>
              </p:ext>
            </p:extLst>
          </p:nvPr>
        </p:nvGraphicFramePr>
        <p:xfrm>
          <a:off x="683568" y="1415853"/>
          <a:ext cx="8147248" cy="5437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Диаграмма" r:id="rId3" imgW="8648636" imgH="5772260" progId="MSGraph.Chart.8">
                  <p:embed/>
                </p:oleObj>
              </mc:Choice>
              <mc:Fallback>
                <p:oleObj name="Диаграмма" r:id="rId3" imgW="8648636" imgH="577226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415853"/>
                        <a:ext cx="8147248" cy="54374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6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Познавательных УУД 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по классу в целом/%)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9269" y="3219431"/>
            <a:ext cx="7879642" cy="39048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2069" y="1060892"/>
            <a:ext cx="8755158" cy="39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387855"/>
              </p:ext>
            </p:extLst>
          </p:nvPr>
        </p:nvGraphicFramePr>
        <p:xfrm>
          <a:off x="1147940" y="1700808"/>
          <a:ext cx="7422299" cy="4953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Диаграмма" r:id="rId3" imgW="8648636" imgH="5772260" progId="MSGraph.Chart.8">
                  <p:embed/>
                </p:oleObj>
              </mc:Choice>
              <mc:Fallback>
                <p:oleObj name="Диаграмма" r:id="rId3" imgW="8648636" imgH="577226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940" y="1700808"/>
                        <a:ext cx="7422299" cy="49536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604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94914" cy="1227591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Коммуникативных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УУД  </a:t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по классу в целом/%)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398" y="3007531"/>
            <a:ext cx="7640381" cy="40012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87870" y="842086"/>
            <a:ext cx="8526762" cy="39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908260"/>
              </p:ext>
            </p:extLst>
          </p:nvPr>
        </p:nvGraphicFramePr>
        <p:xfrm>
          <a:off x="487992" y="1528841"/>
          <a:ext cx="8064896" cy="5382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Диаграмма" r:id="rId3" imgW="8648636" imgH="5772260" progId="MSGraph.Chart.8">
                  <p:embed/>
                </p:oleObj>
              </mc:Choice>
              <mc:Fallback>
                <p:oleObj name="Диаграмма" r:id="rId3" imgW="8648636" imgH="577226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992" y="1528841"/>
                        <a:ext cx="8064896" cy="53825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01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Личностных УУД 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(данные по классу в целом/%)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159084"/>
              </p:ext>
            </p:extLst>
          </p:nvPr>
        </p:nvGraphicFramePr>
        <p:xfrm>
          <a:off x="707916" y="1417638"/>
          <a:ext cx="8207484" cy="5477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Диаграмма" r:id="rId3" imgW="8648636" imgH="5772260" progId="MSGraph.Chart.8">
                  <p:embed/>
                </p:oleObj>
              </mc:Choice>
              <mc:Fallback>
                <p:oleObj name="Диаграмма" r:id="rId3" imgW="8648636" imgH="577226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916" y="1417638"/>
                        <a:ext cx="8207484" cy="54776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01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общего уровня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сформированности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УУД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по классу/%)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1153" y="3526794"/>
            <a:ext cx="7262974" cy="30209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53952" y="573641"/>
            <a:ext cx="8069971" cy="30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954215"/>
              </p:ext>
            </p:extLst>
          </p:nvPr>
        </p:nvGraphicFramePr>
        <p:xfrm>
          <a:off x="1053952" y="1556792"/>
          <a:ext cx="7632848" cy="509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Диаграмма" r:id="rId3" imgW="8648636" imgH="5772260" progId="MSGraph.Chart.8">
                  <p:embed/>
                </p:oleObj>
              </mc:Choice>
              <mc:Fallback>
                <p:oleObj name="Диаграмма" r:id="rId3" imgW="8648636" imgH="577226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952" y="1556792"/>
                        <a:ext cx="7632848" cy="50941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55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ВПР</a:t>
            </a:r>
            <a:br>
              <a:rPr lang="ru-RU" dirty="0" smtClean="0"/>
            </a:br>
            <a:r>
              <a:rPr lang="ru-RU" dirty="0" smtClean="0"/>
              <a:t>(апрель, 2018 г)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/>
              <a:t>О</a:t>
            </a:r>
            <a:r>
              <a:rPr lang="ru-RU" sz="3600" dirty="0" smtClean="0"/>
              <a:t>кружающий мир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835827"/>
              </p:ext>
            </p:extLst>
          </p:nvPr>
        </p:nvGraphicFramePr>
        <p:xfrm>
          <a:off x="457200" y="18288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53591469"/>
              </p:ext>
            </p:extLst>
          </p:nvPr>
        </p:nvGraphicFramePr>
        <p:xfrm>
          <a:off x="1828800" y="1828800"/>
          <a:ext cx="5486400" cy="39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</a:p>
        </p:txBody>
      </p:sp>
      <p:sp>
        <p:nvSpPr>
          <p:cNvPr id="5123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2400" dirty="0" smtClean="0"/>
          </a:p>
          <a:p>
            <a:r>
              <a:rPr lang="ru-RU" sz="2000" dirty="0" smtClean="0"/>
              <a:t>У 42% учеников  не достаточно развиты мыслительные операции;</a:t>
            </a:r>
          </a:p>
          <a:p>
            <a:r>
              <a:rPr lang="ru-RU" sz="2000" dirty="0" smtClean="0"/>
              <a:t>У 30%  учеников  был выявлен низкий уровень развития длительного опосредованного запоминания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18 учеников состоят на учете у невролога (недоразвитие речи)</a:t>
            </a:r>
          </a:p>
          <a:p>
            <a:pPr marL="0" indent="0">
              <a:buNone/>
            </a:pPr>
            <a:endParaRPr lang="ru-RU" sz="2000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80% </a:t>
            </a:r>
            <a:r>
              <a:rPr lang="ru-RU" dirty="0"/>
              <a:t>- </a:t>
            </a:r>
            <a:r>
              <a:rPr lang="ru-RU" dirty="0" smtClean="0"/>
              <a:t>с достаточно </a:t>
            </a:r>
            <a:r>
              <a:rPr lang="ru-RU" dirty="0"/>
              <a:t>высоким уровнем творческого мышления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</a:rPr>
              <a:t>Результаты ВПР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(</a:t>
            </a:r>
            <a:r>
              <a:rPr lang="ru-RU" dirty="0" smtClean="0">
                <a:solidFill>
                  <a:srgbClr val="000000"/>
                </a:solidFill>
              </a:rPr>
              <a:t>апрель, </a:t>
            </a:r>
            <a:r>
              <a:rPr lang="ru-RU" dirty="0">
                <a:solidFill>
                  <a:srgbClr val="000000"/>
                </a:solidFill>
              </a:rPr>
              <a:t>2018 </a:t>
            </a:r>
            <a:r>
              <a:rPr lang="ru-RU" dirty="0" smtClean="0">
                <a:solidFill>
                  <a:srgbClr val="000000"/>
                </a:solidFill>
              </a:rPr>
              <a:t>г)</a:t>
            </a:r>
            <a:br>
              <a:rPr lang="ru-RU" dirty="0" smtClean="0">
                <a:solidFill>
                  <a:srgbClr val="000000"/>
                </a:solidFill>
              </a:rPr>
            </a:br>
            <a:r>
              <a:rPr lang="ru-RU" sz="3600" dirty="0" smtClean="0">
                <a:solidFill>
                  <a:srgbClr val="000000"/>
                </a:solidFill>
              </a:rPr>
              <a:t>Русский язык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8824" y="1799506"/>
            <a:ext cx="6453576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6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ВПР</a:t>
            </a:r>
            <a:br>
              <a:rPr lang="ru-RU" dirty="0"/>
            </a:br>
            <a:r>
              <a:rPr lang="ru-RU" dirty="0"/>
              <a:t>(</a:t>
            </a:r>
            <a:r>
              <a:rPr lang="ru-RU" dirty="0" smtClean="0"/>
              <a:t>апрель, </a:t>
            </a:r>
            <a:r>
              <a:rPr lang="ru-RU" dirty="0"/>
              <a:t>2018 </a:t>
            </a:r>
            <a:r>
              <a:rPr lang="ru-RU" dirty="0" smtClean="0"/>
              <a:t>г)</a:t>
            </a:r>
            <a:br>
              <a:rPr lang="ru-RU" dirty="0" smtClean="0"/>
            </a:br>
            <a:r>
              <a:rPr lang="ru-RU" sz="3600" dirty="0" smtClean="0"/>
              <a:t>Математика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7798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2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</a:t>
            </a:r>
            <a:r>
              <a:rPr lang="ru-RU" dirty="0" smtClean="0"/>
              <a:t>ГКР</a:t>
            </a:r>
            <a:br>
              <a:rPr lang="ru-RU" dirty="0" smtClean="0"/>
            </a:br>
            <a:r>
              <a:rPr lang="ru-RU" dirty="0" smtClean="0"/>
              <a:t>(май, 2018 г)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26704592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39739058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9598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наблюдений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828260"/>
              </p:ext>
            </p:extLst>
          </p:nvPr>
        </p:nvGraphicFramePr>
        <p:xfrm>
          <a:off x="899587" y="1688027"/>
          <a:ext cx="7632845" cy="4421693"/>
        </p:xfrm>
        <a:graphic>
          <a:graphicData uri="http://schemas.openxmlformats.org/drawingml/2006/table">
            <a:tbl>
              <a:tblPr firstRow="1" firstCol="1" bandRow="1"/>
              <a:tblGrid>
                <a:gridCol w="1512964">
                  <a:extLst>
                    <a:ext uri="{9D8B030D-6E8A-4147-A177-3AD203B41FA5}">
                      <a16:colId xmlns:a16="http://schemas.microsoft.com/office/drawing/2014/main" val="390027147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3072422927"/>
                    </a:ext>
                  </a:extLst>
                </a:gridCol>
                <a:gridCol w="205674">
                  <a:extLst>
                    <a:ext uri="{9D8B030D-6E8A-4147-A177-3AD203B41FA5}">
                      <a16:colId xmlns:a16="http://schemas.microsoft.com/office/drawing/2014/main" val="2840259362"/>
                    </a:ext>
                  </a:extLst>
                </a:gridCol>
                <a:gridCol w="163471">
                  <a:extLst>
                    <a:ext uri="{9D8B030D-6E8A-4147-A177-3AD203B41FA5}">
                      <a16:colId xmlns:a16="http://schemas.microsoft.com/office/drawing/2014/main" val="1777217529"/>
                    </a:ext>
                  </a:extLst>
                </a:gridCol>
                <a:gridCol w="179480">
                  <a:extLst>
                    <a:ext uri="{9D8B030D-6E8A-4147-A177-3AD203B41FA5}">
                      <a16:colId xmlns:a16="http://schemas.microsoft.com/office/drawing/2014/main" val="931479720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1889140475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126292827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185490908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579859093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727737413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3081227550"/>
                    </a:ext>
                  </a:extLst>
                </a:gridCol>
                <a:gridCol w="206644">
                  <a:extLst>
                    <a:ext uri="{9D8B030D-6E8A-4147-A177-3AD203B41FA5}">
                      <a16:colId xmlns:a16="http://schemas.microsoft.com/office/drawing/2014/main" val="3361687480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067217378"/>
                    </a:ext>
                  </a:extLst>
                </a:gridCol>
                <a:gridCol w="276496">
                  <a:extLst>
                    <a:ext uri="{9D8B030D-6E8A-4147-A177-3AD203B41FA5}">
                      <a16:colId xmlns:a16="http://schemas.microsoft.com/office/drawing/2014/main" val="709964410"/>
                    </a:ext>
                  </a:extLst>
                </a:gridCol>
                <a:gridCol w="294928">
                  <a:extLst>
                    <a:ext uri="{9D8B030D-6E8A-4147-A177-3AD203B41FA5}">
                      <a16:colId xmlns:a16="http://schemas.microsoft.com/office/drawing/2014/main" val="4059735544"/>
                    </a:ext>
                  </a:extLst>
                </a:gridCol>
                <a:gridCol w="276496">
                  <a:extLst>
                    <a:ext uri="{9D8B030D-6E8A-4147-A177-3AD203B41FA5}">
                      <a16:colId xmlns:a16="http://schemas.microsoft.com/office/drawing/2014/main" val="3394479406"/>
                    </a:ext>
                  </a:extLst>
                </a:gridCol>
                <a:gridCol w="276496">
                  <a:extLst>
                    <a:ext uri="{9D8B030D-6E8A-4147-A177-3AD203B41FA5}">
                      <a16:colId xmlns:a16="http://schemas.microsoft.com/office/drawing/2014/main" val="1367770963"/>
                    </a:ext>
                  </a:extLst>
                </a:gridCol>
                <a:gridCol w="206644">
                  <a:extLst>
                    <a:ext uri="{9D8B030D-6E8A-4147-A177-3AD203B41FA5}">
                      <a16:colId xmlns:a16="http://schemas.microsoft.com/office/drawing/2014/main" val="1611484844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3023691028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3074053151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338437915"/>
                    </a:ext>
                  </a:extLst>
                </a:gridCol>
                <a:gridCol w="83956">
                  <a:extLst>
                    <a:ext uri="{9D8B030D-6E8A-4147-A177-3AD203B41FA5}">
                      <a16:colId xmlns:a16="http://schemas.microsoft.com/office/drawing/2014/main" val="1479365199"/>
                    </a:ext>
                  </a:extLst>
                </a:gridCol>
                <a:gridCol w="83956">
                  <a:extLst>
                    <a:ext uri="{9D8B030D-6E8A-4147-A177-3AD203B41FA5}">
                      <a16:colId xmlns:a16="http://schemas.microsoft.com/office/drawing/2014/main" val="3967425694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1795703322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3551811499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507473534"/>
                    </a:ext>
                  </a:extLst>
                </a:gridCol>
                <a:gridCol w="276496">
                  <a:extLst>
                    <a:ext uri="{9D8B030D-6E8A-4147-A177-3AD203B41FA5}">
                      <a16:colId xmlns:a16="http://schemas.microsoft.com/office/drawing/2014/main" val="1349975792"/>
                    </a:ext>
                  </a:extLst>
                </a:gridCol>
                <a:gridCol w="206644">
                  <a:extLst>
                    <a:ext uri="{9D8B030D-6E8A-4147-A177-3AD203B41FA5}">
                      <a16:colId xmlns:a16="http://schemas.microsoft.com/office/drawing/2014/main" val="2611398112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542278323"/>
                    </a:ext>
                  </a:extLst>
                </a:gridCol>
                <a:gridCol w="206159">
                  <a:extLst>
                    <a:ext uri="{9D8B030D-6E8A-4147-A177-3AD203B41FA5}">
                      <a16:colId xmlns:a16="http://schemas.microsoft.com/office/drawing/2014/main" val="2406469050"/>
                    </a:ext>
                  </a:extLst>
                </a:gridCol>
                <a:gridCol w="83956">
                  <a:extLst>
                    <a:ext uri="{9D8B030D-6E8A-4147-A177-3AD203B41FA5}">
                      <a16:colId xmlns:a16="http://schemas.microsoft.com/office/drawing/2014/main" val="1239494528"/>
                    </a:ext>
                  </a:extLst>
                </a:gridCol>
              </a:tblGrid>
              <a:tr h="945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Критерии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Теоретическая подготовка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Практическая подготовка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Общеучебные умения и навыки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562634"/>
                  </a:ext>
                </a:extLst>
              </a:tr>
              <a:tr h="567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24130">
                        <a:spcAft>
                          <a:spcPts val="0"/>
                        </a:spcAft>
                      </a:pPr>
                      <a:r>
                        <a:rPr lang="ru-RU" sz="600" spc="-2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Теоретиче-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ские знания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600" spc="-2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Владение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2065">
                        <a:spcAft>
                          <a:spcPts val="0"/>
                        </a:spcAft>
                      </a:pPr>
                      <a:r>
                        <a:rPr lang="ru-RU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специальной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терминологией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Практические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2065">
                        <a:spcAft>
                          <a:spcPts val="0"/>
                        </a:spcAft>
                      </a:pPr>
                      <a:r>
                        <a:rPr lang="ru-RU" sz="600" spc="2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умения и навыки,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24130">
                        <a:spcAft>
                          <a:spcPts val="0"/>
                        </a:spcAft>
                      </a:pPr>
                      <a:r>
                        <a:rPr lang="ru-RU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предусмотренные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2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программой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24130">
                        <a:spcAft>
                          <a:spcPts val="0"/>
                        </a:spcAft>
                      </a:pPr>
                      <a:r>
                        <a:rPr lang="ru-RU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Владение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различными способами работы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Творческие </a:t>
                      </a:r>
                      <a:r>
                        <a:rPr lang="ru-RU" sz="600" spc="-2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навыки решения поставленной задачи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Учебно-</a:t>
                      </a:r>
                      <a:r>
                        <a:rPr lang="ru-RU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коммуникативные </a:t>
                      </a:r>
                      <a:r>
                        <a:rPr lang="ru-RU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умения: умение слушать и слышать педагога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spc="-2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Мотивация и активность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085943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Фамилия уч-ся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762204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8165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753333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763541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381168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224507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882111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729158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449700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90962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850017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572537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97113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52138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166198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039636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03289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949559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475319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954374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598737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944424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03517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798673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003681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0269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991669"/>
                  </a:ext>
                </a:extLst>
              </a:tr>
              <a:tr h="12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213967"/>
                  </a:ext>
                </a:extLst>
              </a:tr>
              <a:tr h="2310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48377" marR="48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700977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6309320"/>
            <a:ext cx="69847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6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 </a:t>
            </a:r>
            <a:r>
              <a:rPr lang="ru-RU" smtClean="0"/>
              <a:t>достижений учащихся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306512"/>
              </p:ext>
            </p:extLst>
          </p:nvPr>
        </p:nvGraphicFramePr>
        <p:xfrm>
          <a:off x="457200" y="2132855"/>
          <a:ext cx="8229600" cy="3672408"/>
        </p:xfrm>
        <a:graphic>
          <a:graphicData uri="http://schemas.openxmlformats.org/drawingml/2006/table">
            <a:tbl>
              <a:tblPr/>
              <a:tblGrid>
                <a:gridCol w="238332">
                  <a:extLst>
                    <a:ext uri="{9D8B030D-6E8A-4147-A177-3AD203B41FA5}">
                      <a16:colId xmlns:a16="http://schemas.microsoft.com/office/drawing/2014/main" val="3701414229"/>
                    </a:ext>
                  </a:extLst>
                </a:gridCol>
                <a:gridCol w="879445">
                  <a:extLst>
                    <a:ext uri="{9D8B030D-6E8A-4147-A177-3AD203B41FA5}">
                      <a16:colId xmlns:a16="http://schemas.microsoft.com/office/drawing/2014/main" val="1309185657"/>
                    </a:ext>
                  </a:extLst>
                </a:gridCol>
                <a:gridCol w="343198">
                  <a:extLst>
                    <a:ext uri="{9D8B030D-6E8A-4147-A177-3AD203B41FA5}">
                      <a16:colId xmlns:a16="http://schemas.microsoft.com/office/drawing/2014/main" val="3963613855"/>
                    </a:ext>
                  </a:extLst>
                </a:gridCol>
                <a:gridCol w="536247">
                  <a:extLst>
                    <a:ext uri="{9D8B030D-6E8A-4147-A177-3AD203B41FA5}">
                      <a16:colId xmlns:a16="http://schemas.microsoft.com/office/drawing/2014/main" val="447199218"/>
                    </a:ext>
                  </a:extLst>
                </a:gridCol>
                <a:gridCol w="679246">
                  <a:extLst>
                    <a:ext uri="{9D8B030D-6E8A-4147-A177-3AD203B41FA5}">
                      <a16:colId xmlns:a16="http://schemas.microsoft.com/office/drawing/2014/main" val="2042409012"/>
                    </a:ext>
                  </a:extLst>
                </a:gridCol>
                <a:gridCol w="2573984">
                  <a:extLst>
                    <a:ext uri="{9D8B030D-6E8A-4147-A177-3AD203B41FA5}">
                      <a16:colId xmlns:a16="http://schemas.microsoft.com/office/drawing/2014/main" val="1366862490"/>
                    </a:ext>
                  </a:extLst>
                </a:gridCol>
                <a:gridCol w="822245">
                  <a:extLst>
                    <a:ext uri="{9D8B030D-6E8A-4147-A177-3AD203B41FA5}">
                      <a16:colId xmlns:a16="http://schemas.microsoft.com/office/drawing/2014/main" val="3417642761"/>
                    </a:ext>
                  </a:extLst>
                </a:gridCol>
                <a:gridCol w="562463">
                  <a:extLst>
                    <a:ext uri="{9D8B030D-6E8A-4147-A177-3AD203B41FA5}">
                      <a16:colId xmlns:a16="http://schemas.microsoft.com/office/drawing/2014/main" val="1604982451"/>
                    </a:ext>
                  </a:extLst>
                </a:gridCol>
                <a:gridCol w="593446">
                  <a:extLst>
                    <a:ext uri="{9D8B030D-6E8A-4147-A177-3AD203B41FA5}">
                      <a16:colId xmlns:a16="http://schemas.microsoft.com/office/drawing/2014/main" val="1263669083"/>
                    </a:ext>
                  </a:extLst>
                </a:gridCol>
                <a:gridCol w="1000994">
                  <a:extLst>
                    <a:ext uri="{9D8B030D-6E8A-4147-A177-3AD203B41FA5}">
                      <a16:colId xmlns:a16="http://schemas.microsoft.com/office/drawing/2014/main" val="506391755"/>
                    </a:ext>
                  </a:extLst>
                </a:gridCol>
              </a:tblGrid>
              <a:tr h="233534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Результаты участия в интеллектуальных конкурсах, играх, олимпиадах в 2016-18 уч. Году</a:t>
                      </a:r>
                    </a:p>
                  </a:txBody>
                  <a:tcPr marL="7160" marR="7160" marT="7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277506"/>
                  </a:ext>
                </a:extLst>
              </a:tr>
              <a:tr h="3274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фио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направление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мероприятие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название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уровень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результат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руководитель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756985"/>
                  </a:ext>
                </a:extLst>
              </a:tr>
              <a:tr h="168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04375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игра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Районный конкурс "Знайка"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районный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14.02.2018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327728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игра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 конкурс "Кенгуру"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14.03.2018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799884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игра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Всероссийский конкурс "Кенгуру"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14.03.2018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11791"/>
                  </a:ext>
                </a:extLst>
              </a:tr>
              <a:tr h="3274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игра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Всероссийский конкурс «Эму-эрудит»</a:t>
                      </a:r>
                    </a:p>
                  </a:txBody>
                  <a:tcPr marL="7160" marR="7160" marT="71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12.01.2017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595208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конкурс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Всероссийский конкурс «Кит»</a:t>
                      </a:r>
                    </a:p>
                  </a:txBody>
                  <a:tcPr marL="7160" marR="7160" marT="71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10.12.2017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455717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конкурс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 конкурс «Русский медвежлнок»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 место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14.11.2018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14700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конкурс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Олимпиады на Всероссийский платформе «Учи.ру»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победитель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11.02.2017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105473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542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олимпиада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Междисциплинарная олимпиада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муниципальный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28.02.2016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Кибардина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889315"/>
                  </a:ext>
                </a:extLst>
              </a:tr>
              <a:tr h="326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</a:p>
                  </a:txBody>
                  <a:tcPr marL="7160" marR="7160" marT="716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интеллект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олимпиада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Междисциплинарная олимпиада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муниципальный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28.02.2016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Кибардина</a:t>
                      </a:r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Н.В.</a:t>
                      </a:r>
                    </a:p>
                  </a:txBody>
                  <a:tcPr marL="7160" marR="7160" marT="7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028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5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 учащихся</a:t>
            </a:r>
            <a:br>
              <a:rPr lang="ru-RU" dirty="0" smtClean="0"/>
            </a:br>
            <a:endParaRPr lang="ru-RU" sz="2000" dirty="0"/>
          </a:p>
        </p:txBody>
      </p:sp>
      <p:pic>
        <p:nvPicPr>
          <p:cNvPr id="4" name="Picture 3" descr="C:\Users\Учитель.KAB318\Desktop\фотографии для Н.В\Новая папка\Фото0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176" y="1491749"/>
            <a:ext cx="3275425" cy="24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245" y="3939899"/>
            <a:ext cx="3515882" cy="2636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2290" y="3766692"/>
            <a:ext cx="2492896" cy="3220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8989" y="2803854"/>
            <a:ext cx="3368694" cy="2408676"/>
          </a:xfrm>
          <a:prstGeom prst="rect">
            <a:avLst/>
          </a:prstGeom>
        </p:spPr>
      </p:pic>
      <p:pic>
        <p:nvPicPr>
          <p:cNvPr id="7" name="Picture 2" descr="J:\DSC_00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" y="1508895"/>
            <a:ext cx="3167632" cy="25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Повышение квалификации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9" y="2204864"/>
            <a:ext cx="5148064" cy="386104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1247">
            <a:off x="4706971" y="2311235"/>
            <a:ext cx="4127059" cy="3635161"/>
          </a:xfrm>
        </p:spPr>
      </p:pic>
    </p:spTree>
    <p:extLst>
      <p:ext uri="{BB962C8B-B14F-4D97-AF65-F5344CB8AC3E}">
        <p14:creationId xmlns:p14="http://schemas.microsoft.com/office/powerpoint/2010/main" val="15581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Курсы повышения квалификации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25" y="1844824"/>
            <a:ext cx="3084880" cy="4365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085" y="1844824"/>
            <a:ext cx="2779545" cy="39330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3034" y="3467338"/>
            <a:ext cx="3176987" cy="301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8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208" y="129556"/>
            <a:ext cx="3952965" cy="2884760"/>
          </a:xfrm>
        </p:spPr>
      </p:pic>
      <p:pic>
        <p:nvPicPr>
          <p:cNvPr id="8" name="Picture 2" descr="J:\дипломы к аттестации\Image (6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559" y="0"/>
            <a:ext cx="2448272" cy="339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148" y="1874167"/>
            <a:ext cx="3865911" cy="2720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25" y="3159398"/>
            <a:ext cx="2637123" cy="35539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9" y="3135329"/>
            <a:ext cx="2346575" cy="35780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-2326" t="22663" r="3143" b="-6862"/>
          <a:stretch/>
        </p:blipFill>
        <p:spPr>
          <a:xfrm>
            <a:off x="5141362" y="4077072"/>
            <a:ext cx="3894974" cy="294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3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Награды и поощрения</a:t>
            </a:r>
            <a:endParaRPr lang="ru-RU" dirty="0"/>
          </a:p>
        </p:txBody>
      </p:sp>
      <p:pic>
        <p:nvPicPr>
          <p:cNvPr id="9" name="Picture 3" descr="J:\дипломы к аттестации\Image (1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32556" y="3032956"/>
            <a:ext cx="374441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6129">
            <a:off x="3257905" y="1609586"/>
            <a:ext cx="1934619" cy="26608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4571">
            <a:off x="4880858" y="1278186"/>
            <a:ext cx="1864853" cy="2564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0432">
            <a:off x="6183399" y="1159528"/>
            <a:ext cx="1589053" cy="25781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6972">
            <a:off x="7320848" y="1637159"/>
            <a:ext cx="1740500" cy="2393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277" y="3758506"/>
            <a:ext cx="1833051" cy="2722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423" y="3741805"/>
            <a:ext cx="2046416" cy="27388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307" y="3708470"/>
            <a:ext cx="2005844" cy="27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ФГОС направлен на обеспечение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«.. условий для эффективной реализации и освоения обучающимися </a:t>
            </a:r>
            <a:r>
              <a:rPr lang="ru-RU" sz="2800" b="1" dirty="0"/>
              <a:t>основной образовательной программы начального общего образования</a:t>
            </a:r>
            <a:r>
              <a:rPr lang="ru-RU" sz="2800" dirty="0"/>
              <a:t>, в том числе </a:t>
            </a:r>
            <a:r>
              <a:rPr lang="ru-RU" sz="2800" b="1" dirty="0"/>
              <a:t>обеспечение условий для индивидуального развития всех обучающихся</a:t>
            </a:r>
            <a:r>
              <a:rPr lang="ru-RU" sz="2800" dirty="0"/>
              <a:t>, в особенности тех, кто в наибольшей степени нуждается в специальных условиях обучения, – одаренных детей и детей с ограниченными возможностями здоровья».</a:t>
            </a:r>
          </a:p>
          <a:p>
            <a:pPr marL="0" indent="0">
              <a:buNone/>
            </a:pP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7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Задачи на  </a:t>
            </a:r>
            <a:r>
              <a:rPr lang="ru-RU" dirty="0" err="1" smtClean="0"/>
              <a:t>межаттестационный</a:t>
            </a:r>
            <a:r>
              <a:rPr lang="ru-RU" dirty="0" smtClean="0"/>
              <a:t> период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8003232" cy="435334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rgbClr val="242729"/>
                </a:solidFill>
                <a:latin typeface="Intervar"/>
              </a:rPr>
              <a:t>Продолжить работу над развитием </a:t>
            </a:r>
            <a:r>
              <a:rPr lang="ru-RU" sz="2800" dirty="0">
                <a:solidFill>
                  <a:srgbClr val="242729"/>
                </a:solidFill>
                <a:latin typeface="Intervar"/>
              </a:rPr>
              <a:t>разносторонних способностей обучающихся через проектную </a:t>
            </a:r>
            <a:r>
              <a:rPr lang="ru-RU" sz="2800" dirty="0" smtClean="0">
                <a:solidFill>
                  <a:srgbClr val="242729"/>
                </a:solidFill>
                <a:latin typeface="Intervar"/>
              </a:rPr>
              <a:t>деятельность</a:t>
            </a:r>
          </a:p>
          <a:p>
            <a:r>
              <a:rPr lang="ru-RU" sz="2800" dirty="0" smtClean="0">
                <a:solidFill>
                  <a:srgbClr val="242729"/>
                </a:solidFill>
                <a:latin typeface="Intervar"/>
              </a:rPr>
              <a:t>Повысить собственную информационно-компьютерную компетентность, дающую возможность проводить дистанционные занятия</a:t>
            </a:r>
          </a:p>
          <a:p>
            <a:r>
              <a:rPr lang="ru-RU" sz="2800" dirty="0" smtClean="0">
                <a:solidFill>
                  <a:srgbClr val="242729"/>
                </a:solidFill>
                <a:latin typeface="Intervar"/>
              </a:rPr>
              <a:t>Активизировать работу по обобщению и распространению педагогического опыта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32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73" t="22274" r="7159" b="-3927"/>
          <a:stretch/>
        </p:blipFill>
        <p:spPr>
          <a:xfrm>
            <a:off x="6012160" y="857091"/>
            <a:ext cx="2945300" cy="3695591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2060848"/>
            <a:ext cx="60121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dirty="0"/>
              <a:t>«Я советую всем учителям: берегите детский огонёк пытливости, любознательности, жажды знаний. Единственным источником, питающим этот огонёк, является радость успеха в учении»</a:t>
            </a:r>
          </a:p>
          <a:p>
            <a:pPr marL="0" indent="0" algn="r">
              <a:buNone/>
            </a:pPr>
            <a:r>
              <a:rPr lang="ru-RU" sz="3200" dirty="0"/>
              <a:t>В.А. Сухомлинский</a:t>
            </a:r>
          </a:p>
        </p:txBody>
      </p:sp>
    </p:spTree>
    <p:extLst>
      <p:ext uri="{BB962C8B-B14F-4D97-AF65-F5344CB8AC3E}">
        <p14:creationId xmlns:p14="http://schemas.microsoft.com/office/powerpoint/2010/main" val="41077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СПАСИБО ЗА ВНИМАНИЕ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693000"/>
            <a:ext cx="7499175" cy="4832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93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r>
              <a:rPr lang="en-US" b="1" dirty="0" smtClean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>Организация </a:t>
            </a:r>
            <a:r>
              <a:rPr lang="en-US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>проектной деятельности обучающихся в начальной школе в условиях реализации ФГОС</a:t>
            </a:r>
            <a:r>
              <a:rPr lang="ru-RU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>
                <a:solidFill>
                  <a:srgbClr val="333333"/>
                </a:solidFill>
                <a:latin typeface="Albany"/>
                <a:ea typeface="Arial Unicode MS" pitchFamily="34" charset="-128"/>
                <a:cs typeface="Arial Unicode MS" pitchFamily="34" charset="-128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64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Цель: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создать </a:t>
            </a:r>
            <a:r>
              <a:rPr lang="ru-RU" dirty="0"/>
              <a:t>систему работы по развитию одаренности обучающихся с опорой на создание личностно и социально значимых проектов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Symbol" pitchFamily="18" charset="2"/>
              </a:rPr>
              <a:t>Разработать социальный проект, способствующий развитию одаренности обучающихся;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Symbol" pitchFamily="18" charset="2"/>
              </a:rPr>
              <a:t>Подобрать критерии для определения результативности работы по реализации проекта (результаты участия в мероприятиях – базы данных, личностные результаты и активность обучающихся – карты наблюдений);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Symbol" pitchFamily="18" charset="2"/>
              </a:rPr>
              <a:t>Провести исследование первичных результатов развития разных видов одаренности обучающихся;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Symbol" pitchFamily="18" charset="2"/>
              </a:rPr>
              <a:t>Провести апробацию проекта;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Symbol" pitchFamily="18" charset="2"/>
              </a:rPr>
              <a:t>Провести мониторинг динамики изменений;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  <a:p>
            <a:pPr marL="628650" lvl="0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NewRomanPSMT"/>
                <a:cs typeface="Symbol" pitchFamily="18" charset="2"/>
              </a:rPr>
              <a:t>Обобщить результаты работы и представить опыт профессиональному и родительскому сообществу.</a:t>
            </a:r>
            <a:endParaRPr lang="ru-RU" sz="1800" dirty="0">
              <a:solidFill>
                <a:srgbClr val="000000"/>
              </a:solidFill>
              <a:latin typeface="Symbol" pitchFamily="18" charset="2"/>
              <a:ea typeface="Calibri" pitchFamily="34" charset="0"/>
              <a:cs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9965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iseño predeterminad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10679</TotalTime>
  <Words>2514</Words>
  <Application>Microsoft Office PowerPoint</Application>
  <PresentationFormat>Экран (4:3)</PresentationFormat>
  <Paragraphs>1221</Paragraphs>
  <Slides>62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80" baseType="lpstr">
      <vt:lpstr>Albany</vt:lpstr>
      <vt:lpstr>Arial</vt:lpstr>
      <vt:lpstr>Arial Unicode MS</vt:lpstr>
      <vt:lpstr>Calibri</vt:lpstr>
      <vt:lpstr>Euphemia</vt:lpstr>
      <vt:lpstr>HG Mincho Light J</vt:lpstr>
      <vt:lpstr>Impact</vt:lpstr>
      <vt:lpstr>Intervar</vt:lpstr>
      <vt:lpstr>Lucida Sans Unicode</vt:lpstr>
      <vt:lpstr>OpenSymbol</vt:lpstr>
      <vt:lpstr>Symbol</vt:lpstr>
      <vt:lpstr>Tahoma</vt:lpstr>
      <vt:lpstr>Times New Roman</vt:lpstr>
      <vt:lpstr>TimesNewRomanPSMT</vt:lpstr>
      <vt:lpstr>Wingdings</vt:lpstr>
      <vt:lpstr>Diseño predeterminado</vt:lpstr>
      <vt:lpstr>1_Diseño predeterminado</vt:lpstr>
      <vt:lpstr>Диаграмма</vt:lpstr>
      <vt:lpstr>        Кибардина  Наталья Вениаминовна учитель начальных классов МАОУ – Гимназии № 45</vt:lpstr>
      <vt:lpstr>Презентация PowerPoint</vt:lpstr>
      <vt:lpstr>Нормативные документы</vt:lpstr>
      <vt:lpstr>     Направления деятельности</vt:lpstr>
      <vt:lpstr>Проблема:</vt:lpstr>
      <vt:lpstr>ФГОС направлен на обеспечение</vt:lpstr>
      <vt:lpstr>   Организация проектной деятельности обучающихся в начальной школе в условиях реализации ФГОС </vt:lpstr>
      <vt:lpstr>Цель:</vt:lpstr>
      <vt:lpstr>Задачи:</vt:lpstr>
      <vt:lpstr>Основные  понятия</vt:lpstr>
      <vt:lpstr> «Обучение по средствам делания»     (США вторая половина XIX века) </vt:lpstr>
      <vt:lpstr> «Школа жизни»  (Россия,начало XX века)</vt:lpstr>
      <vt:lpstr>Исследователи характеризуют метод проекта  как:</vt:lpstr>
      <vt:lpstr>Формы организации проектной деятельности</vt:lpstr>
      <vt:lpstr>Универсальные учебные действия</vt:lpstr>
      <vt:lpstr>Роль учителя</vt:lpstr>
      <vt:lpstr>Этапы внедрения технологии</vt:lpstr>
      <vt:lpstr>Диагностика одарённости (методика «Палитра интересов») </vt:lpstr>
      <vt:lpstr>1 класс</vt:lpstr>
      <vt:lpstr>Проект «Удивительные дома»</vt:lpstr>
      <vt:lpstr>Работа с родителями</vt:lpstr>
      <vt:lpstr>2 класс</vt:lpstr>
      <vt:lpstr>       Проект  «Любимый мой город»</vt:lpstr>
      <vt:lpstr>Маршрут экскурсии для иностранного гостя по историческим местам г.Екатеринбурга</vt:lpstr>
      <vt:lpstr>3 класс      Исследовательские проекты</vt:lpstr>
      <vt:lpstr>Проект «Права детей»</vt:lpstr>
      <vt:lpstr>4 класс Социальные проекты</vt:lpstr>
      <vt:lpstr> Фестиваль научно-практических работ «Война и Победа»  Исследовательский проект  «Боевой путь моей прабабушки»</vt:lpstr>
      <vt:lpstr>Интеллектуальная игра  «Уник-Ум»</vt:lpstr>
      <vt:lpstr>Преемущества проектной деятельности</vt:lpstr>
      <vt:lpstr>Психологическое сопровождение</vt:lpstr>
      <vt:lpstr>Методики</vt:lpstr>
      <vt:lpstr> Мотивация </vt:lpstr>
      <vt:lpstr>Мышление</vt:lpstr>
      <vt:lpstr> Опосредованное запоминание</vt:lpstr>
      <vt:lpstr>Результаты тестирования интеллекта</vt:lpstr>
      <vt:lpstr>Педагогический мониторинг</vt:lpstr>
      <vt:lpstr>Входная диагностика по математике (сентябрь)</vt:lpstr>
      <vt:lpstr>Входная диагностика  по русскому языку (сентябрь)</vt:lpstr>
      <vt:lpstr>Текущая диагностика по математики (январь)</vt:lpstr>
      <vt:lpstr>Текущая диагностика  по русскому языку (январь)</vt:lpstr>
      <vt:lpstr>Результаты обученности</vt:lpstr>
      <vt:lpstr>Комплексная работа  (май)</vt:lpstr>
      <vt:lpstr>Динамика Регулятивных УУД  (данные по классу в целом/%)</vt:lpstr>
      <vt:lpstr>Динамика Познавательных УУД   (данные по классу в целом/%)</vt:lpstr>
      <vt:lpstr>Динамика Коммуникативных  УУД   (данные по классу в целом/%)</vt:lpstr>
      <vt:lpstr>Динамика Личностных УУД  (данные по классу в целом/%)</vt:lpstr>
      <vt:lpstr>Динамика общего уровня сформированности УУД   (данные по классу/%)</vt:lpstr>
      <vt:lpstr>Результаты ВПР (апрель, 2018 г) Окружающий мир</vt:lpstr>
      <vt:lpstr>Результаты ВПР (апрель, 2018 г) Русский язык</vt:lpstr>
      <vt:lpstr>Результаты ВПР (апрель, 2018 г) Математика</vt:lpstr>
      <vt:lpstr>Результаты ГКР (май, 2018 г)</vt:lpstr>
      <vt:lpstr>Карта наблюдений</vt:lpstr>
      <vt:lpstr>Мониторинг достижений учащихся</vt:lpstr>
      <vt:lpstr>Достижения учащихся </vt:lpstr>
      <vt:lpstr>Повышение квалификации</vt:lpstr>
      <vt:lpstr>Курсы повышения квалификации</vt:lpstr>
      <vt:lpstr>Презентация PowerPoint</vt:lpstr>
      <vt:lpstr>Награды и поощрения</vt:lpstr>
      <vt:lpstr> Задачи на  межаттестационный период </vt:lpstr>
      <vt:lpstr>Презентация PowerPoint</vt:lpstr>
      <vt:lpstr> СПАСИБО ЗА ВНИМАНИЕ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Данил</cp:lastModifiedBy>
  <cp:revision>928</cp:revision>
  <dcterms:created xsi:type="dcterms:W3CDTF">2010-05-23T14:28:12Z</dcterms:created>
  <dcterms:modified xsi:type="dcterms:W3CDTF">2020-11-10T19:19:40Z</dcterms:modified>
</cp:coreProperties>
</file>