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8" r:id="rId1"/>
    <p:sldMasterId id="2147483888" r:id="rId2"/>
    <p:sldMasterId id="2147483906" r:id="rId3"/>
  </p:sldMasterIdLst>
  <p:sldIdLst>
    <p:sldId id="257" r:id="rId4"/>
    <p:sldId id="261" r:id="rId5"/>
    <p:sldId id="308" r:id="rId6"/>
    <p:sldId id="306" r:id="rId7"/>
    <p:sldId id="274" r:id="rId8"/>
    <p:sldId id="275" r:id="rId9"/>
    <p:sldId id="276" r:id="rId10"/>
    <p:sldId id="311" r:id="rId11"/>
    <p:sldId id="309" r:id="rId12"/>
    <p:sldId id="262" r:id="rId13"/>
    <p:sldId id="264" r:id="rId14"/>
    <p:sldId id="268" r:id="rId15"/>
    <p:sldId id="269" r:id="rId16"/>
    <p:sldId id="272" r:id="rId17"/>
    <p:sldId id="271" r:id="rId18"/>
    <p:sldId id="273" r:id="rId19"/>
    <p:sldId id="278" r:id="rId20"/>
    <p:sldId id="279" r:id="rId21"/>
    <p:sldId id="280" r:id="rId22"/>
    <p:sldId id="281" r:id="rId23"/>
    <p:sldId id="282" r:id="rId24"/>
    <p:sldId id="310" r:id="rId25"/>
    <p:sldId id="290" r:id="rId26"/>
    <p:sldId id="313" r:id="rId27"/>
    <p:sldId id="292" r:id="rId28"/>
    <p:sldId id="312" r:id="rId29"/>
    <p:sldId id="293" r:id="rId30"/>
    <p:sldId id="294" r:id="rId31"/>
    <p:sldId id="300" r:id="rId32"/>
    <p:sldId id="301" r:id="rId33"/>
    <p:sldId id="298" r:id="rId34"/>
    <p:sldId id="303" r:id="rId35"/>
    <p:sldId id="316" r:id="rId36"/>
    <p:sldId id="317" r:id="rId37"/>
    <p:sldId id="296" r:id="rId38"/>
    <p:sldId id="315" r:id="rId39"/>
    <p:sldId id="295" r:id="rId40"/>
    <p:sldId id="297" r:id="rId41"/>
    <p:sldId id="304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A275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60" autoAdjust="0"/>
    <p:restoredTop sz="94660"/>
  </p:normalViewPr>
  <p:slideViewPr>
    <p:cSldViewPr snapToGrid="0">
      <p:cViewPr varScale="1">
        <p:scale>
          <a:sx n="69" d="100"/>
          <a:sy n="69" d="100"/>
        </p:scale>
        <p:origin x="42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3809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683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184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92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415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292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691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830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4085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494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35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2351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771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648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0563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0300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7137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668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1905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6219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8820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990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9556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1411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0058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3506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3546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6411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423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161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5505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0604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27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776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966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043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33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65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062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459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057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73302-FC14-4659-8BDA-25AC3B1C602C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C5B33-5D72-4BBA-B40E-D0F69F91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548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95402" y="-124691"/>
            <a:ext cx="9774380" cy="698269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3600" b="1" dirty="0" smtClean="0">
              <a:solidFill>
                <a:srgbClr val="7030A0"/>
              </a:solidFill>
              <a:latin typeface="+mj-lt"/>
              <a:cs typeface="Times New Roman" pitchFamily="18" charset="0"/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7030A0"/>
              </a:solidFill>
              <a:latin typeface="+mj-lt"/>
              <a:cs typeface="Times New Roman" pitchFamily="18" charset="0"/>
            </a:endParaRPr>
          </a:p>
          <a:p>
            <a:pPr algn="ctr">
              <a:buNone/>
            </a:pPr>
            <a:endParaRPr lang="ru-RU" sz="2800" b="1" dirty="0">
              <a:solidFill>
                <a:srgbClr val="7030A0"/>
              </a:solidFill>
              <a:latin typeface="+mj-lt"/>
              <a:cs typeface="Times New Roman" pitchFamily="18" charset="0"/>
            </a:endParaRPr>
          </a:p>
          <a:p>
            <a:pPr algn="ctr">
              <a:lnSpc>
                <a:spcPct val="170000"/>
              </a:lnSpc>
              <a:buNone/>
            </a:pPr>
            <a:r>
              <a:rPr lang="ru-RU" sz="104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ЭФФЕКТИВЫЕ СТРАТЕГИИ ВЫПОЛНЕНИЯ </a:t>
            </a:r>
          </a:p>
          <a:p>
            <a:pPr algn="ctr">
              <a:lnSpc>
                <a:spcPct val="170000"/>
              </a:lnSpc>
              <a:buNone/>
            </a:pPr>
            <a:r>
              <a:rPr lang="ru-RU" sz="104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ЗАДАНИЙ ЕГЭ ПО АНГЛИЙСКОМУ ЯЗЫКУ</a:t>
            </a:r>
          </a:p>
          <a:p>
            <a:pPr algn="ctr">
              <a:lnSpc>
                <a:spcPct val="170000"/>
              </a:lnSpc>
              <a:buNone/>
            </a:pPr>
            <a:r>
              <a:rPr lang="ru-RU" sz="104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 РАЗДЕЛ «ГОВОРЕНИЕ</a:t>
            </a:r>
            <a:r>
              <a:rPr lang="ru-RU" sz="104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»</a:t>
            </a:r>
            <a:endParaRPr lang="en-US" sz="10400" b="1" dirty="0" smtClean="0">
              <a:solidFill>
                <a:srgbClr val="7030A0"/>
              </a:solidFill>
              <a:latin typeface="+mj-lt"/>
              <a:cs typeface="Times New Roman" pitchFamily="18" charset="0"/>
            </a:endParaRPr>
          </a:p>
          <a:p>
            <a:pPr algn="ctr">
              <a:lnSpc>
                <a:spcPct val="170000"/>
              </a:lnSpc>
              <a:buNone/>
            </a:pPr>
            <a:r>
              <a:rPr lang="ru-RU" sz="104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ЗАДАНИЕ № 4</a:t>
            </a:r>
            <a:endParaRPr lang="ru-RU" sz="10400" b="1" dirty="0" smtClean="0">
              <a:latin typeface="+mj-lt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						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7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Колусовская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Олеся Юрьевна, </a:t>
            </a:r>
            <a:r>
              <a:rPr lang="en-US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							        учитель английского языка,     	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                          МБОУ «Гимназия № 44»</a:t>
            </a:r>
          </a:p>
          <a:p>
            <a:pPr algn="ctr">
              <a:lnSpc>
                <a:spcPct val="170000"/>
              </a:lnSpc>
              <a:buNone/>
            </a:pPr>
            <a:r>
              <a:rPr lang="ru-RU" sz="9600" b="1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en-US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							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88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91" y="313528"/>
            <a:ext cx="7729728" cy="1188720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b="1" dirty="0">
                <a:solidFill>
                  <a:srgbClr val="6600FF"/>
                </a:solidFill>
              </a:rPr>
              <a:t>РЕШЕНИЕ КОММУНИКАТИВНОЙ ЗАДАЧИ</a:t>
            </a:r>
            <a:br>
              <a:rPr lang="ru-RU" b="1" dirty="0">
                <a:solidFill>
                  <a:srgbClr val="6600FF"/>
                </a:solidFill>
              </a:rPr>
            </a:br>
            <a:r>
              <a:rPr lang="ru-RU" b="1" dirty="0">
                <a:solidFill>
                  <a:srgbClr val="6600FF"/>
                </a:solidFill>
              </a:rPr>
              <a:t> (СОДЕРЖАНИЕ)</a:t>
            </a:r>
            <a:r>
              <a:rPr lang="ru-RU" dirty="0">
                <a:solidFill>
                  <a:srgbClr val="6600FF"/>
                </a:solidFill>
              </a:rPr>
              <a:t/>
            </a:r>
            <a:br>
              <a:rPr lang="ru-RU" dirty="0">
                <a:solidFill>
                  <a:srgbClr val="6600FF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109" y="1759527"/>
            <a:ext cx="10363199" cy="509847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600" b="1" dirty="0" smtClean="0"/>
              <a:t>4 балла     </a:t>
            </a:r>
            <a:r>
              <a:rPr lang="ru-RU" sz="2600" dirty="0" smtClean="0"/>
              <a:t>Коммуникативная задача </a:t>
            </a:r>
            <a:r>
              <a:rPr lang="ru-RU" sz="2600" dirty="0"/>
              <a:t>выполнена </a:t>
            </a:r>
            <a:r>
              <a:rPr lang="ru-RU" sz="2600" dirty="0" smtClean="0"/>
              <a:t>полностью </a:t>
            </a:r>
            <a:r>
              <a:rPr lang="ru-RU" sz="2600" dirty="0"/>
              <a:t>– содержание </a:t>
            </a:r>
            <a:r>
              <a:rPr lang="ru-RU" sz="2600" dirty="0" smtClean="0"/>
              <a:t>полно</a:t>
            </a:r>
            <a:r>
              <a:rPr lang="ru-RU" sz="2600" dirty="0"/>
              <a:t>, точно и </a:t>
            </a:r>
            <a:r>
              <a:rPr lang="ru-RU" sz="2600" dirty="0" smtClean="0"/>
              <a:t>развёрнуто отражает </a:t>
            </a:r>
            <a:r>
              <a:rPr lang="ru-RU" sz="2600" dirty="0"/>
              <a:t>все аспекты</a:t>
            </a:r>
            <a:r>
              <a:rPr lang="ru-RU" sz="2600" dirty="0" smtClean="0"/>
              <a:t>, указанные </a:t>
            </a:r>
            <a:r>
              <a:rPr lang="ru-RU" sz="2600" dirty="0"/>
              <a:t>в </a:t>
            </a:r>
            <a:r>
              <a:rPr lang="ru-RU" sz="2600" dirty="0" smtClean="0"/>
              <a:t>задании (</a:t>
            </a:r>
            <a:r>
              <a:rPr lang="ru-RU" sz="2600" dirty="0"/>
              <a:t>12–15 фраз</a:t>
            </a:r>
            <a:r>
              <a:rPr lang="ru-RU" sz="2600" dirty="0" smtClean="0"/>
              <a:t>).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600" b="1" dirty="0" smtClean="0"/>
              <a:t>3 балла</a:t>
            </a:r>
            <a:r>
              <a:rPr lang="ru-RU" sz="2600" dirty="0"/>
              <a:t> </a:t>
            </a:r>
            <a:r>
              <a:rPr lang="ru-RU" sz="2600" dirty="0" smtClean="0"/>
              <a:t>   </a:t>
            </a:r>
            <a:r>
              <a:rPr lang="en-US" sz="2600" dirty="0" smtClean="0"/>
              <a:t> </a:t>
            </a:r>
            <a:r>
              <a:rPr lang="ru-RU" sz="2600" dirty="0" smtClean="0"/>
              <a:t>Коммуникативная задача </a:t>
            </a:r>
            <a:r>
              <a:rPr lang="ru-RU" sz="2600" dirty="0"/>
              <a:t>в </a:t>
            </a:r>
            <a:r>
              <a:rPr lang="ru-RU" sz="2600" dirty="0" smtClean="0"/>
              <a:t>основном выполнена : </a:t>
            </a:r>
            <a:r>
              <a:rPr lang="ru-RU" sz="2600" dirty="0"/>
              <a:t>1 аспект не </a:t>
            </a:r>
            <a:r>
              <a:rPr lang="ru-RU" sz="2600" dirty="0" smtClean="0"/>
              <a:t>раскрыт </a:t>
            </a:r>
            <a:r>
              <a:rPr lang="ru-RU" sz="2600" dirty="0"/>
              <a:t>(остальные </a:t>
            </a:r>
            <a:r>
              <a:rPr lang="ru-RU" sz="2600" dirty="0" smtClean="0"/>
              <a:t>раскрыты </a:t>
            </a:r>
            <a:r>
              <a:rPr lang="ru-RU" sz="2600" dirty="0"/>
              <a:t>полно</a:t>
            </a:r>
            <a:r>
              <a:rPr lang="ru-RU" sz="2600" dirty="0" smtClean="0"/>
              <a:t>), ИЛИ </a:t>
            </a:r>
            <a:r>
              <a:rPr lang="ru-RU" sz="2600" dirty="0"/>
              <a:t>1–2 аспекта </a:t>
            </a:r>
            <a:r>
              <a:rPr lang="ru-RU" sz="2600" dirty="0" smtClean="0"/>
              <a:t>раскрыты неполно/неточно (</a:t>
            </a:r>
            <a:r>
              <a:rPr lang="ru-RU" sz="2600" dirty="0"/>
              <a:t>12–15 фраз</a:t>
            </a:r>
            <a:r>
              <a:rPr lang="ru-RU" sz="2600" dirty="0" smtClean="0"/>
              <a:t>).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17038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360218"/>
            <a:ext cx="7729728" cy="124690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6600FF"/>
                </a:solidFill>
              </a:rPr>
              <a:t>РЕШЕНИЕ КОММУНИКАТИВНОЙ ЗАДАЧИ</a:t>
            </a:r>
            <a:br>
              <a:rPr lang="ru-RU" b="1" dirty="0">
                <a:solidFill>
                  <a:srgbClr val="6600FF"/>
                </a:solidFill>
              </a:rPr>
            </a:br>
            <a:r>
              <a:rPr lang="ru-RU" b="1" dirty="0">
                <a:solidFill>
                  <a:srgbClr val="6600FF"/>
                </a:solidFill>
              </a:rPr>
              <a:t> (СОДЕРЖАНИЕ)</a:t>
            </a:r>
            <a:r>
              <a:rPr lang="ru-RU" dirty="0">
                <a:solidFill>
                  <a:srgbClr val="6600FF"/>
                </a:solidFill>
              </a:rPr>
              <a:t/>
            </a:r>
            <a:br>
              <a:rPr lang="ru-RU" dirty="0">
                <a:solidFill>
                  <a:srgbClr val="6600FF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5965" y="1607127"/>
            <a:ext cx="10293926" cy="502919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600" dirty="0" smtClean="0"/>
              <a:t>  </a:t>
            </a:r>
            <a:r>
              <a:rPr lang="ru-RU" sz="2600" b="1" dirty="0"/>
              <a:t>2</a:t>
            </a:r>
            <a:r>
              <a:rPr lang="ru-RU" sz="2600" b="1" dirty="0" smtClean="0"/>
              <a:t> балла          </a:t>
            </a:r>
            <a:r>
              <a:rPr lang="ru-RU" sz="2600" dirty="0" smtClean="0"/>
              <a:t>Коммуникативная задача </a:t>
            </a:r>
            <a:r>
              <a:rPr lang="ru-RU" sz="2600" dirty="0"/>
              <a:t>выполнена не </a:t>
            </a:r>
            <a:r>
              <a:rPr lang="ru-RU" sz="2600" dirty="0" smtClean="0"/>
              <a:t>полностью</a:t>
            </a:r>
            <a:r>
              <a:rPr lang="ru-RU" sz="2600" dirty="0"/>
              <a:t>: 1 аспект не </a:t>
            </a:r>
            <a:r>
              <a:rPr lang="ru-RU" sz="2600" dirty="0" smtClean="0"/>
              <a:t>раскрыт </a:t>
            </a:r>
            <a:r>
              <a:rPr lang="ru-RU" sz="2600" dirty="0"/>
              <a:t>и 1 раскрыт </a:t>
            </a:r>
            <a:r>
              <a:rPr lang="ru-RU" sz="2600" dirty="0" smtClean="0"/>
              <a:t>неполно/неточно, ИЛИ </a:t>
            </a:r>
            <a:r>
              <a:rPr lang="ru-RU" sz="2600" dirty="0"/>
              <a:t>3 аспекта </a:t>
            </a:r>
            <a:r>
              <a:rPr lang="ru-RU" sz="2600" dirty="0" smtClean="0"/>
              <a:t>раскрыты неполно/неточно (</a:t>
            </a:r>
            <a:r>
              <a:rPr lang="ru-RU" sz="2600" dirty="0"/>
              <a:t>10–11 фраз</a:t>
            </a:r>
            <a:r>
              <a:rPr lang="ru-RU" sz="2600" dirty="0" smtClean="0"/>
              <a:t>).</a:t>
            </a:r>
            <a:endParaRPr lang="ru-RU" sz="2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600" b="1" dirty="0"/>
              <a:t>1</a:t>
            </a:r>
            <a:r>
              <a:rPr lang="ru-RU" sz="2600" b="1" dirty="0" smtClean="0"/>
              <a:t> балл      </a:t>
            </a:r>
            <a:r>
              <a:rPr lang="ru-RU" sz="2600" dirty="0" smtClean="0"/>
              <a:t>Коммуникативная задача </a:t>
            </a:r>
            <a:r>
              <a:rPr lang="ru-RU" sz="2600" dirty="0"/>
              <a:t>выполнена частично</a:t>
            </a:r>
            <a:r>
              <a:rPr lang="ru-RU" sz="2600" dirty="0" smtClean="0"/>
              <a:t>: 1 </a:t>
            </a:r>
            <a:r>
              <a:rPr lang="ru-RU" sz="2600" dirty="0"/>
              <a:t>аспект содержания </a:t>
            </a:r>
            <a:r>
              <a:rPr lang="ru-RU" sz="2600" dirty="0" smtClean="0"/>
              <a:t>не  раскрыт </a:t>
            </a:r>
            <a:r>
              <a:rPr lang="ru-RU" sz="2600" dirty="0"/>
              <a:t>и 2 </a:t>
            </a:r>
            <a:r>
              <a:rPr lang="ru-RU" sz="2600" dirty="0" smtClean="0"/>
              <a:t>раскрыты неполно/неточно, ИЛИ </a:t>
            </a:r>
            <a:r>
              <a:rPr lang="ru-RU" sz="2600" dirty="0"/>
              <a:t>2 аспекта не </a:t>
            </a:r>
            <a:r>
              <a:rPr lang="ru-RU" sz="2600" dirty="0" smtClean="0"/>
              <a:t>раскрыты </a:t>
            </a:r>
            <a:r>
              <a:rPr lang="ru-RU" sz="2600" dirty="0"/>
              <a:t>(остальные </a:t>
            </a:r>
            <a:r>
              <a:rPr lang="ru-RU" sz="2600" dirty="0" smtClean="0"/>
              <a:t>раскрыты </a:t>
            </a:r>
            <a:r>
              <a:rPr lang="ru-RU" sz="2600" dirty="0"/>
              <a:t>полно</a:t>
            </a:r>
            <a:r>
              <a:rPr lang="ru-RU" sz="2600" dirty="0" smtClean="0"/>
              <a:t>) ИЛИ </a:t>
            </a:r>
            <a:r>
              <a:rPr lang="ru-RU" sz="2600" dirty="0"/>
              <a:t>все аспекты </a:t>
            </a:r>
            <a:r>
              <a:rPr lang="ru-RU" sz="2600" dirty="0" smtClean="0"/>
              <a:t>раскрыты неполно/неточно (</a:t>
            </a:r>
            <a:r>
              <a:rPr lang="ru-RU" sz="2600" dirty="0"/>
              <a:t>8–9 фраз</a:t>
            </a:r>
            <a:r>
              <a:rPr lang="ru-RU" sz="2600" dirty="0" smtClean="0"/>
              <a:t>).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80998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0582" y="429492"/>
            <a:ext cx="7730282" cy="14685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00FF"/>
                </a:solidFill>
              </a:rPr>
              <a:t/>
            </a:r>
            <a:br>
              <a:rPr lang="ru-RU" b="1" dirty="0" smtClean="0">
                <a:solidFill>
                  <a:srgbClr val="6600FF"/>
                </a:solidFill>
              </a:rPr>
            </a:br>
            <a:r>
              <a:rPr lang="ru-RU" b="1" dirty="0" smtClean="0">
                <a:solidFill>
                  <a:srgbClr val="6600FF"/>
                </a:solidFill>
              </a:rPr>
              <a:t>РЕШЕНИЕ </a:t>
            </a:r>
            <a:r>
              <a:rPr lang="ru-RU" b="1" dirty="0">
                <a:solidFill>
                  <a:srgbClr val="6600FF"/>
                </a:solidFill>
              </a:rPr>
              <a:t>КОММУНИКАТИВНОЙ ЗАДАЧИ</a:t>
            </a:r>
            <a:br>
              <a:rPr lang="ru-RU" b="1" dirty="0">
                <a:solidFill>
                  <a:srgbClr val="6600FF"/>
                </a:solidFill>
              </a:rPr>
            </a:br>
            <a:r>
              <a:rPr lang="ru-RU" b="1" dirty="0">
                <a:solidFill>
                  <a:srgbClr val="6600FF"/>
                </a:solidFill>
              </a:rPr>
              <a:t> (СОДЕРЖАНИЕ)</a:t>
            </a:r>
            <a:r>
              <a:rPr lang="ru-RU" dirty="0">
                <a:solidFill>
                  <a:srgbClr val="6600FF"/>
                </a:solidFill>
              </a:rPr>
              <a:t/>
            </a:r>
            <a:br>
              <a:rPr lang="ru-RU" dirty="0">
                <a:solidFill>
                  <a:srgbClr val="6600FF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022765"/>
            <a:ext cx="10764982" cy="461356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 </a:t>
            </a:r>
            <a:r>
              <a:rPr lang="ru-RU" sz="3200" b="1" dirty="0" smtClean="0"/>
              <a:t>0 </a:t>
            </a:r>
            <a:r>
              <a:rPr lang="ru-RU" sz="2800" b="1" dirty="0" smtClean="0"/>
              <a:t>баллов  </a:t>
            </a:r>
            <a:r>
              <a:rPr lang="en-US" sz="2800" b="1" dirty="0" smtClean="0"/>
              <a:t> </a:t>
            </a:r>
            <a:r>
              <a:rPr lang="ru-RU" sz="2800" dirty="0" smtClean="0"/>
              <a:t>Коммуникативная задача </a:t>
            </a:r>
            <a:r>
              <a:rPr lang="ru-RU" sz="2800" dirty="0"/>
              <a:t>выполнена менее </a:t>
            </a:r>
            <a:r>
              <a:rPr lang="ru-RU" sz="2800" dirty="0" smtClean="0"/>
              <a:t>чем на </a:t>
            </a:r>
            <a:r>
              <a:rPr lang="ru-RU" sz="2800" dirty="0"/>
              <a:t>50%: 3 ИЛИ </a:t>
            </a:r>
            <a:r>
              <a:rPr lang="ru-RU" sz="2800" dirty="0" smtClean="0"/>
              <a:t>более аспекта  содержания не </a:t>
            </a:r>
            <a:r>
              <a:rPr lang="ru-RU" sz="2800" dirty="0"/>
              <a:t>раскрыты</a:t>
            </a:r>
            <a:r>
              <a:rPr lang="ru-RU" sz="2800" dirty="0" smtClean="0"/>
              <a:t>, ИЛИ </a:t>
            </a:r>
            <a:r>
              <a:rPr lang="ru-RU" sz="2800" dirty="0"/>
              <a:t>2 аспекта не </a:t>
            </a:r>
            <a:r>
              <a:rPr lang="ru-RU" sz="2800" dirty="0" smtClean="0"/>
              <a:t>раскрыты </a:t>
            </a:r>
            <a:r>
              <a:rPr lang="ru-RU" sz="2800" dirty="0"/>
              <a:t>и 1 и более </a:t>
            </a:r>
            <a:r>
              <a:rPr lang="ru-RU" sz="2800" dirty="0" smtClean="0"/>
              <a:t>раскрыты неполно/неточно</a:t>
            </a:r>
            <a:r>
              <a:rPr lang="ru-RU" sz="2800" dirty="0"/>
              <a:t>,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dirty="0"/>
              <a:t>ИЛИ 1 аспект не </a:t>
            </a:r>
            <a:r>
              <a:rPr lang="ru-RU" sz="2800" dirty="0" smtClean="0"/>
              <a:t>раскрыт </a:t>
            </a:r>
            <a:r>
              <a:rPr lang="ru-RU" sz="2800" dirty="0"/>
              <a:t>и остальные </a:t>
            </a:r>
            <a:r>
              <a:rPr lang="ru-RU" sz="2800" dirty="0" smtClean="0"/>
              <a:t>раскрыты </a:t>
            </a:r>
            <a:r>
              <a:rPr lang="ru-RU" sz="2800" dirty="0"/>
              <a:t>неполно/неточно</a:t>
            </a:r>
            <a:r>
              <a:rPr lang="ru-RU" sz="2800" dirty="0" smtClean="0"/>
              <a:t>, ИЛИ </a:t>
            </a:r>
            <a:r>
              <a:rPr lang="ru-RU" sz="2800" dirty="0"/>
              <a:t>объём </a:t>
            </a:r>
            <a:r>
              <a:rPr lang="ru-RU" sz="2800" dirty="0" smtClean="0"/>
              <a:t>высказывания </a:t>
            </a:r>
            <a:r>
              <a:rPr lang="ru-RU" sz="2800" dirty="0"/>
              <a:t>– 7 и менее </a:t>
            </a:r>
            <a:r>
              <a:rPr lang="ru-RU" sz="2800" dirty="0" smtClean="0"/>
              <a:t>фраз.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9925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290945"/>
            <a:ext cx="7729728" cy="1330037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6600FF"/>
                </a:solidFill>
              </a:rPr>
              <a:t/>
            </a:r>
            <a:br>
              <a:rPr lang="ru-RU" b="1" dirty="0" smtClean="0">
                <a:solidFill>
                  <a:srgbClr val="6600FF"/>
                </a:solidFill>
              </a:rPr>
            </a:br>
            <a:r>
              <a:rPr lang="ru-RU" b="1" dirty="0" smtClean="0">
                <a:solidFill>
                  <a:srgbClr val="6600FF"/>
                </a:solidFill>
              </a:rPr>
              <a:t>ОРГАНИЗАЦИЯ</a:t>
            </a:r>
            <a:r>
              <a:rPr lang="ru-RU" b="1" dirty="0">
                <a:solidFill>
                  <a:srgbClr val="6600FF"/>
                </a:solidFill>
              </a:rPr>
              <a:t/>
            </a:r>
            <a:br>
              <a:rPr lang="ru-RU" b="1" dirty="0">
                <a:solidFill>
                  <a:srgbClr val="6600FF"/>
                </a:solidFill>
              </a:rPr>
            </a:br>
            <a:r>
              <a:rPr lang="ru-RU" b="1" dirty="0">
                <a:solidFill>
                  <a:srgbClr val="6600FF"/>
                </a:solidFill>
              </a:rPr>
              <a:t>  </a:t>
            </a:r>
            <a:r>
              <a:rPr lang="ru-RU" b="1" dirty="0" smtClean="0">
                <a:solidFill>
                  <a:srgbClr val="6600FF"/>
                </a:solidFill>
              </a:rPr>
              <a:t>ВЫСКАЗЫВАНИЯ  </a:t>
            </a:r>
            <a:r>
              <a:rPr lang="ru-RU" b="1" dirty="0">
                <a:solidFill>
                  <a:srgbClr val="6600FF"/>
                </a:solidFill>
              </a:rPr>
              <a:t/>
            </a:r>
            <a:br>
              <a:rPr lang="ru-RU" b="1" dirty="0">
                <a:solidFill>
                  <a:srgbClr val="6600FF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7526" y="1620983"/>
            <a:ext cx="10584873" cy="501534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   </a:t>
            </a:r>
            <a:r>
              <a:rPr lang="ru-RU" sz="2600" b="1" dirty="0" smtClean="0"/>
              <a:t>3 балла </a:t>
            </a:r>
            <a:r>
              <a:rPr lang="ru-RU" sz="2600" dirty="0" smtClean="0"/>
              <a:t>Высказывание логично</a:t>
            </a:r>
            <a:r>
              <a:rPr lang="ru-RU" sz="2600" dirty="0"/>
              <a:t>; имеет </a:t>
            </a:r>
            <a:r>
              <a:rPr lang="ru-RU" sz="2600" dirty="0" smtClean="0"/>
              <a:t>завершённый характер </a:t>
            </a:r>
            <a:r>
              <a:rPr lang="ru-RU" sz="2600" dirty="0"/>
              <a:t>(имеются </a:t>
            </a:r>
            <a:r>
              <a:rPr lang="ru-RU" sz="2600" dirty="0" smtClean="0"/>
              <a:t>вступительная </a:t>
            </a:r>
            <a:r>
              <a:rPr lang="ru-RU" sz="2600" dirty="0"/>
              <a:t>с </a:t>
            </a:r>
            <a:r>
              <a:rPr lang="ru-RU" sz="2600" dirty="0" smtClean="0"/>
              <a:t>обращением </a:t>
            </a:r>
            <a:r>
              <a:rPr lang="ru-RU" sz="2600" dirty="0"/>
              <a:t>к </a:t>
            </a:r>
            <a:r>
              <a:rPr lang="ru-RU" sz="2600" dirty="0" smtClean="0"/>
              <a:t>другу и заключительная фразы</a:t>
            </a:r>
            <a:r>
              <a:rPr lang="ru-RU" sz="2600" dirty="0"/>
              <a:t>); </a:t>
            </a:r>
            <a:r>
              <a:rPr lang="ru-RU" sz="2600" dirty="0" smtClean="0"/>
              <a:t>средства логической связи используются правильно.</a:t>
            </a:r>
            <a:endParaRPr lang="ru-RU" sz="2600" b="1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600" b="1" dirty="0" smtClean="0"/>
              <a:t>2 балла   </a:t>
            </a:r>
            <a:r>
              <a:rPr lang="ru-RU" sz="2600" dirty="0" smtClean="0"/>
              <a:t>Высказывание  в </a:t>
            </a:r>
            <a:r>
              <a:rPr lang="ru-RU" sz="2600" dirty="0"/>
              <a:t>основном </a:t>
            </a:r>
            <a:r>
              <a:rPr lang="ru-RU" sz="2600" dirty="0" smtClean="0"/>
              <a:t>логично </a:t>
            </a:r>
            <a:r>
              <a:rPr lang="ru-RU" sz="2600" dirty="0"/>
              <a:t>и имеет </a:t>
            </a:r>
            <a:r>
              <a:rPr lang="ru-RU" sz="2600" dirty="0" smtClean="0"/>
              <a:t>достаточно завершённый </a:t>
            </a:r>
            <a:r>
              <a:rPr lang="ru-RU" sz="2600" dirty="0"/>
              <a:t>характер</a:t>
            </a:r>
            <a:r>
              <a:rPr lang="ru-RU" sz="2600" dirty="0" smtClean="0"/>
              <a:t>, НО отсутствует вступительная фраза </a:t>
            </a:r>
            <a:r>
              <a:rPr lang="ru-RU" sz="2600" dirty="0"/>
              <a:t>с </a:t>
            </a:r>
            <a:r>
              <a:rPr lang="ru-RU" sz="2600" dirty="0" smtClean="0"/>
              <a:t>обращением </a:t>
            </a:r>
            <a:r>
              <a:rPr lang="ru-RU" sz="2600" dirty="0"/>
              <a:t>к </a:t>
            </a:r>
            <a:r>
              <a:rPr lang="ru-RU" sz="2600" dirty="0" smtClean="0"/>
              <a:t>другу  ИЛИ заключительная </a:t>
            </a:r>
            <a:r>
              <a:rPr lang="ru-RU" sz="2600" dirty="0"/>
              <a:t>фраза</a:t>
            </a:r>
            <a:r>
              <a:rPr lang="ru-RU" sz="2600" dirty="0" smtClean="0"/>
              <a:t>, И/ИЛИ средства логической связи используются недостаточно.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28163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3042" y="400050"/>
            <a:ext cx="7729728" cy="1057275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900" b="1" dirty="0">
                <a:solidFill>
                  <a:srgbClr val="6600FF"/>
                </a:solidFill>
              </a:rPr>
              <a:t>ОРГАНИЗАЦИЯ</a:t>
            </a:r>
            <a:br>
              <a:rPr lang="ru-RU" sz="2900" b="1" dirty="0">
                <a:solidFill>
                  <a:srgbClr val="6600FF"/>
                </a:solidFill>
              </a:rPr>
            </a:br>
            <a:r>
              <a:rPr lang="ru-RU" sz="2900" b="1" dirty="0">
                <a:solidFill>
                  <a:srgbClr val="6600FF"/>
                </a:solidFill>
              </a:rPr>
              <a:t> </a:t>
            </a:r>
            <a:r>
              <a:rPr lang="ru-RU" sz="2900" b="1" dirty="0" smtClean="0">
                <a:solidFill>
                  <a:srgbClr val="6600FF"/>
                </a:solidFill>
              </a:rPr>
              <a:t>ВЫСКАЗЫВАНИЯ  </a:t>
            </a:r>
            <a:r>
              <a:rPr lang="ru-RU" b="1" dirty="0">
                <a:solidFill>
                  <a:srgbClr val="6600FF"/>
                </a:solidFill>
              </a:rPr>
              <a:t/>
            </a:r>
            <a:br>
              <a:rPr lang="ru-RU" b="1" dirty="0">
                <a:solidFill>
                  <a:srgbClr val="6600FF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1538" y="1457325"/>
            <a:ext cx="10415587" cy="5179003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  </a:t>
            </a:r>
            <a:r>
              <a:rPr lang="ru-RU" sz="2800" b="1" dirty="0" smtClean="0"/>
              <a:t>1 балл    </a:t>
            </a:r>
            <a:r>
              <a:rPr lang="en-US" sz="2800" b="1" dirty="0"/>
              <a:t> </a:t>
            </a:r>
            <a:r>
              <a:rPr lang="ru-RU" sz="2800" dirty="0" smtClean="0"/>
              <a:t>Высказывание не </a:t>
            </a:r>
            <a:r>
              <a:rPr lang="ru-RU" sz="2800" dirty="0"/>
              <a:t>вполне </a:t>
            </a:r>
            <a:r>
              <a:rPr lang="ru-RU" sz="2800" dirty="0" smtClean="0"/>
              <a:t>логично и </a:t>
            </a:r>
            <a:r>
              <a:rPr lang="ru-RU" sz="2800" dirty="0"/>
              <a:t>не имеет </a:t>
            </a:r>
            <a:r>
              <a:rPr lang="ru-RU" sz="2800" dirty="0" smtClean="0"/>
              <a:t>завершённого </a:t>
            </a:r>
            <a:r>
              <a:rPr lang="ru-RU" sz="2800" dirty="0"/>
              <a:t>характера</a:t>
            </a:r>
            <a:r>
              <a:rPr lang="ru-RU" sz="2800" dirty="0" smtClean="0"/>
              <a:t>, ИЛИ отсутствуют вступительная и заключительная фразы, И/ИЛИ средства логической связи используются недостаточно.</a:t>
            </a:r>
            <a:endParaRPr lang="ru-RU" sz="2800" b="1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b="1" dirty="0" smtClean="0"/>
              <a:t>0 баллов  </a:t>
            </a:r>
            <a:r>
              <a:rPr lang="ru-RU" sz="2800" dirty="0" smtClean="0"/>
              <a:t>Высказывание нелогично  И/ИЛИ </a:t>
            </a:r>
            <a:r>
              <a:rPr lang="ru-RU" sz="2800" dirty="0"/>
              <a:t>не </a:t>
            </a:r>
            <a:r>
              <a:rPr lang="ru-RU" sz="2800" dirty="0" smtClean="0"/>
              <a:t>имеет завершённого характера, вступительная </a:t>
            </a:r>
            <a:r>
              <a:rPr lang="ru-RU" sz="2800" dirty="0"/>
              <a:t>и </a:t>
            </a:r>
            <a:r>
              <a:rPr lang="ru-RU" sz="2800" dirty="0" smtClean="0"/>
              <a:t>заключительная фразы </a:t>
            </a:r>
            <a:r>
              <a:rPr lang="ru-RU" sz="2800" dirty="0"/>
              <a:t>отсутствуют</a:t>
            </a:r>
            <a:r>
              <a:rPr lang="ru-RU" dirty="0" smtClean="0"/>
              <a:t>, </a:t>
            </a:r>
            <a:r>
              <a:rPr lang="ru-RU" sz="2800" dirty="0" smtClean="0"/>
              <a:t>средства логической связи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dirty="0" smtClean="0"/>
              <a:t> практически </a:t>
            </a:r>
            <a:r>
              <a:rPr lang="ru-RU" sz="2800" dirty="0"/>
              <a:t>не </a:t>
            </a:r>
            <a:r>
              <a:rPr lang="ru-RU" sz="2800" dirty="0" smtClean="0"/>
              <a:t>используются.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0895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2561" y="214747"/>
            <a:ext cx="7729728" cy="108541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6600FF"/>
                </a:solidFill>
              </a:rPr>
              <a:t>ЯЗЫКОВОЕ ОФОРМЛЕНИЕ ВЫСКАЗЫВАНИЯ</a:t>
            </a:r>
            <a:r>
              <a:rPr lang="ru-RU" dirty="0">
                <a:solidFill>
                  <a:srgbClr val="6600FF"/>
                </a:solidFill>
              </a:rPr>
              <a:t/>
            </a:r>
            <a:br>
              <a:rPr lang="ru-RU" dirty="0">
                <a:solidFill>
                  <a:srgbClr val="6600FF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101" y="1114425"/>
            <a:ext cx="10726882" cy="5743575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 </a:t>
            </a:r>
            <a:r>
              <a:rPr lang="ru-RU" sz="2800" b="1" dirty="0" smtClean="0"/>
              <a:t>3 балла    </a:t>
            </a:r>
            <a:r>
              <a:rPr lang="ru-RU" sz="2800" dirty="0"/>
              <a:t>Используемый </a:t>
            </a:r>
            <a:r>
              <a:rPr lang="ru-RU" sz="2800" dirty="0" smtClean="0"/>
              <a:t>словарный </a:t>
            </a:r>
            <a:r>
              <a:rPr lang="ru-RU" sz="2800" dirty="0"/>
              <a:t>запас, </a:t>
            </a:r>
            <a:r>
              <a:rPr lang="ru-RU" sz="2800" dirty="0" smtClean="0"/>
              <a:t>грамматические </a:t>
            </a:r>
            <a:r>
              <a:rPr lang="ru-RU" sz="2800" dirty="0"/>
              <a:t>структуры, </a:t>
            </a:r>
            <a:r>
              <a:rPr lang="ru-RU" sz="2800" dirty="0" smtClean="0"/>
              <a:t>фонетическое </a:t>
            </a:r>
            <a:r>
              <a:rPr lang="ru-RU" sz="2800" dirty="0"/>
              <a:t>оформление </a:t>
            </a:r>
            <a:r>
              <a:rPr lang="ru-RU" sz="2800" dirty="0" smtClean="0"/>
              <a:t>высказывания соответствуют </a:t>
            </a:r>
            <a:r>
              <a:rPr lang="ru-RU" sz="2800" dirty="0"/>
              <a:t>поставленной </a:t>
            </a:r>
            <a:r>
              <a:rPr lang="ru-RU" sz="2800" dirty="0" smtClean="0"/>
              <a:t>задаче </a:t>
            </a:r>
            <a:r>
              <a:rPr lang="ru-RU" sz="2800" dirty="0"/>
              <a:t>(допускается не </a:t>
            </a:r>
            <a:r>
              <a:rPr lang="ru-RU" sz="2800" dirty="0" smtClean="0"/>
              <a:t>более </a:t>
            </a:r>
            <a:r>
              <a:rPr lang="ru-RU" sz="2800" dirty="0"/>
              <a:t>3 негрубых </a:t>
            </a:r>
            <a:r>
              <a:rPr lang="ru-RU" sz="2800" dirty="0" smtClean="0"/>
              <a:t>лексико-грамматических ошибок И/ИЛИ </a:t>
            </a:r>
            <a:r>
              <a:rPr lang="ru-RU" sz="2800" dirty="0"/>
              <a:t>не более 3 </a:t>
            </a:r>
            <a:r>
              <a:rPr lang="ru-RU" sz="2800" dirty="0" smtClean="0"/>
              <a:t>негрубых </a:t>
            </a:r>
            <a:r>
              <a:rPr lang="ru-RU" sz="2800" dirty="0"/>
              <a:t>фонетических </a:t>
            </a:r>
            <a:r>
              <a:rPr lang="ru-RU" sz="2800" dirty="0" smtClean="0"/>
              <a:t>ошибок).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b="1" dirty="0" smtClean="0"/>
              <a:t>2 балла    </a:t>
            </a:r>
            <a:r>
              <a:rPr lang="ru-RU" sz="2800" dirty="0" smtClean="0"/>
              <a:t>Используемый словарный </a:t>
            </a:r>
            <a:r>
              <a:rPr lang="ru-RU" sz="2800" dirty="0"/>
              <a:t>запас, </a:t>
            </a:r>
            <a:r>
              <a:rPr lang="ru-RU" sz="2800" dirty="0" smtClean="0"/>
              <a:t>грамматические </a:t>
            </a:r>
            <a:r>
              <a:rPr lang="ru-RU" sz="2800" dirty="0"/>
              <a:t>структуры, </a:t>
            </a:r>
            <a:r>
              <a:rPr lang="ru-RU" sz="2800" dirty="0" smtClean="0"/>
              <a:t>фонетическое </a:t>
            </a:r>
            <a:r>
              <a:rPr lang="ru-RU" sz="2800" dirty="0"/>
              <a:t>оформление </a:t>
            </a:r>
            <a:r>
              <a:rPr lang="ru-RU" sz="2800" dirty="0" smtClean="0"/>
              <a:t>высказывания </a:t>
            </a:r>
            <a:r>
              <a:rPr lang="ru-RU" sz="2800" dirty="0"/>
              <a:t>в </a:t>
            </a:r>
            <a:r>
              <a:rPr lang="ru-RU" sz="2800" dirty="0" smtClean="0"/>
              <a:t>основном соответствуют поставленной </a:t>
            </a:r>
            <a:r>
              <a:rPr lang="ru-RU" sz="2800" dirty="0"/>
              <a:t>задаче (</a:t>
            </a:r>
            <a:r>
              <a:rPr lang="ru-RU" sz="2800" dirty="0" smtClean="0"/>
              <a:t>допускается </a:t>
            </a:r>
            <a:r>
              <a:rPr lang="ru-RU" sz="2800" dirty="0"/>
              <a:t>не более 4–5 </a:t>
            </a:r>
            <a:r>
              <a:rPr lang="ru-RU" sz="2800" dirty="0" smtClean="0"/>
              <a:t>лексико-грамматических </a:t>
            </a:r>
            <a:r>
              <a:rPr lang="ru-RU" sz="2800" dirty="0"/>
              <a:t>(</a:t>
            </a:r>
            <a:r>
              <a:rPr lang="ru-RU" sz="2800" dirty="0" smtClean="0"/>
              <a:t>из них </a:t>
            </a:r>
            <a:r>
              <a:rPr lang="ru-RU" sz="2800" dirty="0"/>
              <a:t>не более 2 грубых</a:t>
            </a:r>
            <a:r>
              <a:rPr lang="ru-RU" sz="2800" dirty="0" smtClean="0"/>
              <a:t>) И/ИЛИ </a:t>
            </a:r>
            <a:r>
              <a:rPr lang="ru-RU" sz="2800" dirty="0"/>
              <a:t>не более 4–5 </a:t>
            </a:r>
            <a:endParaRPr lang="ru-RU" sz="2800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dirty="0" smtClean="0"/>
              <a:t>фонетических </a:t>
            </a:r>
            <a:r>
              <a:rPr lang="ru-RU" sz="2800" dirty="0"/>
              <a:t>ошибок (</a:t>
            </a:r>
            <a:r>
              <a:rPr lang="ru-RU" sz="2800" dirty="0" smtClean="0"/>
              <a:t>из них </a:t>
            </a:r>
            <a:r>
              <a:rPr lang="ru-RU" sz="2800" dirty="0"/>
              <a:t>не более 2 грубых</a:t>
            </a:r>
            <a:r>
              <a:rPr lang="ru-RU" sz="2800" dirty="0" smtClean="0"/>
              <a:t>)).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7504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1917" y="249383"/>
            <a:ext cx="7729728" cy="1066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6600FF"/>
                </a:solidFill>
              </a:rPr>
              <a:t>ЯЗЫКОВОЕ ОФОРМЛЕНИЕ ВЫСКАЗЫВАНИЯ</a:t>
            </a:r>
            <a:r>
              <a:rPr lang="ru-RU" dirty="0">
                <a:solidFill>
                  <a:srgbClr val="6600FF"/>
                </a:solidFill>
              </a:rPr>
              <a:t/>
            </a:r>
            <a:br>
              <a:rPr lang="ru-RU" dirty="0">
                <a:solidFill>
                  <a:srgbClr val="6600FF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255" y="1440873"/>
            <a:ext cx="10557163" cy="519545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 </a:t>
            </a:r>
            <a:r>
              <a:rPr lang="ru-RU" sz="2800" b="1" dirty="0" smtClean="0"/>
              <a:t>1 балл        </a:t>
            </a:r>
            <a:r>
              <a:rPr lang="ru-RU" sz="2800" dirty="0"/>
              <a:t>Языковое </a:t>
            </a:r>
            <a:r>
              <a:rPr lang="ru-RU" sz="2800" dirty="0" smtClean="0"/>
              <a:t>оформление частично соответствует поставленной задаче (</a:t>
            </a:r>
            <a:r>
              <a:rPr lang="ru-RU" sz="2800" dirty="0"/>
              <a:t>допускается не </a:t>
            </a:r>
            <a:r>
              <a:rPr lang="ru-RU" sz="2800" dirty="0" smtClean="0"/>
              <a:t>более 6–7 лексико-грамматических </a:t>
            </a:r>
            <a:r>
              <a:rPr lang="ru-RU" sz="2800" dirty="0"/>
              <a:t>(из них не </a:t>
            </a:r>
            <a:r>
              <a:rPr lang="ru-RU" sz="2800" dirty="0" smtClean="0"/>
              <a:t>более 3 </a:t>
            </a:r>
            <a:r>
              <a:rPr lang="ru-RU" sz="2800" dirty="0"/>
              <a:t>грубых</a:t>
            </a:r>
            <a:r>
              <a:rPr lang="ru-RU" sz="2800" dirty="0" smtClean="0"/>
              <a:t>) И/ИЛИ </a:t>
            </a:r>
            <a:r>
              <a:rPr lang="ru-RU" sz="2800" dirty="0"/>
              <a:t>не более 6–7 </a:t>
            </a:r>
            <a:r>
              <a:rPr lang="ru-RU" sz="2800" dirty="0" smtClean="0"/>
              <a:t>фонетических </a:t>
            </a:r>
            <a:r>
              <a:rPr lang="ru-RU" sz="2800" dirty="0"/>
              <a:t>ошибок (</a:t>
            </a:r>
            <a:r>
              <a:rPr lang="ru-RU" sz="2800" dirty="0" smtClean="0"/>
              <a:t>из них </a:t>
            </a:r>
            <a:r>
              <a:rPr lang="ru-RU" sz="2800" dirty="0"/>
              <a:t>не более 3 </a:t>
            </a:r>
            <a:r>
              <a:rPr lang="ru-RU" sz="2800" dirty="0" smtClean="0"/>
              <a:t>грубых)).</a:t>
            </a:r>
            <a:r>
              <a:rPr lang="ru-RU" sz="2800" b="1" dirty="0" smtClean="0"/>
              <a:t>     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b="1" dirty="0" smtClean="0"/>
              <a:t>0 баллов   </a:t>
            </a:r>
            <a:r>
              <a:rPr lang="en-US" sz="2800" b="1" dirty="0" smtClean="0"/>
              <a:t> </a:t>
            </a:r>
            <a:r>
              <a:rPr lang="ru-RU" sz="2800" dirty="0" smtClean="0"/>
              <a:t>Понимание высказывания </a:t>
            </a:r>
            <a:r>
              <a:rPr lang="ru-RU" sz="2800" dirty="0"/>
              <a:t>затруднено </a:t>
            </a:r>
            <a:r>
              <a:rPr lang="ru-RU" sz="2800" dirty="0" smtClean="0"/>
              <a:t>из-за многочисленных ошибок (</a:t>
            </a:r>
            <a:r>
              <a:rPr lang="ru-RU" sz="2800" dirty="0"/>
              <a:t>8 и более </a:t>
            </a:r>
            <a:r>
              <a:rPr lang="ru-RU" sz="2800" dirty="0" smtClean="0"/>
              <a:t>лексико-грамматических ошибок ИЛИ </a:t>
            </a:r>
            <a:r>
              <a:rPr lang="ru-RU" sz="2800" dirty="0"/>
              <a:t>4 и более </a:t>
            </a:r>
            <a:r>
              <a:rPr lang="ru-RU" sz="2800" dirty="0" smtClean="0"/>
              <a:t>грубых лексико-грамматических ошибок И/ИЛИ </a:t>
            </a:r>
            <a:r>
              <a:rPr lang="ru-RU" sz="2800" dirty="0"/>
              <a:t>8 и </a:t>
            </a:r>
            <a:r>
              <a:rPr lang="ru-RU" sz="2800" dirty="0" smtClean="0"/>
              <a:t>более фонетических ошибок ИЛИ </a:t>
            </a:r>
            <a:r>
              <a:rPr lang="ru-RU" sz="2800" dirty="0"/>
              <a:t>4 и более </a:t>
            </a:r>
            <a:r>
              <a:rPr lang="ru-RU" sz="2800" dirty="0" smtClean="0"/>
              <a:t>грубых фонетических </a:t>
            </a:r>
            <a:r>
              <a:rPr lang="ru-RU" sz="2800" dirty="0"/>
              <a:t>ошибок</a:t>
            </a:r>
            <a:r>
              <a:rPr lang="ru-RU" sz="2800" dirty="0" smtClean="0"/>
              <a:t>)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dirty="0" smtClean="0"/>
              <a:t>ИЛИ </a:t>
            </a:r>
            <a:r>
              <a:rPr lang="ru-RU" sz="2800" dirty="0"/>
              <a:t>ответ носит </a:t>
            </a:r>
            <a:r>
              <a:rPr lang="ru-RU" sz="2800" dirty="0" smtClean="0"/>
              <a:t>характер </a:t>
            </a:r>
            <a:r>
              <a:rPr lang="ru-RU" sz="2800" dirty="0"/>
              <a:t>набора </a:t>
            </a:r>
            <a:r>
              <a:rPr lang="ru-RU" sz="2800" dirty="0" smtClean="0"/>
              <a:t>слов.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8206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6600FF"/>
                </a:solidFill>
              </a:rPr>
              <a:t>INTRODUCTION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9708" y="2299855"/>
            <a:ext cx="10564091" cy="3877108"/>
          </a:xfrm>
        </p:spPr>
        <p:txBody>
          <a:bodyPr/>
          <a:lstStyle/>
          <a:p>
            <a:pPr marL="514350" indent="-514350">
              <a:buAutoNum type="arabicPeriod"/>
            </a:pPr>
            <a:endParaRPr lang="ru-RU" b="1" dirty="0" smtClean="0"/>
          </a:p>
          <a:p>
            <a:pPr marL="0" indent="0" algn="ctr">
              <a:buNone/>
            </a:pPr>
            <a:endParaRPr lang="ru-RU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600" i="1" dirty="0" smtClean="0"/>
              <a:t>Hello, my friend (name)!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600" i="1" dirty="0" smtClean="0"/>
              <a:t>I have found two pictures for our project “…….” and I would like to comment on them. </a:t>
            </a:r>
            <a:endParaRPr lang="ru-RU" sz="2600" i="1" dirty="0"/>
          </a:p>
        </p:txBody>
      </p:sp>
    </p:spTree>
    <p:extLst>
      <p:ext uri="{BB962C8B-B14F-4D97-AF65-F5344CB8AC3E}">
        <p14:creationId xmlns:p14="http://schemas.microsoft.com/office/powerpoint/2010/main" val="10562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96982"/>
            <a:ext cx="7729728" cy="90054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6600FF"/>
                </a:solidFill>
              </a:rPr>
              <a:t>BRIEF </a:t>
            </a:r>
            <a:r>
              <a:rPr lang="en-US" dirty="0" err="1" smtClean="0">
                <a:solidFill>
                  <a:srgbClr val="6600FF"/>
                </a:solidFill>
              </a:rPr>
              <a:t>DESCRIpTION</a:t>
            </a: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873" y="692727"/>
            <a:ext cx="10674927" cy="6414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lvl="8">
              <a:buFont typeface="Wingdings" panose="05000000000000000000" pitchFamily="2" charset="2"/>
              <a:buChar char="ü"/>
            </a:pPr>
            <a:r>
              <a:rPr lang="ru-RU" b="1" dirty="0" smtClean="0"/>
              <a:t>                                                                         </a:t>
            </a:r>
            <a:r>
              <a:rPr lang="en-US" b="1" dirty="0" smtClean="0"/>
              <a:t> </a:t>
            </a:r>
            <a:endParaRPr lang="en-US" dirty="0"/>
          </a:p>
          <a:p>
            <a:pPr marL="0" indent="0">
              <a:lnSpc>
                <a:spcPct val="170000"/>
              </a:lnSpc>
              <a:buNone/>
            </a:pPr>
            <a:r>
              <a:rPr lang="en-US" sz="9600" dirty="0" smtClean="0"/>
              <a:t>In the first photo </a:t>
            </a:r>
            <a:r>
              <a:rPr lang="en-US" sz="9600" i="1" dirty="0" smtClean="0"/>
              <a:t>there is (the first photo shows</a:t>
            </a:r>
            <a:r>
              <a:rPr lang="en-US" sz="9600" dirty="0" smtClean="0"/>
              <a:t>)…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en-US" sz="9600" dirty="0"/>
              <a:t> </a:t>
            </a:r>
            <a:r>
              <a:rPr lang="en-US" sz="9600" dirty="0" smtClean="0"/>
              <a:t>  </a:t>
            </a:r>
            <a:r>
              <a:rPr lang="en-US" sz="9600" u="sng" dirty="0" smtClean="0"/>
              <a:t>who</a:t>
            </a:r>
            <a:r>
              <a:rPr lang="ru-RU" sz="9600" dirty="0" smtClean="0"/>
              <a:t> </a:t>
            </a:r>
            <a:r>
              <a:rPr lang="en-US" sz="9600" dirty="0" smtClean="0"/>
              <a:t>is doing </a:t>
            </a:r>
            <a:r>
              <a:rPr lang="en-US" sz="9600" u="sng" dirty="0" smtClean="0"/>
              <a:t>what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en-US" sz="9600" dirty="0" smtClean="0"/>
              <a:t>   </a:t>
            </a:r>
            <a:r>
              <a:rPr lang="en-US" sz="9600" u="sng" dirty="0" smtClean="0"/>
              <a:t>where</a:t>
            </a:r>
            <a:r>
              <a:rPr lang="en-US" sz="9600" dirty="0" smtClean="0"/>
              <a:t> 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en-US" sz="9600" dirty="0" smtClean="0"/>
              <a:t>  why the pictures are relevant to the project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9600" dirty="0" smtClean="0">
                <a:solidFill>
                  <a:srgbClr val="6600FF"/>
                </a:solidFill>
              </a:rPr>
              <a:t>РКЗ</a:t>
            </a:r>
            <a:r>
              <a:rPr lang="ru-RU" sz="9600" dirty="0" smtClean="0"/>
              <a:t>: детали, имеющие отношение к теме проекта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9600" dirty="0" smtClean="0">
                <a:solidFill>
                  <a:srgbClr val="6600FF"/>
                </a:solidFill>
              </a:rPr>
              <a:t>Средства логической связи: </a:t>
            </a:r>
            <a:r>
              <a:rPr lang="en-US" sz="9600" dirty="0" smtClean="0"/>
              <a:t>while/whereas</a:t>
            </a:r>
            <a:endParaRPr lang="ru-RU" sz="9600" dirty="0"/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9600" dirty="0" smtClean="0">
                <a:solidFill>
                  <a:srgbClr val="6600FF"/>
                </a:solidFill>
              </a:rPr>
              <a:t>Языковое оформление</a:t>
            </a:r>
            <a:r>
              <a:rPr lang="en-US" sz="9600" dirty="0" smtClean="0">
                <a:solidFill>
                  <a:srgbClr val="6600FF"/>
                </a:solidFill>
              </a:rPr>
              <a:t>:</a:t>
            </a:r>
            <a:r>
              <a:rPr lang="ru-RU" sz="9600" dirty="0">
                <a:solidFill>
                  <a:srgbClr val="6600FF"/>
                </a:solidFill>
              </a:rPr>
              <a:t> </a:t>
            </a:r>
            <a:r>
              <a:rPr lang="ru-RU" sz="9600" dirty="0" smtClean="0"/>
              <a:t>первое упоминание – неопределенный артикль, далее – определенный;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9600" dirty="0" smtClean="0"/>
              <a:t>действия – настоящее продолженное время.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67356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415636"/>
            <a:ext cx="7729728" cy="1066800"/>
          </a:xfrm>
        </p:spPr>
        <p:txBody>
          <a:bodyPr/>
          <a:lstStyle/>
          <a:p>
            <a:r>
              <a:rPr lang="en-US" dirty="0" smtClean="0">
                <a:solidFill>
                  <a:srgbClr val="6600FF"/>
                </a:solidFill>
              </a:rPr>
              <a:t>DIFFERENCES</a:t>
            </a: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9710" y="1149928"/>
            <a:ext cx="10564092" cy="610985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600" dirty="0" smtClean="0"/>
              <a:t>It is obvious that the photos are different. </a:t>
            </a:r>
            <a:r>
              <a:rPr lang="en-US" sz="2600" i="1" dirty="0" smtClean="0"/>
              <a:t>(There are some differences between the photos)</a:t>
            </a:r>
          </a:p>
          <a:p>
            <a:pPr marL="0" indent="0">
              <a:buNone/>
            </a:pPr>
            <a:r>
              <a:rPr lang="en-US" sz="2600" dirty="0" smtClean="0"/>
              <a:t>The </a:t>
            </a:r>
            <a:r>
              <a:rPr lang="en-US" sz="2600" i="1" dirty="0" smtClean="0"/>
              <a:t>main</a:t>
            </a:r>
            <a:r>
              <a:rPr lang="en-US" sz="2600" dirty="0" smtClean="0"/>
              <a:t> (the most obvious) difference  is….</a:t>
            </a:r>
          </a:p>
          <a:p>
            <a:pPr marL="0" indent="0">
              <a:buNone/>
            </a:pPr>
            <a:r>
              <a:rPr lang="en-US" sz="2600" i="1" dirty="0" smtClean="0"/>
              <a:t>Another</a:t>
            </a:r>
            <a:r>
              <a:rPr lang="en-US" sz="2600" dirty="0" smtClean="0"/>
              <a:t> difference is …</a:t>
            </a:r>
            <a:endParaRPr lang="ru-RU" sz="2600" dirty="0" smtClean="0"/>
          </a:p>
          <a:p>
            <a:pPr marL="0" indent="0">
              <a:buNone/>
            </a:pPr>
            <a:endParaRPr lang="ru-RU" sz="2600" dirty="0" smtClean="0">
              <a:solidFill>
                <a:srgbClr val="6600FF"/>
              </a:solidFill>
            </a:endParaRPr>
          </a:p>
          <a:p>
            <a:pPr marL="0" indent="0">
              <a:buNone/>
            </a:pPr>
            <a:r>
              <a:rPr lang="ru-RU" sz="2600" dirty="0" smtClean="0">
                <a:solidFill>
                  <a:srgbClr val="6600FF"/>
                </a:solidFill>
              </a:rPr>
              <a:t>РКЗ</a:t>
            </a:r>
            <a:r>
              <a:rPr lang="ru-RU" sz="2600" dirty="0" smtClean="0"/>
              <a:t>: различия, относящиеся к теме проекта.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6600FF"/>
                </a:solidFill>
              </a:rPr>
              <a:t>Средства логической связи:</a:t>
            </a:r>
            <a:r>
              <a:rPr lang="ru-RU" sz="2600" dirty="0" smtClean="0"/>
              <a:t> </a:t>
            </a:r>
            <a:r>
              <a:rPr lang="en-US" sz="2600" dirty="0" smtClean="0"/>
              <a:t>while/whereas; unlike</a:t>
            </a:r>
            <a:r>
              <a:rPr lang="ru-RU" sz="2600" dirty="0" smtClean="0"/>
              <a:t>.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6600FF"/>
                </a:solidFill>
              </a:rPr>
              <a:t>Языковое оформление: </a:t>
            </a:r>
            <a:r>
              <a:rPr lang="ru-RU" sz="2600" dirty="0" smtClean="0"/>
              <a:t>определенный артикль</a:t>
            </a:r>
            <a:r>
              <a:rPr lang="en-US" sz="2600" dirty="0" smtClean="0"/>
              <a:t> </a:t>
            </a:r>
            <a:r>
              <a:rPr lang="ru-RU" sz="2600" dirty="0" smtClean="0"/>
              <a:t>при повторном упоминании субъектов и объектов. </a:t>
            </a:r>
          </a:p>
          <a:p>
            <a:pPr marL="0" indent="0">
              <a:buNone/>
            </a:pPr>
            <a:r>
              <a:rPr lang="ru-RU" sz="2600" dirty="0" smtClean="0"/>
              <a:t>(</a:t>
            </a:r>
            <a:r>
              <a:rPr lang="en-US" sz="2600" i="1" dirty="0" smtClean="0"/>
              <a:t>The girls in the photo…</a:t>
            </a:r>
            <a:r>
              <a:rPr lang="en-US" sz="2600" dirty="0" smtClean="0"/>
              <a:t>).</a:t>
            </a:r>
            <a:endParaRPr lang="ru-RU" sz="26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76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6600FF"/>
                </a:solidFill>
              </a:rPr>
              <a:t>ЦЕЛЬ ЗАНЯТИЯ:</a:t>
            </a:r>
            <a:endParaRPr lang="ru-RU" sz="3200" b="1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9418" y="2556932"/>
            <a:ext cx="9317180" cy="331893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600" dirty="0" smtClean="0"/>
              <a:t>ПОЗНАКОМИТЬ УЧАЩИХСЯ СО СТРУКТУРОЙ, СОДЕРЖАНИЕМ И СТРАТЕГИЯМИ ВЫПОЛНЕНИЯ ЗАДАНИЙ </a:t>
            </a:r>
            <a:r>
              <a:rPr lang="ru-RU" sz="2600" b="1" dirty="0" smtClean="0"/>
              <a:t>РАЗДЕЛ</a:t>
            </a:r>
            <a:r>
              <a:rPr lang="ru-RU" sz="2600" b="1" dirty="0"/>
              <a:t>А</a:t>
            </a:r>
            <a:r>
              <a:rPr lang="ru-RU" sz="2600" b="1" dirty="0" smtClean="0"/>
              <a:t> </a:t>
            </a:r>
            <a:r>
              <a:rPr lang="en-US" sz="2600" b="1" dirty="0" smtClean="0"/>
              <a:t> </a:t>
            </a:r>
            <a:r>
              <a:rPr lang="ru-RU" sz="2600" b="1" dirty="0" smtClean="0"/>
              <a:t>4  </a:t>
            </a:r>
            <a:r>
              <a:rPr lang="ru-RU" sz="2600" dirty="0" smtClean="0"/>
              <a:t>УСТНОЙ ЧАСТИ ЕГЭ ПО АНГЛИЙСКОМУ ЯЗЫКУ.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64053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52401"/>
            <a:ext cx="7729728" cy="112221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6600FF"/>
                </a:solidFill>
              </a:rPr>
              <a:t>ADVANTAGES</a:t>
            </a:r>
            <a:br>
              <a:rPr lang="en-US" dirty="0" smtClean="0">
                <a:solidFill>
                  <a:srgbClr val="6600FF"/>
                </a:solidFill>
              </a:rPr>
            </a:br>
            <a:r>
              <a:rPr lang="en-US" dirty="0" smtClean="0">
                <a:solidFill>
                  <a:srgbClr val="6600FF"/>
                </a:solidFill>
              </a:rPr>
              <a:t>DISADVANTAGES</a:t>
            </a: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6691" y="1080655"/>
            <a:ext cx="10467109" cy="577734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endParaRPr lang="ru-RU" sz="2800" i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 smtClean="0"/>
              <a:t>Both ….. have their advantages and disadvantages.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800" dirty="0" smtClean="0">
                <a:solidFill>
                  <a:srgbClr val="6600FF"/>
                </a:solidFill>
              </a:rPr>
              <a:t>РКЗ: </a:t>
            </a:r>
            <a:r>
              <a:rPr lang="ru-RU" sz="2800" dirty="0" smtClean="0">
                <a:solidFill>
                  <a:schemeClr val="tx1"/>
                </a:solidFill>
              </a:rPr>
              <a:t>достоинства одного явления не должны упоминаться в качестве недостатков другого.</a:t>
            </a:r>
            <a:endParaRPr lang="en-US" sz="2800" dirty="0" smtClean="0">
              <a:solidFill>
                <a:srgbClr val="6600FF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800" dirty="0" smtClean="0">
                <a:solidFill>
                  <a:srgbClr val="6600FF"/>
                </a:solidFill>
              </a:rPr>
              <a:t>Средства логической связи</a:t>
            </a:r>
            <a:r>
              <a:rPr lang="ru-RU" sz="2800" i="1" dirty="0" smtClean="0">
                <a:solidFill>
                  <a:srgbClr val="6600FF"/>
                </a:solidFill>
              </a:rPr>
              <a:t>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 smtClean="0"/>
              <a:t>As for the (dis)advantages of…,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 smtClean="0"/>
              <a:t>One the one hand,                  On the other hand,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 smtClean="0"/>
              <a:t>At the same time,		      However,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 smtClean="0"/>
              <a:t>The main  (most obvious) (dis)advantage of …. is…</a:t>
            </a:r>
          </a:p>
          <a:p>
            <a:pPr marL="0" indent="0">
              <a:buNone/>
            </a:pPr>
            <a:endParaRPr lang="en-US" sz="2800" i="1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2043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5382" y="124691"/>
            <a:ext cx="7729728" cy="997527"/>
          </a:xfrm>
        </p:spPr>
        <p:txBody>
          <a:bodyPr/>
          <a:lstStyle/>
          <a:p>
            <a:r>
              <a:rPr lang="en-US" dirty="0" smtClean="0">
                <a:solidFill>
                  <a:srgbClr val="6600FF"/>
                </a:solidFill>
              </a:rPr>
              <a:t>THE ENDING</a:t>
            </a: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1273" y="1302327"/>
            <a:ext cx="10522528" cy="56942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As for me, I </a:t>
            </a:r>
            <a:r>
              <a:rPr lang="en-US" sz="2800" b="1" dirty="0" smtClean="0"/>
              <a:t>wouldn’t like </a:t>
            </a:r>
            <a:r>
              <a:rPr lang="en-US" sz="2800" dirty="0" smtClean="0"/>
              <a:t>to …         </a:t>
            </a:r>
            <a:r>
              <a:rPr lang="en-US" sz="2800" b="1" dirty="0" smtClean="0"/>
              <a:t>because</a:t>
            </a:r>
          </a:p>
          <a:p>
            <a:pPr marL="0" indent="0">
              <a:buNone/>
            </a:pPr>
            <a:r>
              <a:rPr lang="en-US" sz="2800" dirty="0" smtClean="0"/>
              <a:t>Personally I </a:t>
            </a:r>
            <a:r>
              <a:rPr lang="en-US" sz="2800" b="1" dirty="0" smtClean="0"/>
              <a:t>would like </a:t>
            </a:r>
            <a:r>
              <a:rPr lang="en-US" sz="2800" dirty="0" smtClean="0"/>
              <a:t>to …     </a:t>
            </a:r>
            <a:r>
              <a:rPr lang="en-US" sz="2800" b="1" dirty="0" smtClean="0"/>
              <a:t>because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That’s all for now. (That’s all I wanted to say)</a:t>
            </a:r>
            <a:endParaRPr lang="ru-RU" sz="2800" dirty="0"/>
          </a:p>
          <a:p>
            <a:pPr marL="0" indent="0">
              <a:buNone/>
            </a:pPr>
            <a:r>
              <a:rPr lang="en-US" sz="2800" dirty="0" smtClean="0"/>
              <a:t>I hope you will like the photos. Looking forward to your reaction.</a:t>
            </a:r>
            <a:endParaRPr lang="ru-RU" sz="2800" dirty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rgbClr val="6600FF"/>
                </a:solidFill>
              </a:rPr>
              <a:t>РКЗ</a:t>
            </a:r>
            <a:r>
              <a:rPr lang="ru-RU" sz="2800" dirty="0" smtClean="0"/>
              <a:t>: формулировка вопроса (</a:t>
            </a:r>
            <a:r>
              <a:rPr lang="en-US" sz="2800" b="1" i="1" dirty="0" smtClean="0"/>
              <a:t>prefer, would prefer, like, would like</a:t>
            </a:r>
            <a:r>
              <a:rPr lang="en-US" sz="2800" dirty="0" smtClean="0"/>
              <a:t>);</a:t>
            </a:r>
          </a:p>
          <a:p>
            <a:pPr marL="0" indent="0">
              <a:buNone/>
            </a:pPr>
            <a:r>
              <a:rPr lang="ru-RU" sz="2800" dirty="0"/>
              <a:t>о</a:t>
            </a:r>
            <a:r>
              <a:rPr lang="ru-RU" sz="2800" dirty="0" smtClean="0"/>
              <a:t>боснование ответа</a:t>
            </a:r>
            <a:r>
              <a:rPr lang="en-US" sz="2800" dirty="0"/>
              <a:t>.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59063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673" y="180109"/>
            <a:ext cx="11970327" cy="7245927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pPr marL="3657600" lvl="8" indent="0">
              <a:lnSpc>
                <a:spcPct val="100000"/>
              </a:lnSpc>
              <a:buNone/>
            </a:pPr>
            <a:r>
              <a:rPr lang="ru-RU" b="1" dirty="0" smtClean="0"/>
              <a:t>                                                   </a:t>
            </a:r>
            <a:r>
              <a:rPr lang="en-US" sz="2400" b="1" dirty="0" smtClean="0"/>
              <a:t>Task </a:t>
            </a:r>
            <a:r>
              <a:rPr lang="en-US" sz="2400" b="1" dirty="0"/>
              <a:t>4. Imagine that you and your friend </a:t>
            </a:r>
            <a:r>
              <a:rPr lang="en-US" sz="2400" b="1" dirty="0" smtClean="0"/>
              <a:t>      </a:t>
            </a:r>
            <a:r>
              <a:rPr lang="ru-RU" sz="2400" b="1" dirty="0" smtClean="0"/>
              <a:t>	            </a:t>
            </a:r>
            <a:r>
              <a:rPr lang="en-US" sz="2400" b="1" dirty="0" smtClean="0"/>
              <a:t>              are doing  a school </a:t>
            </a:r>
            <a:r>
              <a:rPr lang="en-US" sz="2400" b="1" dirty="0"/>
              <a:t>project</a:t>
            </a:r>
            <a:r>
              <a:rPr lang="ru-RU" sz="2400" b="1" dirty="0"/>
              <a:t>  </a:t>
            </a:r>
            <a:r>
              <a:rPr lang="en-US" sz="2400" b="1" dirty="0"/>
              <a:t>“Shopping”. </a:t>
            </a:r>
            <a:endParaRPr lang="en-US" sz="2400" b="1" dirty="0" smtClean="0"/>
          </a:p>
          <a:p>
            <a:pPr marL="3657600" lvl="8" indent="0">
              <a:lnSpc>
                <a:spcPct val="100000"/>
              </a:lnSpc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                          </a:t>
            </a:r>
            <a:r>
              <a:rPr lang="en-US" sz="2400" b="1" dirty="0" smtClean="0"/>
              <a:t>You </a:t>
            </a:r>
            <a:r>
              <a:rPr lang="en-US" sz="2400" b="1" dirty="0"/>
              <a:t>have found some illustrations and </a:t>
            </a:r>
            <a:r>
              <a:rPr lang="en-US" sz="2400" b="1" dirty="0" smtClean="0"/>
              <a:t>                               	                          want to </a:t>
            </a:r>
            <a:r>
              <a:rPr lang="en-US" sz="2400" b="1" dirty="0"/>
              <a:t>share the news</a:t>
            </a:r>
            <a:r>
              <a:rPr lang="en-US" sz="2400" b="1" dirty="0" smtClean="0"/>
              <a:t>.</a:t>
            </a:r>
            <a:r>
              <a:rPr lang="en-US" sz="2400" b="1" dirty="0"/>
              <a:t> </a:t>
            </a:r>
            <a:endParaRPr lang="en-US" sz="2400" b="1" dirty="0" smtClean="0"/>
          </a:p>
          <a:p>
            <a:pPr marL="3657600" lvl="8" indent="0">
              <a:lnSpc>
                <a:spcPct val="100000"/>
              </a:lnSpc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                                       Leave </a:t>
            </a:r>
            <a:r>
              <a:rPr lang="en-US" sz="2400" b="1" dirty="0"/>
              <a:t>a voice message to your friend. </a:t>
            </a:r>
          </a:p>
          <a:p>
            <a:pPr marL="0" indent="0">
              <a:buNone/>
            </a:pPr>
            <a:r>
              <a:rPr lang="en-US" sz="2400" b="1" dirty="0" smtClean="0"/>
              <a:t>In </a:t>
            </a:r>
            <a:r>
              <a:rPr lang="en-US" sz="2400" b="1" dirty="0"/>
              <a:t>2.5 minutes be ready to:</a:t>
            </a:r>
          </a:p>
          <a:p>
            <a:pPr marL="0" indent="0">
              <a:buNone/>
            </a:pPr>
            <a:r>
              <a:rPr lang="en-US" sz="2400" dirty="0"/>
              <a:t>• explain the choice of the illustrations for the project by briefly </a:t>
            </a:r>
            <a:r>
              <a:rPr lang="en-US" sz="2400" dirty="0" smtClean="0"/>
              <a:t>describing</a:t>
            </a:r>
            <a:r>
              <a:rPr lang="ru-RU" sz="2400" dirty="0" smtClean="0"/>
              <a:t>  </a:t>
            </a:r>
            <a:r>
              <a:rPr lang="en-US" sz="2400" dirty="0" smtClean="0"/>
              <a:t>them </a:t>
            </a:r>
            <a:r>
              <a:rPr lang="en-US" sz="2400" dirty="0"/>
              <a:t>and noting the differences;</a:t>
            </a:r>
          </a:p>
          <a:p>
            <a:pPr marL="0" indent="0">
              <a:buNone/>
            </a:pPr>
            <a:r>
              <a:rPr lang="en-US" sz="2400" dirty="0"/>
              <a:t>• mention the advantages (1–2) of the two types of shopping;</a:t>
            </a:r>
          </a:p>
          <a:p>
            <a:pPr marL="0" indent="0">
              <a:buNone/>
            </a:pPr>
            <a:r>
              <a:rPr lang="en-US" sz="2400" dirty="0"/>
              <a:t>• mention the disadvantages (1–2) of the two types of shopping</a:t>
            </a:r>
            <a:r>
              <a:rPr lang="en-US" sz="2400" dirty="0" smtClean="0"/>
              <a:t>;</a:t>
            </a:r>
          </a:p>
          <a:p>
            <a:pPr marL="0" indent="0">
              <a:buNone/>
            </a:pPr>
            <a:r>
              <a:rPr lang="en-US" sz="2400" dirty="0" smtClean="0"/>
              <a:t>• </a:t>
            </a:r>
            <a:r>
              <a:rPr lang="en-US" sz="2400" dirty="0"/>
              <a:t>express your opinion on the subject of the project – which way of </a:t>
            </a:r>
            <a:r>
              <a:rPr lang="en-US" sz="2400" dirty="0" smtClean="0"/>
              <a:t>shopping</a:t>
            </a:r>
            <a:r>
              <a:rPr lang="ru-RU" sz="2400" dirty="0" smtClean="0"/>
              <a:t> </a:t>
            </a:r>
            <a:r>
              <a:rPr lang="en-US" sz="2400" dirty="0" smtClean="0"/>
              <a:t>you </a:t>
            </a:r>
            <a:r>
              <a:rPr lang="en-US" sz="2400" dirty="0"/>
              <a:t>prefer and why</a:t>
            </a:r>
            <a:r>
              <a:rPr lang="en-US" sz="2400" dirty="0" smtClean="0"/>
              <a:t>.                   </a:t>
            </a:r>
          </a:p>
          <a:p>
            <a:pPr marL="0" indent="0">
              <a:buNone/>
            </a:pPr>
            <a:r>
              <a:rPr lang="en-US" sz="2400" dirty="0" smtClean="0"/>
              <a:t>   </a:t>
            </a:r>
            <a:r>
              <a:rPr lang="en-US" sz="2400" b="1" dirty="0" smtClean="0"/>
              <a:t>You </a:t>
            </a:r>
            <a:r>
              <a:rPr lang="en-US" sz="2400" b="1" dirty="0"/>
              <a:t>will speak for not more than 3 minutes (12–15 sentences</a:t>
            </a:r>
            <a:r>
              <a:rPr lang="en-US" sz="2400" b="1" dirty="0" smtClean="0"/>
              <a:t>).</a:t>
            </a:r>
            <a:r>
              <a:rPr lang="ru-RU" sz="2400" b="1" dirty="0" smtClean="0"/>
              <a:t> </a:t>
            </a: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  You </a:t>
            </a:r>
            <a:r>
              <a:rPr lang="en-US" sz="2400" b="1" dirty="0"/>
              <a:t>have to talk continuously.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82" y="254971"/>
            <a:ext cx="2991313" cy="22395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348" y="112750"/>
            <a:ext cx="2755652" cy="236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3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073" y="365124"/>
            <a:ext cx="11707091" cy="7060912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dirty="0"/>
          </a:p>
          <a:p>
            <a:endParaRPr lang="en-US" b="1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Hello, Mary! I have found (</a:t>
            </a:r>
            <a:r>
              <a:rPr lang="en-US" i="1" dirty="0" smtClean="0"/>
              <a:t>chosen</a:t>
            </a:r>
            <a:r>
              <a:rPr lang="en-US" dirty="0" smtClean="0"/>
              <a:t>) two pictures for our project “____________” and I am going to comment upon them (</a:t>
            </a:r>
            <a:r>
              <a:rPr lang="en-US" i="1" dirty="0" smtClean="0"/>
              <a:t>my choice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727" y="365123"/>
            <a:ext cx="3171422" cy="23743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49" y="376859"/>
            <a:ext cx="2755652" cy="236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5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4509" y="365124"/>
            <a:ext cx="10405048" cy="7060912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pPr lvl="8">
              <a:lnSpc>
                <a:spcPct val="150000"/>
              </a:lnSpc>
            </a:pPr>
            <a:r>
              <a:rPr lang="en-US" dirty="0" smtClean="0"/>
              <a:t>            	         </a:t>
            </a:r>
            <a:r>
              <a:rPr lang="en-US" sz="2600" dirty="0" smtClean="0"/>
              <a:t>I </a:t>
            </a:r>
            <a:r>
              <a:rPr lang="en-US" sz="2600" dirty="0"/>
              <a:t>have chosen these photos </a:t>
            </a:r>
            <a:r>
              <a:rPr lang="en-US" sz="2600" dirty="0" smtClean="0"/>
              <a:t>for  the   	 	      project because </a:t>
            </a:r>
            <a:r>
              <a:rPr lang="en-US" sz="2600" dirty="0"/>
              <a:t>I </a:t>
            </a:r>
            <a:r>
              <a:rPr lang="en-US" sz="2600" dirty="0" smtClean="0"/>
              <a:t>find them   r</a:t>
            </a:r>
            <a:r>
              <a:rPr lang="en-US" sz="2600" u="sng" dirty="0" smtClean="0"/>
              <a:t>elevant</a:t>
            </a:r>
            <a:r>
              <a:rPr lang="en-US" sz="2600" dirty="0" smtClean="0"/>
              <a:t>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2600" u="sng" dirty="0" smtClean="0"/>
              <a:t>In the first photo </a:t>
            </a:r>
            <a:r>
              <a:rPr lang="en-US" sz="2600" dirty="0" smtClean="0"/>
              <a:t>there is a family who are shopping for food in a supermarket. </a:t>
            </a:r>
            <a:r>
              <a:rPr lang="ru-RU" sz="2600" dirty="0" smtClean="0"/>
              <a:t> </a:t>
            </a:r>
            <a:r>
              <a:rPr lang="en-US" sz="2600" dirty="0" smtClean="0"/>
              <a:t>There are shelves around them and they are pushing a shopping trolley full of</a:t>
            </a:r>
            <a:r>
              <a:rPr lang="ru-RU" sz="2600" dirty="0" smtClean="0"/>
              <a:t> </a:t>
            </a:r>
            <a:r>
              <a:rPr lang="en-US" sz="2600" dirty="0" smtClean="0"/>
              <a:t>food products that they have chosen.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u="sng" dirty="0" smtClean="0"/>
              <a:t>In </a:t>
            </a:r>
            <a:r>
              <a:rPr lang="en-US" u="sng" dirty="0"/>
              <a:t>the second photo </a:t>
            </a:r>
            <a:r>
              <a:rPr lang="en-US" dirty="0"/>
              <a:t>there is a young woman who is sitting at home in front of a computer. She is holding a bank card. </a:t>
            </a:r>
            <a:endParaRPr lang="en-US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 smtClean="0"/>
              <a:t>I </a:t>
            </a:r>
            <a:r>
              <a:rPr lang="en-US" dirty="0"/>
              <a:t>think she is buying something on the Internet.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957" y="400461"/>
            <a:ext cx="2573989" cy="19271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946" y="400460"/>
            <a:ext cx="2216727" cy="190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4509" y="365124"/>
            <a:ext cx="10113818" cy="7060912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 smtClean="0"/>
              <a:t>I </a:t>
            </a:r>
            <a:r>
              <a:rPr lang="en-US" dirty="0"/>
              <a:t>consider these photos </a:t>
            </a:r>
            <a:r>
              <a:rPr lang="en-US" u="sng" dirty="0"/>
              <a:t>suitable</a:t>
            </a:r>
            <a:r>
              <a:rPr lang="en-US" dirty="0"/>
              <a:t> for our project </a:t>
            </a:r>
            <a:r>
              <a:rPr lang="en-US" u="sng" dirty="0"/>
              <a:t>as they show two different types</a:t>
            </a:r>
            <a:r>
              <a:rPr lang="en-US" dirty="0"/>
              <a:t> of shopping.   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/>
              <a:t>The first photo illustrates a traditional way of shopping </a:t>
            </a:r>
            <a:r>
              <a:rPr lang="en-US" u="sng" dirty="0"/>
              <a:t>while</a:t>
            </a:r>
            <a:r>
              <a:rPr lang="en-US" dirty="0"/>
              <a:t> (whereas) the second photo illustrates online shopping.</a:t>
            </a:r>
          </a:p>
          <a:p>
            <a:pPr marL="0" indent="0">
              <a:buNone/>
            </a:pPr>
            <a:endParaRPr lang="en-US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727" y="614505"/>
            <a:ext cx="3171422" cy="23743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49" y="596845"/>
            <a:ext cx="2755652" cy="236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8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4"/>
            <a:ext cx="10783530" cy="7060912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600" u="sng" dirty="0" smtClean="0"/>
              <a:t>Both types </a:t>
            </a:r>
            <a:r>
              <a:rPr lang="en-US" sz="2600" dirty="0" smtClean="0"/>
              <a:t>of shopping have their advantages and disadvantages.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2600" u="sng" dirty="0" smtClean="0"/>
              <a:t>As for the advantages </a:t>
            </a:r>
            <a:r>
              <a:rPr lang="en-US" sz="2600" dirty="0" smtClean="0"/>
              <a:t>of traditional shopping, the most obvious one is that you can see, touch and try on the things that you are buying.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2600" u="sng" dirty="0" smtClean="0"/>
              <a:t>At the same time</a:t>
            </a:r>
            <a:r>
              <a:rPr lang="en-US" sz="2600" dirty="0" smtClean="0"/>
              <a:t>, when you shop online,  you save your time because you don’t have to go anywhere. Besides, you can compare prices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2600" dirty="0" smtClean="0"/>
              <a:t>on different sites and find a bargain.</a:t>
            </a:r>
            <a:endParaRPr lang="en-US" sz="2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691" y="365123"/>
            <a:ext cx="2977458" cy="22291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8945" y="376860"/>
            <a:ext cx="2518856" cy="215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1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1381" y="365124"/>
            <a:ext cx="10262419" cy="7060912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u="sng" dirty="0" smtClean="0"/>
              <a:t>As for the disadvantages</a:t>
            </a:r>
            <a:r>
              <a:rPr lang="en-US" dirty="0" smtClean="0"/>
              <a:t>, when you do traditional shopping, you can get tired of noise, fuss and queues in shops.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 smtClean="0"/>
              <a:t>If you shop online, delivery can take a long time and sometimes it is difficult to get a refund if the thing you buy does not suit you.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727" y="365123"/>
            <a:ext cx="3171422" cy="23743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49" y="376859"/>
            <a:ext cx="2755652" cy="236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52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073" y="365124"/>
            <a:ext cx="11707091" cy="7060912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u="sng" dirty="0" smtClean="0"/>
              <a:t>As for me</a:t>
            </a:r>
            <a:r>
              <a:rPr lang="en-US" dirty="0" smtClean="0"/>
              <a:t>, I </a:t>
            </a:r>
            <a:r>
              <a:rPr lang="en-US" u="sng" dirty="0" smtClean="0"/>
              <a:t>prefer</a:t>
            </a:r>
            <a:r>
              <a:rPr lang="en-US" dirty="0" smtClean="0"/>
              <a:t> online shopping </a:t>
            </a:r>
            <a:r>
              <a:rPr lang="en-US" u="sng" dirty="0" smtClean="0"/>
              <a:t>as</a:t>
            </a:r>
            <a:r>
              <a:rPr lang="en-US" dirty="0" smtClean="0"/>
              <a:t> I find it very convenient.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u="sng" dirty="0" smtClean="0"/>
              <a:t>That’s all for now</a:t>
            </a:r>
            <a:r>
              <a:rPr lang="en-US" b="1" dirty="0" smtClean="0"/>
              <a:t>. </a:t>
            </a:r>
            <a:r>
              <a:rPr lang="en-US" dirty="0" smtClean="0"/>
              <a:t>(That’s all I wanted to say.) Hope you will like the photos. Looking forward to your reaction.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727" y="365123"/>
            <a:ext cx="3171422" cy="23743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49" y="376859"/>
            <a:ext cx="2755652" cy="236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7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21526" y="166255"/>
            <a:ext cx="7439337" cy="120534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6600FF"/>
                </a:solidFill>
              </a:rPr>
              <a:t>ТИПИЧНЫЕ ОШИБКИ </a:t>
            </a:r>
            <a:br>
              <a:rPr lang="ru-RU" sz="2800" dirty="0" smtClean="0">
                <a:solidFill>
                  <a:srgbClr val="6600FF"/>
                </a:solidFill>
              </a:rPr>
            </a:br>
            <a:r>
              <a:rPr lang="ru-RU" sz="2800" dirty="0" smtClean="0">
                <a:solidFill>
                  <a:srgbClr val="6600FF"/>
                </a:solidFill>
              </a:rPr>
              <a:t>ПРИ ВЫПОЛНЕНИИ ЗАДАНИЯ</a:t>
            </a:r>
            <a:endParaRPr lang="ru-RU" sz="2800" dirty="0">
              <a:solidFill>
                <a:srgbClr val="6600FF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15636" y="1108364"/>
            <a:ext cx="11610109" cy="5888181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10400" i="1" dirty="0" smtClean="0">
                <a:solidFill>
                  <a:srgbClr val="6600FF"/>
                </a:solidFill>
                <a:latin typeface="Corbel" pitchFamily="34" charset="0"/>
              </a:rPr>
              <a:t>ВВЕДЕНИЕ</a:t>
            </a:r>
            <a:r>
              <a:rPr lang="ru-RU" sz="10400" dirty="0" smtClean="0">
                <a:latin typeface="Corbel" pitchFamily="34" charset="0"/>
              </a:rPr>
              <a:t>: </a:t>
            </a:r>
            <a:r>
              <a:rPr lang="en-US" sz="10400" dirty="0" smtClean="0">
                <a:latin typeface="Corbel" pitchFamily="34" charset="0"/>
              </a:rPr>
              <a:t> </a:t>
            </a:r>
            <a:r>
              <a:rPr lang="ru-RU" sz="10400" dirty="0" err="1" smtClean="0">
                <a:latin typeface="Corbel" pitchFamily="34" charset="0"/>
              </a:rPr>
              <a:t>отсу</a:t>
            </a:r>
            <a:r>
              <a:rPr lang="en-US" sz="10400" dirty="0" err="1" smtClean="0">
                <a:latin typeface="Corbel" pitchFamily="34" charset="0"/>
              </a:rPr>
              <a:t>тствует</a:t>
            </a:r>
            <a:r>
              <a:rPr lang="en-US" sz="10400" dirty="0" smtClean="0">
                <a:latin typeface="Corbel" pitchFamily="34" charset="0"/>
              </a:rPr>
              <a:t> </a:t>
            </a:r>
            <a:r>
              <a:rPr lang="en-US" sz="10400" dirty="0" err="1" smtClean="0">
                <a:latin typeface="Corbel" pitchFamily="34" charset="0"/>
              </a:rPr>
              <a:t>адресность</a:t>
            </a:r>
            <a:r>
              <a:rPr lang="en-US" sz="10400" dirty="0" smtClean="0">
                <a:latin typeface="Corbel" pitchFamily="34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10400" dirty="0">
                <a:latin typeface="Corbel" pitchFamily="34" charset="0"/>
              </a:rPr>
              <a:t>Н</a:t>
            </a:r>
            <a:r>
              <a:rPr lang="en-US" sz="10400" dirty="0" err="1" smtClean="0">
                <a:latin typeface="Corbel" pitchFamily="34" charset="0"/>
              </a:rPr>
              <a:t>апример</a:t>
            </a:r>
            <a:r>
              <a:rPr lang="ru-RU" sz="10400" dirty="0" smtClean="0">
                <a:latin typeface="Corbel" pitchFamily="34" charset="0"/>
              </a:rPr>
              <a:t>, </a:t>
            </a:r>
            <a:r>
              <a:rPr lang="en-US" sz="10400" dirty="0" err="1" smtClean="0">
                <a:latin typeface="Corbel" pitchFamily="34" charset="0"/>
              </a:rPr>
              <a:t>монолог</a:t>
            </a:r>
            <a:r>
              <a:rPr lang="ru-RU" sz="10400" dirty="0" smtClean="0">
                <a:latin typeface="Corbel" pitchFamily="34" charset="0"/>
              </a:rPr>
              <a:t> начинается</a:t>
            </a:r>
            <a:r>
              <a:rPr lang="en-US" sz="10400" dirty="0" smtClean="0">
                <a:latin typeface="Corbel" pitchFamily="34" charset="0"/>
              </a:rPr>
              <a:t> </a:t>
            </a:r>
            <a:r>
              <a:rPr lang="en-US" sz="10400" dirty="0" err="1">
                <a:latin typeface="Corbel" pitchFamily="34" charset="0"/>
              </a:rPr>
              <a:t>так</a:t>
            </a:r>
            <a:r>
              <a:rPr lang="en-US" sz="10400" dirty="0">
                <a:latin typeface="Corbel" pitchFamily="34" charset="0"/>
              </a:rPr>
              <a:t>: I’d like to describe 2 </a:t>
            </a:r>
            <a:r>
              <a:rPr lang="en-US" sz="10400" dirty="0" smtClean="0">
                <a:latin typeface="Corbel" pitchFamily="34" charset="0"/>
              </a:rPr>
              <a:t>pictures.</a:t>
            </a:r>
            <a:endParaRPr lang="ru-RU" sz="10400" dirty="0" smtClean="0">
              <a:latin typeface="Corbel" pitchFamily="34" charset="0"/>
            </a:endParaRPr>
          </a:p>
          <a:p>
            <a:pPr marL="0" indent="0">
              <a:lnSpc>
                <a:spcPct val="160000"/>
              </a:lnSpc>
              <a:buNone/>
            </a:pPr>
            <a:endParaRPr lang="ru-RU" sz="10400" i="1" dirty="0" smtClean="0">
              <a:latin typeface="Corbel" pitchFamily="34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ru-RU" sz="10400" i="1" dirty="0" smtClean="0">
                <a:solidFill>
                  <a:srgbClr val="6600FF"/>
                </a:solidFill>
                <a:latin typeface="Corbel" pitchFamily="34" charset="0"/>
              </a:rPr>
              <a:t>ОПИСАНИЕ</a:t>
            </a:r>
            <a:r>
              <a:rPr lang="ru-RU" sz="10400" dirty="0" smtClean="0">
                <a:latin typeface="Corbel" pitchFamily="34" charset="0"/>
              </a:rPr>
              <a:t>:</a:t>
            </a:r>
            <a:r>
              <a:rPr lang="en-US" sz="10400" dirty="0" smtClean="0">
                <a:latin typeface="Corbel" pitchFamily="34" charset="0"/>
              </a:rPr>
              <a:t>  </a:t>
            </a:r>
            <a:r>
              <a:rPr lang="en-US" sz="10400" dirty="0" err="1" smtClean="0">
                <a:latin typeface="Corbel" pitchFamily="34" charset="0"/>
              </a:rPr>
              <a:t>не</a:t>
            </a:r>
            <a:r>
              <a:rPr lang="en-US" sz="10400" dirty="0" smtClean="0">
                <a:latin typeface="Corbel" pitchFamily="34" charset="0"/>
              </a:rPr>
              <a:t> </a:t>
            </a:r>
            <a:r>
              <a:rPr lang="en-US" sz="10400" dirty="0" err="1" smtClean="0">
                <a:latin typeface="Corbel" pitchFamily="34" charset="0"/>
              </a:rPr>
              <a:t>обраща</a:t>
            </a:r>
            <a:r>
              <a:rPr lang="ru-RU" sz="10400" dirty="0" err="1" smtClean="0">
                <a:latin typeface="Corbel" pitchFamily="34" charset="0"/>
              </a:rPr>
              <a:t>ется</a:t>
            </a:r>
            <a:r>
              <a:rPr lang="en-US" sz="10400" dirty="0" smtClean="0">
                <a:latin typeface="Corbel" pitchFamily="34" charset="0"/>
              </a:rPr>
              <a:t> </a:t>
            </a:r>
            <a:r>
              <a:rPr lang="en-US" sz="10400" dirty="0" err="1">
                <a:latin typeface="Corbel" pitchFamily="34" charset="0"/>
              </a:rPr>
              <a:t>внимание</a:t>
            </a:r>
            <a:r>
              <a:rPr lang="en-US" sz="10400" dirty="0">
                <a:latin typeface="Corbel" pitchFamily="34" charset="0"/>
              </a:rPr>
              <a:t> </a:t>
            </a:r>
            <a:r>
              <a:rPr lang="en-US" sz="10400" dirty="0" err="1">
                <a:latin typeface="Corbel" pitchFamily="34" charset="0"/>
              </a:rPr>
              <a:t>на</a:t>
            </a:r>
            <a:r>
              <a:rPr lang="en-US" sz="10400" dirty="0">
                <a:latin typeface="Corbel" pitchFamily="34" charset="0"/>
              </a:rPr>
              <a:t> </a:t>
            </a:r>
            <a:r>
              <a:rPr lang="en-US" sz="10400" dirty="0" err="1">
                <a:latin typeface="Corbel" pitchFamily="34" charset="0"/>
              </a:rPr>
              <a:t>тему</a:t>
            </a:r>
            <a:r>
              <a:rPr lang="en-US" sz="10400" dirty="0">
                <a:latin typeface="Corbel" pitchFamily="34" charset="0"/>
              </a:rPr>
              <a:t> </a:t>
            </a:r>
            <a:r>
              <a:rPr lang="en-US" sz="10400" dirty="0" err="1">
                <a:latin typeface="Corbel" pitchFamily="34" charset="0"/>
              </a:rPr>
              <a:t>проектной</a:t>
            </a:r>
            <a:r>
              <a:rPr lang="en-US" sz="10400" dirty="0">
                <a:latin typeface="Corbel" pitchFamily="34" charset="0"/>
              </a:rPr>
              <a:t> </a:t>
            </a:r>
            <a:r>
              <a:rPr lang="en-US" sz="10400" dirty="0" err="1">
                <a:latin typeface="Corbel" pitchFamily="34" charset="0"/>
              </a:rPr>
              <a:t>работы</a:t>
            </a:r>
            <a:r>
              <a:rPr lang="en-US" sz="10400" dirty="0">
                <a:latin typeface="Corbel" pitchFamily="34" charset="0"/>
              </a:rPr>
              <a:t>. </a:t>
            </a:r>
            <a:endParaRPr lang="en-US" sz="10400" dirty="0" smtClean="0">
              <a:latin typeface="Corbel" pitchFamily="34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sz="10400" dirty="0" err="1" smtClean="0">
                <a:latin typeface="Corbel" pitchFamily="34" charset="0"/>
              </a:rPr>
              <a:t>Например</a:t>
            </a:r>
            <a:r>
              <a:rPr lang="en-US" sz="10400" dirty="0">
                <a:latin typeface="Corbel" pitchFamily="34" charset="0"/>
              </a:rPr>
              <a:t>, в </a:t>
            </a:r>
            <a:r>
              <a:rPr lang="en-US" sz="10400" dirty="0" err="1">
                <a:latin typeface="Corbel" pitchFamily="34" charset="0"/>
              </a:rPr>
              <a:t>теме</a:t>
            </a:r>
            <a:r>
              <a:rPr lang="en-US" sz="10400" dirty="0">
                <a:latin typeface="Corbel" pitchFamily="34" charset="0"/>
              </a:rPr>
              <a:t> </a:t>
            </a:r>
            <a:r>
              <a:rPr lang="en-US" sz="10400" dirty="0" smtClean="0">
                <a:latin typeface="Corbel" pitchFamily="34" charset="0"/>
              </a:rPr>
              <a:t> Hobbies</a:t>
            </a:r>
            <a:r>
              <a:rPr lang="ru-RU" sz="10400" dirty="0" smtClean="0">
                <a:latin typeface="Corbel" pitchFamily="34" charset="0"/>
              </a:rPr>
              <a:t> описываются </a:t>
            </a:r>
            <a:r>
              <a:rPr lang="en-US" sz="10400" dirty="0" smtClean="0">
                <a:latin typeface="Corbel" pitchFamily="34" charset="0"/>
              </a:rPr>
              <a:t> </a:t>
            </a:r>
            <a:r>
              <a:rPr lang="en-US" sz="10400" dirty="0" err="1" smtClean="0">
                <a:latin typeface="Corbel" pitchFamily="34" charset="0"/>
              </a:rPr>
              <a:t>професси</a:t>
            </a:r>
            <a:r>
              <a:rPr lang="ru-RU" sz="10400" dirty="0" smtClean="0">
                <a:latin typeface="Corbel" pitchFamily="34" charset="0"/>
              </a:rPr>
              <a:t>и.</a:t>
            </a:r>
          </a:p>
          <a:p>
            <a:pPr marL="0" indent="0">
              <a:lnSpc>
                <a:spcPct val="160000"/>
              </a:lnSpc>
              <a:buNone/>
            </a:pPr>
            <a:endParaRPr lang="ru-RU" sz="10400" dirty="0" smtClean="0">
              <a:latin typeface="Corbel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10400" i="1" dirty="0" smtClean="0">
                <a:solidFill>
                  <a:srgbClr val="6600FF"/>
                </a:solidFill>
                <a:latin typeface="Corbel" pitchFamily="34" charset="0"/>
              </a:rPr>
              <a:t>РАЗЛИЧИЯ</a:t>
            </a:r>
            <a:r>
              <a:rPr lang="ru-RU" sz="10400" dirty="0" smtClean="0">
                <a:latin typeface="Corbel" pitchFamily="34" charset="0"/>
              </a:rPr>
              <a:t>:</a:t>
            </a:r>
            <a:r>
              <a:rPr lang="en-US" sz="10400" dirty="0" smtClean="0">
                <a:latin typeface="Corbel" pitchFamily="34" charset="0"/>
              </a:rPr>
              <a:t> </a:t>
            </a:r>
            <a:r>
              <a:rPr lang="ru-RU" sz="10400" dirty="0" smtClean="0">
                <a:latin typeface="Corbel" pitchFamily="34" charset="0"/>
              </a:rPr>
              <a:t>в</a:t>
            </a:r>
            <a:r>
              <a:rPr lang="en-US" sz="10400" dirty="0" err="1" smtClean="0">
                <a:latin typeface="Corbel" pitchFamily="34" charset="0"/>
              </a:rPr>
              <a:t>ыделяют</a:t>
            </a:r>
            <a:r>
              <a:rPr lang="ru-RU" sz="10400" dirty="0" err="1" smtClean="0">
                <a:latin typeface="Corbel" pitchFamily="34" charset="0"/>
              </a:rPr>
              <a:t>ся</a:t>
            </a:r>
            <a:r>
              <a:rPr lang="en-US" sz="10400" dirty="0">
                <a:latin typeface="Corbel" pitchFamily="34" charset="0"/>
              </a:rPr>
              <a:t> </a:t>
            </a:r>
            <a:r>
              <a:rPr lang="en-US" sz="10400" dirty="0" err="1">
                <a:latin typeface="Corbel" pitchFamily="34" charset="0"/>
              </a:rPr>
              <a:t>различия</a:t>
            </a:r>
            <a:r>
              <a:rPr lang="en-US" sz="10400" dirty="0">
                <a:latin typeface="Corbel" pitchFamily="34" charset="0"/>
              </a:rPr>
              <a:t>,  </a:t>
            </a:r>
            <a:r>
              <a:rPr lang="en-US" sz="10400" dirty="0" err="1">
                <a:latin typeface="Corbel" pitchFamily="34" charset="0"/>
              </a:rPr>
              <a:t>не</a:t>
            </a:r>
            <a:r>
              <a:rPr lang="en-US" sz="10400" dirty="0">
                <a:latin typeface="Corbel" pitchFamily="34" charset="0"/>
              </a:rPr>
              <a:t> </a:t>
            </a:r>
            <a:r>
              <a:rPr lang="en-US" sz="10400" dirty="0" err="1">
                <a:latin typeface="Corbel" pitchFamily="34" charset="0"/>
              </a:rPr>
              <a:t>связанные</a:t>
            </a:r>
            <a:r>
              <a:rPr lang="en-US" sz="10400" dirty="0">
                <a:latin typeface="Corbel" pitchFamily="34" charset="0"/>
              </a:rPr>
              <a:t> с </a:t>
            </a:r>
            <a:r>
              <a:rPr lang="en-US" sz="10400" dirty="0" err="1">
                <a:latin typeface="Corbel" pitchFamily="34" charset="0"/>
              </a:rPr>
              <a:t>темой</a:t>
            </a:r>
            <a:r>
              <a:rPr lang="en-US" sz="10400" dirty="0">
                <a:latin typeface="Corbel" pitchFamily="34" charset="0"/>
              </a:rPr>
              <a:t> </a:t>
            </a:r>
            <a:r>
              <a:rPr lang="en-US" sz="10400" dirty="0" err="1" smtClean="0">
                <a:latin typeface="Corbel" pitchFamily="34" charset="0"/>
              </a:rPr>
              <a:t>проекта</a:t>
            </a:r>
            <a:r>
              <a:rPr lang="ru-RU" sz="10400" dirty="0" smtClean="0">
                <a:latin typeface="Corbel" pitchFamily="34" charset="0"/>
              </a:rPr>
              <a:t>.</a:t>
            </a:r>
            <a:endParaRPr lang="en-US" sz="10400" dirty="0" smtClean="0">
              <a:latin typeface="Corbel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10400" dirty="0" smtClean="0">
                <a:latin typeface="Corbel" pitchFamily="34" charset="0"/>
              </a:rPr>
              <a:t> Например, при сравнении профессий  сравниваются небо или цвет одежды.</a:t>
            </a:r>
            <a:r>
              <a:rPr lang="en-US" sz="10400" dirty="0">
                <a:latin typeface="Corbel" pitchFamily="34" charset="0"/>
              </a:rPr>
              <a:t/>
            </a:r>
            <a:br>
              <a:rPr lang="en-US" sz="10400" dirty="0">
                <a:latin typeface="Corbel" pitchFamily="34" charset="0"/>
              </a:rPr>
            </a:br>
            <a:endParaRPr lang="ru-RU" sz="10400" dirty="0">
              <a:latin typeface="Corbel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403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6600FF"/>
                </a:solidFill>
              </a:rPr>
              <a:t>ЗАДАЧИ:</a:t>
            </a:r>
            <a:endParaRPr lang="ru-RU" sz="3200" b="1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9418" y="2556932"/>
            <a:ext cx="9317180" cy="3318936"/>
          </a:xfrm>
        </p:spPr>
        <p:txBody>
          <a:bodyPr>
            <a:normAutofit/>
          </a:bodyPr>
          <a:lstStyle/>
          <a:p>
            <a:pPr marL="514350" indent="-514350" algn="just">
              <a:buAutoNum type="arabicParenR"/>
            </a:pPr>
            <a:r>
              <a:rPr lang="ru-RU" sz="2600" dirty="0"/>
              <a:t>р</a:t>
            </a:r>
            <a:r>
              <a:rPr lang="ru-RU" sz="2600" dirty="0" smtClean="0"/>
              <a:t>ассмотреть темы кодификатора;</a:t>
            </a:r>
          </a:p>
          <a:p>
            <a:pPr marL="514350" indent="-514350" algn="just">
              <a:buAutoNum type="arabicParenR"/>
            </a:pPr>
            <a:r>
              <a:rPr lang="ru-RU" sz="2600" dirty="0"/>
              <a:t>п</a:t>
            </a:r>
            <a:r>
              <a:rPr lang="ru-RU" sz="2600" dirty="0" smtClean="0"/>
              <a:t>ознакомить учащихся  с критериями оценивания;</a:t>
            </a:r>
          </a:p>
          <a:p>
            <a:pPr marL="514350" indent="-514350" algn="just">
              <a:buAutoNum type="arabicParenR"/>
            </a:pPr>
            <a:r>
              <a:rPr lang="ru-RU" sz="2600" dirty="0"/>
              <a:t>р</a:t>
            </a:r>
            <a:r>
              <a:rPr lang="ru-RU" sz="2600" dirty="0" smtClean="0"/>
              <a:t>ассмотреть стратегии выполнения задания 4 на примере демоверсии;</a:t>
            </a:r>
          </a:p>
          <a:p>
            <a:pPr marL="514350" indent="-514350" algn="just">
              <a:buAutoNum type="arabicParenR"/>
            </a:pPr>
            <a:r>
              <a:rPr lang="ru-RU" sz="2600" dirty="0"/>
              <a:t>п</a:t>
            </a:r>
            <a:r>
              <a:rPr lang="ru-RU" sz="2600" dirty="0" smtClean="0"/>
              <a:t>ознакомить учащихся с эффективными приемами подготовки к выполнению задания. 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67102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0690" y="221672"/>
            <a:ext cx="7550173" cy="1052945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6600FF"/>
                </a:solidFill>
              </a:rPr>
              <a:t>ТИПИЧНЫЕ ОШИБКИ </a:t>
            </a:r>
            <a:br>
              <a:rPr lang="ru-RU" sz="2800" dirty="0">
                <a:solidFill>
                  <a:srgbClr val="6600FF"/>
                </a:solidFill>
              </a:rPr>
            </a:br>
            <a:r>
              <a:rPr lang="ru-RU" sz="2800" dirty="0">
                <a:solidFill>
                  <a:srgbClr val="6600FF"/>
                </a:solidFill>
              </a:rPr>
              <a:t>ПРИ ВЫПОЛНЕНИИ ЗАДАНИЯ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945" y="1274618"/>
            <a:ext cx="11610109" cy="486294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600" i="1" dirty="0" smtClean="0">
                <a:solidFill>
                  <a:srgbClr val="6600FF"/>
                </a:solidFill>
                <a:latin typeface="Corbel" panose="020B0503020204020204" pitchFamily="34" charset="0"/>
              </a:rPr>
              <a:t>ДОСТОИНСТВА И НЕДОСТАТКИ</a:t>
            </a:r>
            <a:r>
              <a:rPr lang="ru-RU" sz="2600" i="1" dirty="0" smtClean="0">
                <a:latin typeface="Corbel" panose="020B0503020204020204" pitchFamily="34" charset="0"/>
              </a:rPr>
              <a:t>: </a:t>
            </a:r>
          </a:p>
          <a:p>
            <a:pPr marL="0" indent="0" algn="just">
              <a:buNone/>
            </a:pPr>
            <a:r>
              <a:rPr lang="ru-RU" sz="2600" dirty="0" smtClean="0">
                <a:latin typeface="Corbel" panose="020B0503020204020204" pitchFamily="34" charset="0"/>
              </a:rPr>
              <a:t>Повторение: достоинства одного явления упоминаются как недостатки второго.</a:t>
            </a:r>
          </a:p>
          <a:p>
            <a:pPr marL="0" indent="0" algn="just">
              <a:buNone/>
            </a:pPr>
            <a:endParaRPr lang="ru-RU" sz="2600" dirty="0" smtClean="0">
              <a:latin typeface="Corbel" panose="020B0503020204020204" pitchFamily="34" charset="0"/>
            </a:endParaRPr>
          </a:p>
          <a:p>
            <a:pPr marL="0" indent="0" algn="just">
              <a:buNone/>
            </a:pPr>
            <a:r>
              <a:rPr lang="ru-RU" sz="2600" i="1" dirty="0" smtClean="0">
                <a:solidFill>
                  <a:srgbClr val="6600FF"/>
                </a:solidFill>
                <a:latin typeface="Corbel" panose="020B0503020204020204" pitchFamily="34" charset="0"/>
              </a:rPr>
              <a:t>ЗАКЛЮЧИТЕЛЬНАЯ ЧАСТЬ</a:t>
            </a:r>
            <a:r>
              <a:rPr lang="ru-RU" sz="2600" i="1" dirty="0" smtClean="0">
                <a:latin typeface="Corbel" panose="020B0503020204020204" pitchFamily="34" charset="0"/>
              </a:rPr>
              <a:t>:</a:t>
            </a:r>
            <a:endParaRPr lang="en-US" sz="2600" i="1" dirty="0" smtClean="0">
              <a:latin typeface="Corbel" panose="020B0503020204020204" pitchFamily="34" charset="0"/>
            </a:endParaRPr>
          </a:p>
          <a:p>
            <a:pPr algn="just">
              <a:buFontTx/>
              <a:buChar char="-"/>
            </a:pPr>
            <a:r>
              <a:rPr lang="ru-RU" sz="2600" dirty="0" smtClean="0">
                <a:latin typeface="Corbel" panose="020B0503020204020204" pitchFamily="34" charset="0"/>
              </a:rPr>
              <a:t>не говорится о СВОИХ предпочтениях, то есть нет слова</a:t>
            </a:r>
            <a:r>
              <a:rPr lang="en-US" sz="2600" dirty="0" smtClean="0">
                <a:latin typeface="Corbel" panose="020B0503020204020204" pitchFamily="34" charset="0"/>
              </a:rPr>
              <a:t> </a:t>
            </a:r>
            <a:r>
              <a:rPr lang="en-US" sz="2600" b="1" dirty="0" smtClean="0">
                <a:latin typeface="Corbel" panose="020B0503020204020204" pitchFamily="34" charset="0"/>
              </a:rPr>
              <a:t>I</a:t>
            </a:r>
            <a:r>
              <a:rPr lang="ru-RU" sz="2600" b="1" dirty="0">
                <a:latin typeface="Corbel" panose="020B0503020204020204" pitchFamily="34" charset="0"/>
              </a:rPr>
              <a:t> </a:t>
            </a:r>
            <a:r>
              <a:rPr lang="ru-RU" sz="2600" dirty="0" smtClean="0">
                <a:latin typeface="Corbel" panose="020B0503020204020204" pitchFamily="34" charset="0"/>
              </a:rPr>
              <a:t>с глаголами </a:t>
            </a:r>
            <a:r>
              <a:rPr lang="en-US" sz="2600" dirty="0" smtClean="0">
                <a:latin typeface="Corbel" panose="020B0503020204020204" pitchFamily="34" charset="0"/>
              </a:rPr>
              <a:t>like, would like, prefer, would prefer</a:t>
            </a:r>
            <a:r>
              <a:rPr lang="en-US" sz="2600" b="1" dirty="0" smtClean="0">
                <a:latin typeface="Corbel" panose="020B0503020204020204" pitchFamily="34" charset="0"/>
              </a:rPr>
              <a:t>. </a:t>
            </a:r>
            <a:r>
              <a:rPr lang="ru-RU" sz="2600" dirty="0" smtClean="0">
                <a:latin typeface="Corbel" panose="020B0503020204020204" pitchFamily="34" charset="0"/>
              </a:rPr>
              <a:t> </a:t>
            </a:r>
            <a:r>
              <a:rPr lang="ru-RU" sz="2600" dirty="0">
                <a:latin typeface="Corbel" panose="020B0503020204020204" pitchFamily="34" charset="0"/>
              </a:rPr>
              <a:t/>
            </a:r>
            <a:br>
              <a:rPr lang="ru-RU" sz="2600" dirty="0">
                <a:latin typeface="Corbel" panose="020B0503020204020204" pitchFamily="34" charset="0"/>
              </a:rPr>
            </a:br>
            <a:r>
              <a:rPr lang="ru-RU" sz="2600" dirty="0" smtClean="0">
                <a:latin typeface="Corbel" panose="020B0503020204020204" pitchFamily="34" charset="0"/>
              </a:rPr>
              <a:t>Например</a:t>
            </a:r>
            <a:r>
              <a:rPr lang="ru-RU" sz="2600" dirty="0">
                <a:latin typeface="Corbel" panose="020B0503020204020204" pitchFamily="34" charset="0"/>
              </a:rPr>
              <a:t>, </a:t>
            </a:r>
            <a:r>
              <a:rPr lang="ru-RU" sz="2600" dirty="0" smtClean="0">
                <a:latin typeface="Corbel" panose="020B0503020204020204" pitchFamily="34" charset="0"/>
              </a:rPr>
              <a:t>используют</a:t>
            </a:r>
            <a:r>
              <a:rPr lang="en-US" sz="2600" dirty="0" smtClean="0">
                <a:latin typeface="Corbel" panose="020B0503020204020204" pitchFamily="34" charset="0"/>
              </a:rPr>
              <a:t>c</a:t>
            </a:r>
            <a:r>
              <a:rPr lang="ru-RU" sz="2600" dirty="0" smtClean="0">
                <a:latin typeface="Corbel" panose="020B0503020204020204" pitchFamily="34" charset="0"/>
              </a:rPr>
              <a:t>я</a:t>
            </a:r>
            <a:r>
              <a:rPr lang="ru-RU" sz="2600" dirty="0">
                <a:latin typeface="Corbel" panose="020B0503020204020204" pitchFamily="34" charset="0"/>
              </a:rPr>
              <a:t> общие фразы, такие как </a:t>
            </a:r>
            <a:r>
              <a:rPr lang="en-US" sz="2600" dirty="0">
                <a:latin typeface="Corbel" panose="020B0503020204020204" pitchFamily="34" charset="0"/>
              </a:rPr>
              <a:t>I believe it’s more interesting </a:t>
            </a:r>
            <a:r>
              <a:rPr lang="en-US" sz="2600" dirty="0" smtClean="0">
                <a:latin typeface="Corbel" panose="020B0503020204020204" pitchFamily="34" charset="0"/>
              </a:rPr>
              <a:t>to…;</a:t>
            </a:r>
            <a:endParaRPr lang="ru-RU" sz="2600" dirty="0" smtClean="0">
              <a:latin typeface="Corbel" panose="020B0503020204020204" pitchFamily="34" charset="0"/>
            </a:endParaRPr>
          </a:p>
          <a:p>
            <a:pPr algn="just">
              <a:buFontTx/>
              <a:buChar char="-"/>
            </a:pPr>
            <a:r>
              <a:rPr lang="ru-RU" sz="2600" dirty="0">
                <a:latin typeface="Corbel" panose="020B0503020204020204" pitchFamily="34" charset="0"/>
              </a:rPr>
              <a:t>и</a:t>
            </a:r>
            <a:r>
              <a:rPr lang="ru-RU" sz="2600" dirty="0" smtClean="0">
                <a:latin typeface="Corbel" panose="020B0503020204020204" pitchFamily="34" charset="0"/>
              </a:rPr>
              <a:t>спользуется не тот глагол, который указан в задании;</a:t>
            </a:r>
          </a:p>
          <a:p>
            <a:pPr algn="just">
              <a:buFontTx/>
              <a:buChar char="-"/>
            </a:pPr>
            <a:r>
              <a:rPr lang="ru-RU" sz="2600" dirty="0" smtClean="0">
                <a:latin typeface="Corbel" panose="020B0503020204020204" pitchFamily="34" charset="0"/>
              </a:rPr>
              <a:t>не обосновывается свое предпочтение (нет ответа на вопрос </a:t>
            </a:r>
            <a:r>
              <a:rPr lang="en-US" sz="2600" dirty="0" smtClean="0">
                <a:latin typeface="Corbel" panose="020B0503020204020204" pitchFamily="34" charset="0"/>
              </a:rPr>
              <a:t>why?)</a:t>
            </a:r>
            <a:r>
              <a:rPr lang="ru-RU" sz="2600" dirty="0">
                <a:latin typeface="Corbel" panose="020B0503020204020204" pitchFamily="34" charset="0"/>
              </a:rPr>
              <a:t>.</a:t>
            </a:r>
            <a:endParaRPr lang="en-US" sz="2600" dirty="0" smtClean="0">
              <a:latin typeface="Corbel" panose="020B0503020204020204" pitchFamily="34" charset="0"/>
            </a:endParaRPr>
          </a:p>
          <a:p>
            <a:pPr algn="just">
              <a:buFontTx/>
              <a:buChar char="-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295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00FF"/>
                </a:solidFill>
              </a:rPr>
              <a:t>Эффективные приемы языковой подготовки</a:t>
            </a: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2727" y="2757055"/>
            <a:ext cx="10141528" cy="3920836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sz="2800" dirty="0" smtClean="0"/>
              <a:t>a list of possible types/ways – </a:t>
            </a:r>
            <a:r>
              <a:rPr lang="ru-RU" sz="2800" dirty="0" smtClean="0"/>
              <a:t>список возможных типов</a:t>
            </a:r>
            <a:r>
              <a:rPr lang="en-US" sz="2800" dirty="0" smtClean="0"/>
              <a:t>/c</a:t>
            </a:r>
            <a:r>
              <a:rPr lang="ru-RU" sz="2800" dirty="0" err="1" smtClean="0"/>
              <a:t>пособов</a:t>
            </a:r>
            <a:r>
              <a:rPr lang="ru-RU" sz="2800" dirty="0" smtClean="0"/>
              <a:t> действий;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sz="2800" dirty="0"/>
              <a:t>w</a:t>
            </a:r>
            <a:r>
              <a:rPr lang="en-US" sz="2800" dirty="0" smtClean="0"/>
              <a:t>ord maps –</a:t>
            </a:r>
            <a:r>
              <a:rPr lang="ru-RU" sz="2800" dirty="0" smtClean="0"/>
              <a:t> тематические карты слов;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sz="2800" dirty="0"/>
              <a:t>s</a:t>
            </a:r>
            <a:r>
              <a:rPr lang="en-US" sz="2800" dirty="0" smtClean="0"/>
              <a:t>ynonymic chains – </a:t>
            </a:r>
            <a:r>
              <a:rPr lang="ru-RU" sz="2800" dirty="0" smtClean="0"/>
              <a:t>синонимические цепочки.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800" dirty="0" smtClean="0"/>
          </a:p>
          <a:p>
            <a:pPr marL="514350" indent="-514350">
              <a:buAutoNum type="arabicParenR"/>
            </a:pPr>
            <a:endParaRPr lang="ru-RU" sz="2800" dirty="0" smtClean="0"/>
          </a:p>
          <a:p>
            <a:pPr marL="514350" indent="-514350">
              <a:buAutoNum type="arabicParenR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0442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00FF"/>
                </a:solidFill>
              </a:rPr>
              <a:t>TYPES OF…</a:t>
            </a: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7309" y="2153412"/>
            <a:ext cx="10196946" cy="45244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6600FF"/>
                </a:solidFill>
              </a:rPr>
              <a:t>HOLIDAYS</a:t>
            </a:r>
            <a:r>
              <a:rPr lang="en-US" sz="2800" dirty="0" smtClean="0"/>
              <a:t>                             </a:t>
            </a:r>
            <a:r>
              <a:rPr lang="en-US" sz="2800" dirty="0" smtClean="0">
                <a:solidFill>
                  <a:srgbClr val="6600FF"/>
                </a:solidFill>
              </a:rPr>
              <a:t>HOBBIES</a:t>
            </a:r>
            <a:r>
              <a:rPr lang="en-US" sz="2800" dirty="0" smtClean="0"/>
              <a:t>                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b</a:t>
            </a:r>
            <a:r>
              <a:rPr lang="en-US" sz="2800" dirty="0" smtClean="0"/>
              <a:t>each                                     active - passive</a:t>
            </a:r>
          </a:p>
          <a:p>
            <a:pPr marL="0" indent="0">
              <a:buNone/>
            </a:pPr>
            <a:r>
              <a:rPr lang="en-US" sz="2800" dirty="0"/>
              <a:t>c</a:t>
            </a:r>
            <a:r>
              <a:rPr lang="en-US" sz="2800" dirty="0" smtClean="0"/>
              <a:t>amping		                 safe - dangerous</a:t>
            </a:r>
          </a:p>
          <a:p>
            <a:pPr marL="0" indent="0">
              <a:buNone/>
            </a:pPr>
            <a:r>
              <a:rPr lang="en-US" sz="2800" dirty="0"/>
              <a:t>h</a:t>
            </a:r>
            <a:r>
              <a:rPr lang="en-US" sz="2800" dirty="0" smtClean="0"/>
              <a:t>iking                                     intellectual -  </a:t>
            </a:r>
            <a:r>
              <a:rPr lang="en-US" sz="2800" dirty="0"/>
              <a:t>physically demanding </a:t>
            </a:r>
            <a:r>
              <a:rPr lang="en-US" sz="2800" dirty="0" smtClean="0"/>
              <a:t> </a:t>
            </a:r>
          </a:p>
          <a:p>
            <a:pPr marL="0" indent="0">
              <a:buNone/>
            </a:pPr>
            <a:r>
              <a:rPr lang="en-US" sz="2800" dirty="0"/>
              <a:t>a</a:t>
            </a:r>
            <a:r>
              <a:rPr lang="en-US" sz="2800" dirty="0" smtClean="0"/>
              <a:t> package tour                               </a:t>
            </a:r>
          </a:p>
          <a:p>
            <a:pPr marL="0" indent="0">
              <a:buNone/>
            </a:pPr>
            <a:r>
              <a:rPr lang="en-US" sz="2800" dirty="0"/>
              <a:t>a</a:t>
            </a:r>
            <a:r>
              <a:rPr lang="en-US" sz="2800" dirty="0" smtClean="0"/>
              <a:t> guided tour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3596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worldmirrorgroup.com/wp-content/uploads/2014/02/Fotolia_41473513_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61" y="194426"/>
            <a:ext cx="4576012" cy="299252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.allegroimg.com/original/038d89/59419de24390be15345ec8ab2710/DUZY-NAMIOT-TURYSTYCZNY-3-OSOBOWY-IGLO-290x120-cm-EAN-59076949556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503" y="890438"/>
            <a:ext cx="6472988" cy="194189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www.coloradormr.com/custimages/Hiking/AdobeStock_8897953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23" y="3471574"/>
            <a:ext cx="4031050" cy="268736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www.libertytravel.com/sites/default/files/styles/full_size/public/GettyImages-485614909.jpg?itok=3cLGny8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963" y="3027668"/>
            <a:ext cx="4321276" cy="2880851"/>
          </a:xfrm>
          <a:prstGeom prst="rect">
            <a:avLst/>
          </a:prstGeom>
          <a:noFill/>
          <a:ln>
            <a:solidFill>
              <a:srgbClr val="A27554"/>
            </a:solidFill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64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6600FF"/>
                </a:solidFill>
              </a:rPr>
              <a:t>HOBBIES</a:t>
            </a:r>
            <a:endParaRPr lang="ru-RU" dirty="0">
              <a:solidFill>
                <a:srgbClr val="6600FF"/>
              </a:solidFill>
            </a:endParaRPr>
          </a:p>
        </p:txBody>
      </p:sp>
      <p:pic>
        <p:nvPicPr>
          <p:cNvPr id="6146" name="Picture 2" descr="https://sport-snaryazhenie.ru/wp-content/uploads/2020/03/Screenshot_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786" y="1799303"/>
            <a:ext cx="5052014" cy="3354078"/>
          </a:xfrm>
          <a:prstGeom prst="rect">
            <a:avLst/>
          </a:prstGeom>
          <a:noFill/>
          <a:effectLst>
            <a:softEdge rad="12700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houghtsbecomewordscom.files.wordpress.com/2017/12/men-reading-books-05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43203"/>
            <a:ext cx="5093710" cy="3397505"/>
          </a:xfrm>
          <a:prstGeom prst="rect">
            <a:avLst/>
          </a:prstGeom>
          <a:noFill/>
          <a:effectLst>
            <a:softEdge rad="127000"/>
          </a:effectLst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50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00FF"/>
                </a:solidFill>
              </a:rPr>
              <a:t>Jobs/the equipment used/actions</a:t>
            </a: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9238" y="2646218"/>
            <a:ext cx="7046797" cy="309380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   a </a:t>
            </a:r>
            <a:r>
              <a:rPr lang="en-US" sz="2800" dirty="0"/>
              <a:t>hairdresser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a comb/a hairbrush/scissors/a hair-dryer  </a:t>
            </a:r>
          </a:p>
          <a:p>
            <a:pPr marL="0" indent="0">
              <a:buNone/>
            </a:pPr>
            <a:r>
              <a:rPr lang="en-US" sz="2800" dirty="0" smtClean="0"/>
              <a:t>          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to comb/to cut/ to do </a:t>
            </a:r>
            <a:r>
              <a:rPr lang="en-US" sz="2800" dirty="0" err="1" smtClean="0"/>
              <a:t>sb’s</a:t>
            </a:r>
            <a:r>
              <a:rPr lang="en-US" sz="2800" dirty="0" smtClean="0"/>
              <a:t> hair </a:t>
            </a:r>
            <a:endParaRPr lang="en-US" sz="2800" dirty="0"/>
          </a:p>
        </p:txBody>
      </p:sp>
      <p:pic>
        <p:nvPicPr>
          <p:cNvPr id="4" name="Picture 2" descr="https://img2.freepng.ru/20190511/lb/kisspng-hairdresser-clip-art-beauty-parlour-comb-new-customer-registration-hairdressing-professio-5cd6a5c9df5e83.49266316155757101791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34" y="2153412"/>
            <a:ext cx="391620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6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00FF"/>
                </a:solidFill>
              </a:rPr>
              <a:t>Jobs/the equipment used/actions</a:t>
            </a: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8691" y="2978727"/>
            <a:ext cx="5666509" cy="30064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a cleaner</a:t>
            </a:r>
          </a:p>
          <a:p>
            <a:pPr marL="0" indent="0">
              <a:buNone/>
            </a:pPr>
            <a:r>
              <a:rPr lang="en-US" sz="2800" dirty="0"/>
              <a:t>a</a:t>
            </a:r>
            <a:r>
              <a:rPr lang="en-US" sz="2800" dirty="0" smtClean="0"/>
              <a:t> mop/a broom/a cloth/ detergent/ a bucket</a:t>
            </a:r>
          </a:p>
          <a:p>
            <a:pPr marL="0" indent="0">
              <a:buNone/>
            </a:pPr>
            <a:r>
              <a:rPr lang="en-US" sz="2800" dirty="0"/>
              <a:t>t</a:t>
            </a:r>
            <a:r>
              <a:rPr lang="en-US" sz="2800" dirty="0" smtClean="0"/>
              <a:t>o clean/to mop/to sweep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2050" name="Picture 2" descr="https://webstockreview.net/images/clean-clipart-service-staff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48" y="2573233"/>
            <a:ext cx="3785869" cy="390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89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7282" y="258110"/>
            <a:ext cx="7729728" cy="1188720"/>
          </a:xfrm>
        </p:spPr>
        <p:txBody>
          <a:bodyPr/>
          <a:lstStyle/>
          <a:p>
            <a:r>
              <a:rPr lang="en-US" dirty="0" smtClean="0">
                <a:solidFill>
                  <a:srgbClr val="6600FF"/>
                </a:solidFill>
              </a:rPr>
              <a:t>WORD MAPS</a:t>
            </a: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837" y="1565564"/>
            <a:ext cx="11097490" cy="53894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6600FF"/>
                </a:solidFill>
              </a:rPr>
              <a:t>GADGETS AND </a:t>
            </a:r>
            <a:r>
              <a:rPr lang="en-US" sz="3000" dirty="0" smtClean="0">
                <a:solidFill>
                  <a:srgbClr val="6600FF"/>
                </a:solidFill>
              </a:rPr>
              <a:t>APPLIANCES</a:t>
            </a:r>
            <a:r>
              <a:rPr lang="en-US" sz="3000" dirty="0" smtClean="0">
                <a:solidFill>
                  <a:srgbClr val="002060"/>
                </a:solidFill>
              </a:rPr>
              <a:t>         </a:t>
            </a:r>
            <a:r>
              <a:rPr lang="en-US" sz="3200" dirty="0" smtClean="0">
                <a:solidFill>
                  <a:srgbClr val="6600FF"/>
                </a:solidFill>
              </a:rPr>
              <a:t>HOUSEHOLD </a:t>
            </a:r>
            <a:r>
              <a:rPr lang="en-US" sz="3200" dirty="0">
                <a:solidFill>
                  <a:srgbClr val="6600FF"/>
                </a:solidFill>
              </a:rPr>
              <a:t>CHORES      </a:t>
            </a:r>
          </a:p>
          <a:p>
            <a:pPr marL="0" indent="0">
              <a:buNone/>
            </a:pPr>
            <a:r>
              <a:rPr lang="en-US" sz="3000" dirty="0" smtClean="0"/>
              <a:t>a smartphone		</a:t>
            </a:r>
            <a:r>
              <a:rPr lang="en-US" sz="3000" dirty="0"/>
              <a:t> </a:t>
            </a:r>
            <a:r>
              <a:rPr lang="en-US" sz="3000" dirty="0" smtClean="0"/>
              <a:t>                to hoover/to vacuum </a:t>
            </a:r>
            <a:r>
              <a:rPr lang="ru-RU" sz="3000" dirty="0" smtClean="0"/>
              <a:t>-</a:t>
            </a:r>
            <a:r>
              <a:rPr lang="en-US" sz="3000" dirty="0" smtClean="0"/>
              <a:t>	</a:t>
            </a:r>
          </a:p>
          <a:p>
            <a:pPr marL="0" indent="0">
              <a:buNone/>
            </a:pPr>
            <a:r>
              <a:rPr lang="en-US" sz="3000" dirty="0" smtClean="0"/>
              <a:t>a laptop					a </a:t>
            </a:r>
            <a:r>
              <a:rPr lang="en-US" sz="3000" dirty="0"/>
              <a:t>vacuum cleaner ( a hoover) </a:t>
            </a:r>
            <a:endParaRPr lang="ru-RU" sz="3000" dirty="0" smtClean="0"/>
          </a:p>
          <a:p>
            <a:pPr marL="0" indent="0">
              <a:buNone/>
            </a:pPr>
            <a:r>
              <a:rPr lang="en-US" sz="3000" dirty="0"/>
              <a:t>a </a:t>
            </a:r>
            <a:r>
              <a:rPr lang="en-US" sz="3000" dirty="0" smtClean="0"/>
              <a:t>tablet					do </a:t>
            </a:r>
            <a:r>
              <a:rPr lang="en-US" sz="3000" dirty="0"/>
              <a:t>the ironing  </a:t>
            </a:r>
            <a:r>
              <a:rPr lang="ru-RU" sz="3000" dirty="0"/>
              <a:t>- </a:t>
            </a:r>
            <a:r>
              <a:rPr lang="en-US" sz="3000" dirty="0"/>
              <a:t>an iron </a:t>
            </a:r>
            <a:endParaRPr lang="en-US" sz="3000" dirty="0" smtClean="0"/>
          </a:p>
          <a:p>
            <a:pPr marL="0" indent="0">
              <a:buNone/>
            </a:pPr>
            <a:r>
              <a:rPr lang="en-US" sz="3000" dirty="0" smtClean="0"/>
              <a:t>headphones		                </a:t>
            </a:r>
            <a:endParaRPr lang="en-US" sz="3000" dirty="0"/>
          </a:p>
          <a:p>
            <a:pPr marL="0" indent="0">
              <a:buNone/>
            </a:pPr>
            <a:r>
              <a:rPr lang="en-US" sz="3000" dirty="0" smtClean="0"/>
              <a:t>loudspeakers	                           do </a:t>
            </a:r>
            <a:r>
              <a:rPr lang="en-US" sz="3000" dirty="0"/>
              <a:t>the washing up/wash up </a:t>
            </a:r>
            <a:endParaRPr lang="en-US" sz="3000" dirty="0" smtClean="0"/>
          </a:p>
          <a:p>
            <a:pPr marL="0" indent="0">
              <a:buNone/>
            </a:pPr>
            <a:r>
              <a:rPr lang="en-US" sz="3000" dirty="0" smtClean="0"/>
              <a:t>a </a:t>
            </a:r>
            <a:r>
              <a:rPr lang="en-US" sz="3000" dirty="0"/>
              <a:t>computer screen</a:t>
            </a:r>
            <a:r>
              <a:rPr lang="en-US" sz="3000" dirty="0" smtClean="0"/>
              <a:t>	</a:t>
            </a:r>
            <a:r>
              <a:rPr lang="en-US" sz="3000" dirty="0"/>
              <a:t>	</a:t>
            </a:r>
            <a:r>
              <a:rPr lang="en-US" sz="3000" dirty="0" smtClean="0"/>
              <a:t>          a </a:t>
            </a:r>
            <a:r>
              <a:rPr lang="en-US" sz="3000" dirty="0"/>
              <a:t>dishwasher</a:t>
            </a:r>
          </a:p>
          <a:p>
            <a:pPr marL="0" indent="0">
              <a:buNone/>
            </a:pPr>
            <a:r>
              <a:rPr lang="en-US" sz="3000" dirty="0" smtClean="0"/>
              <a:t>a keyboard						</a:t>
            </a:r>
          </a:p>
          <a:p>
            <a:pPr marL="0" indent="0">
              <a:buNone/>
            </a:pPr>
            <a:r>
              <a:rPr lang="en-US" sz="3000" dirty="0" err="1" smtClean="0"/>
              <a:t>airpods</a:t>
            </a:r>
            <a:endParaRPr lang="en-US" sz="3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60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221673"/>
            <a:ext cx="7729728" cy="126076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Meaningful differences/synonymic expressions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1673" y="2064328"/>
            <a:ext cx="3976255" cy="479367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endParaRPr lang="en-US" sz="2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/>
              <a:t>to lead an active/healthy way of life = to have an active/healthy lifestyle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/>
              <a:t>to be doing …. = to be involved/engaged  in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100" name="Picture 4" descr="https://zbk.ru/wp-content/uploads/2020/02/knitting-woman-38937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72" y="2985476"/>
            <a:ext cx="2960241" cy="24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.pinimg.com/originals/6d/95/bb/6d95bb1190302c1660d6f8d6953c8b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681" y="2398577"/>
            <a:ext cx="3394365" cy="307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2509" y="1579418"/>
            <a:ext cx="45997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	indoors </a:t>
            </a:r>
            <a:r>
              <a:rPr lang="en-US" sz="2800" dirty="0"/>
              <a:t>= in the </a:t>
            </a:r>
            <a:r>
              <a:rPr lang="en-US" sz="2800" dirty="0" smtClean="0"/>
              <a:t>	comfort </a:t>
            </a:r>
            <a:r>
              <a:rPr lang="en-US" sz="2800" dirty="0"/>
              <a:t>of the house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61709" y="1482436"/>
            <a:ext cx="524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            outdoors </a:t>
            </a:r>
            <a:r>
              <a:rPr lang="en-US" sz="2800" dirty="0"/>
              <a:t>= in the open air</a:t>
            </a:r>
          </a:p>
        </p:txBody>
      </p:sp>
    </p:spTree>
    <p:extLst>
      <p:ext uri="{BB962C8B-B14F-4D97-AF65-F5344CB8AC3E}">
        <p14:creationId xmlns:p14="http://schemas.microsoft.com/office/powerpoint/2010/main" val="272038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637309"/>
            <a:ext cx="7729728" cy="1516103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6600FF"/>
                </a:solidFill>
              </a:rPr>
              <a:t/>
            </a:r>
            <a:br>
              <a:rPr lang="en-US" b="1" dirty="0" smtClean="0">
                <a:solidFill>
                  <a:srgbClr val="6600FF"/>
                </a:solidFill>
              </a:rPr>
            </a:br>
            <a:r>
              <a:rPr lang="ru-RU" b="1" dirty="0" smtClean="0">
                <a:solidFill>
                  <a:srgbClr val="6600FF"/>
                </a:solidFill>
              </a:rPr>
              <a:t>УДАЧИ </a:t>
            </a:r>
            <a:r>
              <a:rPr lang="ru-RU" b="1" dirty="0">
                <a:solidFill>
                  <a:srgbClr val="6600FF"/>
                </a:solidFill>
              </a:rPr>
              <a:t>НА ЭКЗАМЕНЕ!</a:t>
            </a:r>
            <a:br>
              <a:rPr lang="ru-RU" b="1" dirty="0">
                <a:solidFill>
                  <a:srgbClr val="6600FF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818174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800" dirty="0" smtClean="0"/>
              <a:t>Контакты</a:t>
            </a:r>
            <a:r>
              <a:rPr lang="en-US" sz="2800" dirty="0" smtClean="0"/>
              <a:t> </a:t>
            </a:r>
            <a:r>
              <a:rPr lang="ru-RU" sz="2800" dirty="0" smtClean="0"/>
              <a:t>учителя:</a:t>
            </a:r>
          </a:p>
          <a:p>
            <a:pPr marL="0" indent="0">
              <a:buNone/>
            </a:pPr>
            <a:r>
              <a:rPr lang="en-US" sz="2800" dirty="0" smtClean="0"/>
              <a:t>Email: whatsup2d@mail.ru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4000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673" y="180109"/>
            <a:ext cx="11970327" cy="7245927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pPr marL="3657600" lvl="8" indent="0">
              <a:lnSpc>
                <a:spcPct val="100000"/>
              </a:lnSpc>
              <a:buNone/>
            </a:pPr>
            <a:r>
              <a:rPr lang="ru-RU" b="1" dirty="0" smtClean="0"/>
              <a:t>                                                   </a:t>
            </a:r>
            <a:r>
              <a:rPr lang="en-US" sz="2400" b="1" dirty="0" smtClean="0"/>
              <a:t>Task </a:t>
            </a:r>
            <a:r>
              <a:rPr lang="en-US" sz="2400" b="1" dirty="0"/>
              <a:t>4. Imagine that you and your friend </a:t>
            </a:r>
            <a:r>
              <a:rPr lang="en-US" sz="2400" b="1" dirty="0" smtClean="0"/>
              <a:t>      </a:t>
            </a:r>
            <a:r>
              <a:rPr lang="ru-RU" sz="2400" b="1" dirty="0" smtClean="0"/>
              <a:t>	            </a:t>
            </a:r>
            <a:r>
              <a:rPr lang="en-US" sz="2400" b="1" dirty="0" smtClean="0"/>
              <a:t>              are doing  a school </a:t>
            </a:r>
            <a:r>
              <a:rPr lang="en-US" sz="2400" b="1" dirty="0"/>
              <a:t>project</a:t>
            </a:r>
            <a:r>
              <a:rPr lang="ru-RU" sz="2400" b="1" dirty="0"/>
              <a:t>  </a:t>
            </a:r>
            <a:r>
              <a:rPr lang="en-US" sz="2400" b="1" dirty="0"/>
              <a:t>“Shopping”. </a:t>
            </a:r>
            <a:endParaRPr lang="en-US" sz="2400" b="1" dirty="0" smtClean="0"/>
          </a:p>
          <a:p>
            <a:pPr marL="3657600" lvl="8" indent="0">
              <a:lnSpc>
                <a:spcPct val="100000"/>
              </a:lnSpc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                          </a:t>
            </a:r>
            <a:r>
              <a:rPr lang="en-US" sz="2400" b="1" dirty="0" smtClean="0"/>
              <a:t>You </a:t>
            </a:r>
            <a:r>
              <a:rPr lang="en-US" sz="2400" b="1" dirty="0"/>
              <a:t>have found some illustrations and </a:t>
            </a:r>
            <a:r>
              <a:rPr lang="en-US" sz="2400" b="1" dirty="0" smtClean="0"/>
              <a:t>                               	                          want to </a:t>
            </a:r>
            <a:r>
              <a:rPr lang="en-US" sz="2400" b="1" dirty="0"/>
              <a:t>share the news</a:t>
            </a:r>
            <a:r>
              <a:rPr lang="en-US" sz="2400" b="1" dirty="0" smtClean="0"/>
              <a:t>.</a:t>
            </a:r>
            <a:r>
              <a:rPr lang="en-US" sz="2400" b="1" dirty="0"/>
              <a:t> </a:t>
            </a:r>
            <a:endParaRPr lang="en-US" sz="2400" b="1" dirty="0" smtClean="0"/>
          </a:p>
          <a:p>
            <a:pPr marL="3657600" lvl="8" indent="0">
              <a:lnSpc>
                <a:spcPct val="100000"/>
              </a:lnSpc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                                       Leave </a:t>
            </a:r>
            <a:r>
              <a:rPr lang="en-US" sz="2400" b="1" dirty="0"/>
              <a:t>a voice message to your friend. </a:t>
            </a:r>
          </a:p>
          <a:p>
            <a:pPr marL="0" indent="0">
              <a:buNone/>
            </a:pPr>
            <a:r>
              <a:rPr lang="en-US" sz="2400" b="1" dirty="0" smtClean="0"/>
              <a:t>In </a:t>
            </a:r>
            <a:r>
              <a:rPr lang="en-US" sz="2400" b="1" dirty="0"/>
              <a:t>2.5 minutes be ready to:</a:t>
            </a:r>
          </a:p>
          <a:p>
            <a:pPr marL="0" indent="0">
              <a:buNone/>
            </a:pPr>
            <a:r>
              <a:rPr lang="en-US" sz="2400" dirty="0"/>
              <a:t>• explain the choice of the illustrations for the project by briefly </a:t>
            </a:r>
            <a:r>
              <a:rPr lang="en-US" sz="2400" dirty="0" smtClean="0"/>
              <a:t>describing</a:t>
            </a:r>
            <a:r>
              <a:rPr lang="ru-RU" sz="2400" dirty="0" smtClean="0"/>
              <a:t>  </a:t>
            </a:r>
            <a:r>
              <a:rPr lang="en-US" sz="2400" dirty="0" smtClean="0"/>
              <a:t>them </a:t>
            </a:r>
            <a:r>
              <a:rPr lang="en-US" sz="2400" dirty="0"/>
              <a:t>and noting the differences;</a:t>
            </a:r>
          </a:p>
          <a:p>
            <a:pPr marL="0" indent="0">
              <a:buNone/>
            </a:pPr>
            <a:r>
              <a:rPr lang="en-US" sz="2400" dirty="0"/>
              <a:t>• mention the advantages (1–2) of the two types of shopping;</a:t>
            </a:r>
          </a:p>
          <a:p>
            <a:pPr marL="0" indent="0">
              <a:buNone/>
            </a:pPr>
            <a:r>
              <a:rPr lang="en-US" sz="2400" dirty="0"/>
              <a:t>• mention the disadvantages (1–2) of the two types of shopping</a:t>
            </a:r>
            <a:r>
              <a:rPr lang="en-US" sz="2400" dirty="0" smtClean="0"/>
              <a:t>;</a:t>
            </a:r>
          </a:p>
          <a:p>
            <a:pPr marL="0" indent="0">
              <a:buNone/>
            </a:pPr>
            <a:r>
              <a:rPr lang="en-US" sz="2400" dirty="0" smtClean="0"/>
              <a:t>• </a:t>
            </a:r>
            <a:r>
              <a:rPr lang="en-US" sz="2400" dirty="0"/>
              <a:t>express your opinion on the subject of the project – which way of </a:t>
            </a:r>
            <a:r>
              <a:rPr lang="en-US" sz="2400" dirty="0" smtClean="0"/>
              <a:t>shopping</a:t>
            </a:r>
            <a:r>
              <a:rPr lang="ru-RU" sz="2400" dirty="0" smtClean="0"/>
              <a:t> </a:t>
            </a:r>
            <a:r>
              <a:rPr lang="en-US" sz="2400" dirty="0" smtClean="0"/>
              <a:t>you </a:t>
            </a:r>
            <a:r>
              <a:rPr lang="en-US" sz="2400" dirty="0"/>
              <a:t>prefer and why</a:t>
            </a:r>
            <a:r>
              <a:rPr lang="en-US" sz="2400" dirty="0" smtClean="0"/>
              <a:t>.                   </a:t>
            </a:r>
          </a:p>
          <a:p>
            <a:pPr marL="0" indent="0">
              <a:buNone/>
            </a:pPr>
            <a:r>
              <a:rPr lang="en-US" sz="2400" dirty="0" smtClean="0"/>
              <a:t>   </a:t>
            </a:r>
            <a:r>
              <a:rPr lang="en-US" sz="2400" b="1" dirty="0" smtClean="0"/>
              <a:t>You </a:t>
            </a:r>
            <a:r>
              <a:rPr lang="en-US" sz="2400" b="1" dirty="0"/>
              <a:t>will speak for not more than 3 minutes (12–15 sentences</a:t>
            </a:r>
            <a:r>
              <a:rPr lang="en-US" sz="2400" b="1" dirty="0" smtClean="0"/>
              <a:t>).</a:t>
            </a:r>
            <a:r>
              <a:rPr lang="ru-RU" sz="2400" b="1" dirty="0" smtClean="0"/>
              <a:t> </a:t>
            </a: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  You </a:t>
            </a:r>
            <a:r>
              <a:rPr lang="en-US" sz="2400" b="1" dirty="0"/>
              <a:t>have to talk continuously.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82" y="254971"/>
            <a:ext cx="2991313" cy="22395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348" y="112750"/>
            <a:ext cx="2755652" cy="236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4436" y="152400"/>
            <a:ext cx="7744137" cy="103632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2060"/>
                </a:solidFill>
              </a:rPr>
              <a:t/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6600FF"/>
                </a:solidFill>
              </a:rPr>
              <a:t>КОДИФИКАТОР</a:t>
            </a:r>
            <a:r>
              <a:rPr lang="ru-RU" dirty="0" smtClean="0">
                <a:solidFill>
                  <a:srgbClr val="6600FF"/>
                </a:solidFill>
              </a:rPr>
              <a:t> </a:t>
            </a:r>
            <a:br>
              <a:rPr lang="ru-RU" dirty="0" smtClean="0">
                <a:solidFill>
                  <a:srgbClr val="6600FF"/>
                </a:solidFill>
              </a:rPr>
            </a:br>
            <a:endParaRPr lang="ru-RU" dirty="0">
              <a:solidFill>
                <a:srgbClr val="66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856" y="1551708"/>
            <a:ext cx="10986654" cy="501534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1</a:t>
            </a:r>
            <a:r>
              <a:rPr lang="ru-RU" sz="2400" dirty="0"/>
              <a:t>. Повседневная жизнь</a:t>
            </a:r>
            <a:r>
              <a:rPr lang="en-US" sz="2400" dirty="0"/>
              <a:t> </a:t>
            </a:r>
            <a:r>
              <a:rPr lang="ru-RU" sz="2400" dirty="0"/>
              <a:t>и быт. Распределение домашних обязанностей в семье</a:t>
            </a:r>
            <a:r>
              <a:rPr lang="ru-RU" sz="2400" dirty="0" smtClean="0"/>
              <a:t>. Покупки. Семейные традиции. Общество </a:t>
            </a:r>
            <a:r>
              <a:rPr lang="ru-RU" sz="2400" dirty="0"/>
              <a:t>потребления. Самостоятельная жизнь. Отношения поколений в семье. </a:t>
            </a:r>
            <a:r>
              <a:rPr lang="ru-RU" sz="2400" dirty="0" smtClean="0"/>
              <a:t>Дружба </a:t>
            </a:r>
            <a:r>
              <a:rPr lang="ru-RU" sz="2400" dirty="0"/>
              <a:t>и любовь</a:t>
            </a:r>
            <a:r>
              <a:rPr lang="en-US" sz="2400" dirty="0"/>
              <a:t>.</a:t>
            </a:r>
            <a:r>
              <a:rPr lang="ru-RU" sz="2400" dirty="0"/>
              <a:t> </a:t>
            </a:r>
            <a:r>
              <a:rPr lang="ru-RU" sz="2400" dirty="0" smtClean="0"/>
              <a:t> Межличностные отношения с друзьями и знакомыми.</a:t>
            </a:r>
            <a:endParaRPr lang="en-US" sz="2400" dirty="0"/>
          </a:p>
          <a:p>
            <a:pPr marL="0" indent="0" algn="just">
              <a:buNone/>
            </a:pPr>
            <a:r>
              <a:rPr lang="en-US" sz="2400" dirty="0"/>
              <a:t>2. </a:t>
            </a:r>
            <a:r>
              <a:rPr lang="ru-RU" sz="2400" dirty="0" smtClean="0"/>
              <a:t>Жизнь в городе и сельской местности. Проблемы города и села. Городская инфраструктура. Сельское хозяйство. Развитие </a:t>
            </a:r>
            <a:r>
              <a:rPr lang="ru-RU" sz="2400" dirty="0"/>
              <a:t>города и регионов</a:t>
            </a:r>
            <a:r>
              <a:rPr lang="en-US" sz="2400" dirty="0"/>
              <a:t>.</a:t>
            </a:r>
            <a:r>
              <a:rPr lang="ru-RU" sz="2400" dirty="0"/>
              <a:t> </a:t>
            </a:r>
            <a:endParaRPr lang="en-US" sz="2400" dirty="0"/>
          </a:p>
          <a:p>
            <a:pPr marL="0" indent="0" algn="just">
              <a:buNone/>
            </a:pPr>
            <a:r>
              <a:rPr lang="en-US" sz="2400" dirty="0"/>
              <a:t>3. </a:t>
            </a:r>
            <a:r>
              <a:rPr lang="ru-RU" sz="2400" dirty="0" smtClean="0"/>
              <a:t>Здоровье и забота о нем, самочувствие, медицинские услуги. Посещение врача. Здоровый </a:t>
            </a:r>
            <a:r>
              <a:rPr lang="ru-RU" sz="2400" dirty="0"/>
              <a:t>образ жизни и правильное питание. Современные тенденции в заботе о здоровье: йога, вегетарианство, фитнес</a:t>
            </a:r>
            <a:r>
              <a:rPr lang="en-US" sz="2400" dirty="0"/>
              <a:t>.</a:t>
            </a:r>
            <a:r>
              <a:rPr lang="ru-RU" sz="2400" dirty="0"/>
              <a:t> </a:t>
            </a:r>
            <a:endParaRPr lang="en-US" sz="2400" dirty="0"/>
          </a:p>
          <a:p>
            <a:pPr marL="0" indent="0" algn="just">
              <a:buNone/>
            </a:pPr>
            <a:r>
              <a:rPr lang="ru-RU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9087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8846" y="152400"/>
            <a:ext cx="7729728" cy="886692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6600FF"/>
                </a:solidFill>
              </a:rPr>
              <a:t>КОДИФИКАТОР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836" y="554182"/>
            <a:ext cx="10612582" cy="630381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en-US" sz="2400" dirty="0" smtClean="0"/>
              <a:t>4</a:t>
            </a:r>
            <a:r>
              <a:rPr lang="en-US" sz="2400" dirty="0"/>
              <a:t>. </a:t>
            </a:r>
            <a:r>
              <a:rPr lang="ru-RU" sz="2400" dirty="0" smtClean="0"/>
              <a:t>Роль </a:t>
            </a:r>
            <a:r>
              <a:rPr lang="ru-RU" sz="2400" dirty="0"/>
              <a:t>молодежи в современном обществе, ее интересы и увлечения. Современная молодёжь. Образовательные поездки. Молодёжные субкультуры. Молодёжные организации. Система ценностей. </a:t>
            </a:r>
            <a:r>
              <a:rPr lang="ru-RU" sz="2400" dirty="0" err="1"/>
              <a:t>Волонтёрство</a:t>
            </a:r>
            <a:r>
              <a:rPr lang="en-US" sz="2400" dirty="0"/>
              <a:t>.</a:t>
            </a:r>
          </a:p>
          <a:p>
            <a:pPr marL="0" indent="0" algn="just">
              <a:buNone/>
            </a:pPr>
            <a:r>
              <a:rPr lang="ru-RU" sz="2400" dirty="0" smtClean="0"/>
              <a:t>5</a:t>
            </a:r>
            <a:r>
              <a:rPr lang="ru-RU" sz="2400" dirty="0"/>
              <a:t>. Досуг молодежи. Посещение кружков, спортивных  секций, клубов по интересам. Активный отдых. Экстремальные виды спорта.</a:t>
            </a:r>
          </a:p>
          <a:p>
            <a:pPr marL="0" indent="0" algn="just">
              <a:buNone/>
            </a:pPr>
            <a:r>
              <a:rPr lang="en-US" sz="2400" dirty="0" smtClean="0"/>
              <a:t>6</a:t>
            </a:r>
            <a:r>
              <a:rPr lang="en-US" sz="2400" dirty="0"/>
              <a:t>. </a:t>
            </a:r>
            <a:r>
              <a:rPr lang="ru-RU" sz="2400" dirty="0" smtClean="0"/>
              <a:t>Родная страна и страны </a:t>
            </a:r>
            <a:r>
              <a:rPr lang="ru-RU" sz="2400" dirty="0"/>
              <a:t>изучаемого </a:t>
            </a:r>
            <a:r>
              <a:rPr lang="ru-RU" sz="2400" dirty="0" smtClean="0"/>
              <a:t>языка. Географическое положение, климат, население, города и села, достопримечательности. Путешествие по своей стране и за рубежом.  </a:t>
            </a:r>
            <a:endParaRPr lang="en-US" sz="2400" dirty="0"/>
          </a:p>
          <a:p>
            <a:pPr marL="0" indent="0" algn="just">
              <a:buNone/>
            </a:pPr>
            <a:r>
              <a:rPr lang="ru-RU" sz="2400" dirty="0" smtClean="0"/>
              <a:t>7. Природа </a:t>
            </a:r>
            <a:r>
              <a:rPr lang="ru-RU" sz="2400" dirty="0"/>
              <a:t>и </a:t>
            </a:r>
            <a:r>
              <a:rPr lang="ru-RU" sz="2400" dirty="0" smtClean="0"/>
              <a:t>проблемы экологии. Возобновляемые источники энергии. Заповедники России и мира. Последствия </a:t>
            </a:r>
            <a:r>
              <a:rPr lang="ru-RU" sz="2400" dirty="0"/>
              <a:t>изменения климата. Деятельность различных организаций по защите окружающей среды. Экотуризм</a:t>
            </a:r>
            <a:r>
              <a:rPr lang="en-US" sz="2400" dirty="0"/>
              <a:t>.</a:t>
            </a:r>
            <a:r>
              <a:rPr lang="ru-RU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0204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2919" y="138544"/>
            <a:ext cx="7729728" cy="886692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6600FF"/>
                </a:solidFill>
              </a:rPr>
              <a:t>КОДИФИКАТОР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1273" y="1025236"/>
            <a:ext cx="10681854" cy="471054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/>
              <a:t>8</a:t>
            </a:r>
            <a:r>
              <a:rPr lang="en-US" sz="2400" dirty="0"/>
              <a:t>. </a:t>
            </a:r>
            <a:r>
              <a:rPr lang="ru-RU" sz="2400" dirty="0"/>
              <a:t> Культурно-исторические особенности своей страны и стран изучаемого языка. Классическое и современное искусство. Изобразительные и неизобразительные виды искусства. Мода и дизайн как часть культуры. Альтернативные виды искусства: граффити, декоративно-прикладное искусство. </a:t>
            </a:r>
            <a:endParaRPr lang="en-US" sz="2400" dirty="0" smtClean="0"/>
          </a:p>
          <a:p>
            <a:pPr marL="0" indent="0" algn="just">
              <a:buNone/>
            </a:pPr>
            <a:r>
              <a:rPr lang="ru-RU" sz="2400" dirty="0" smtClean="0"/>
              <a:t>9. Современный </a:t>
            </a:r>
            <a:r>
              <a:rPr lang="ru-RU" sz="2400" dirty="0"/>
              <a:t>мир профессий, рынок труда. </a:t>
            </a:r>
            <a:r>
              <a:rPr lang="ru-RU" sz="2400" dirty="0" smtClean="0"/>
              <a:t>Образование </a:t>
            </a:r>
            <a:r>
              <a:rPr lang="ru-RU" sz="2400" dirty="0"/>
              <a:t>и профессии. Возможности продолжения образования в высшей школе. Профессии будущего. </a:t>
            </a:r>
            <a:endParaRPr lang="en-US" sz="2400" dirty="0" smtClean="0"/>
          </a:p>
          <a:p>
            <a:pPr marL="0" indent="0" algn="just">
              <a:buNone/>
            </a:pPr>
            <a:r>
              <a:rPr lang="ru-RU" sz="2400" dirty="0" smtClean="0"/>
              <a:t>10.</a:t>
            </a:r>
            <a:r>
              <a:rPr lang="en-US" sz="2400" dirty="0" smtClean="0"/>
              <a:t> </a:t>
            </a:r>
            <a:r>
              <a:rPr lang="ru-RU" sz="2400" dirty="0" smtClean="0"/>
              <a:t>Роль владения иностранными языками в современном мире. Изучение иностранных языков. Иностранные языки в профессиональной деятельности и для повседневного общения. </a:t>
            </a:r>
          </a:p>
          <a:p>
            <a:pPr marL="0" indent="0" algn="just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5213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2919" y="387926"/>
            <a:ext cx="7729728" cy="886692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6600FF"/>
                </a:solidFill>
              </a:rPr>
              <a:t>КОДИФИКАТОР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0545" y="1593273"/>
            <a:ext cx="10612582" cy="41425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/>
              <a:t>11</a:t>
            </a:r>
            <a:r>
              <a:rPr lang="en-US" sz="2400" dirty="0"/>
              <a:t>. </a:t>
            </a:r>
            <a:r>
              <a:rPr lang="ru-RU" sz="2400" dirty="0"/>
              <a:t> Школьное образование. Изучаемые предметы и отношение к ним. Каникулы.</a:t>
            </a:r>
          </a:p>
          <a:p>
            <a:pPr marL="0" indent="0" algn="just">
              <a:buNone/>
            </a:pPr>
            <a:r>
              <a:rPr lang="ru-RU" sz="2400" dirty="0"/>
              <a:t> 12. Научно-технический прогресс, его перспективы и последствия. Космос.  Дистанционное образование. Робототехника</a:t>
            </a:r>
            <a:r>
              <a:rPr lang="en-US" sz="2400" dirty="0"/>
              <a:t>.</a:t>
            </a:r>
            <a:endParaRPr lang="ru-RU" sz="2400" dirty="0"/>
          </a:p>
          <a:p>
            <a:pPr marL="0" indent="0" algn="just">
              <a:buNone/>
            </a:pPr>
            <a:r>
              <a:rPr lang="ru-RU" sz="2400" dirty="0"/>
              <a:t>13. Праздники и знаменательные даты в различных странах мира.</a:t>
            </a:r>
          </a:p>
          <a:p>
            <a:pPr marL="0" indent="0" algn="just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177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673" y="180109"/>
            <a:ext cx="11970327" cy="7245927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pPr marL="3657600" lvl="8" indent="0">
              <a:lnSpc>
                <a:spcPct val="100000"/>
              </a:lnSpc>
              <a:buNone/>
            </a:pPr>
            <a:r>
              <a:rPr lang="ru-RU" b="1" dirty="0" smtClean="0"/>
              <a:t>                                                   </a:t>
            </a:r>
            <a:r>
              <a:rPr lang="en-US" sz="2400" b="1" dirty="0" smtClean="0"/>
              <a:t>Task </a:t>
            </a:r>
            <a:r>
              <a:rPr lang="en-US" sz="2400" b="1" dirty="0"/>
              <a:t>4. Imagine that you and your friend </a:t>
            </a:r>
            <a:r>
              <a:rPr lang="en-US" sz="2400" b="1" dirty="0" smtClean="0"/>
              <a:t>      </a:t>
            </a:r>
            <a:r>
              <a:rPr lang="ru-RU" sz="2400" b="1" dirty="0" smtClean="0"/>
              <a:t>	            </a:t>
            </a:r>
            <a:r>
              <a:rPr lang="en-US" sz="2400" b="1" dirty="0" smtClean="0"/>
              <a:t>              are doing  a school </a:t>
            </a:r>
            <a:r>
              <a:rPr lang="en-US" sz="2400" b="1" dirty="0"/>
              <a:t>project</a:t>
            </a:r>
            <a:r>
              <a:rPr lang="ru-RU" sz="2400" b="1" dirty="0"/>
              <a:t>  </a:t>
            </a:r>
            <a:r>
              <a:rPr lang="en-US" sz="2400" b="1" dirty="0"/>
              <a:t>“Shopping”. </a:t>
            </a:r>
            <a:endParaRPr lang="en-US" sz="2400" b="1" dirty="0" smtClean="0"/>
          </a:p>
          <a:p>
            <a:pPr marL="3657600" lvl="8" indent="0">
              <a:lnSpc>
                <a:spcPct val="100000"/>
              </a:lnSpc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                          </a:t>
            </a:r>
            <a:r>
              <a:rPr lang="en-US" sz="2400" b="1" dirty="0" smtClean="0"/>
              <a:t>You </a:t>
            </a:r>
            <a:r>
              <a:rPr lang="en-US" sz="2400" b="1" dirty="0"/>
              <a:t>have found some illustrations and </a:t>
            </a:r>
            <a:r>
              <a:rPr lang="en-US" sz="2400" b="1" dirty="0" smtClean="0"/>
              <a:t>                               	                          want to </a:t>
            </a:r>
            <a:r>
              <a:rPr lang="en-US" sz="2400" b="1" dirty="0"/>
              <a:t>share the news</a:t>
            </a:r>
            <a:r>
              <a:rPr lang="en-US" sz="2400" b="1" dirty="0" smtClean="0"/>
              <a:t>.</a:t>
            </a:r>
            <a:r>
              <a:rPr lang="en-US" sz="2400" b="1" dirty="0"/>
              <a:t> </a:t>
            </a:r>
            <a:endParaRPr lang="en-US" sz="2400" b="1" dirty="0" smtClean="0"/>
          </a:p>
          <a:p>
            <a:pPr marL="3657600" lvl="8" indent="0">
              <a:lnSpc>
                <a:spcPct val="100000"/>
              </a:lnSpc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                                       Leave </a:t>
            </a:r>
            <a:r>
              <a:rPr lang="en-US" sz="2400" b="1" dirty="0"/>
              <a:t>a voice message to your friend. </a:t>
            </a:r>
          </a:p>
          <a:p>
            <a:pPr marL="0" indent="0">
              <a:buNone/>
            </a:pPr>
            <a:r>
              <a:rPr lang="en-US" sz="2400" b="1" dirty="0" smtClean="0"/>
              <a:t>In </a:t>
            </a:r>
            <a:r>
              <a:rPr lang="en-US" sz="2400" b="1" dirty="0"/>
              <a:t>2.5 minutes be ready to:</a:t>
            </a:r>
          </a:p>
          <a:p>
            <a:pPr marL="0" indent="0">
              <a:buNone/>
            </a:pPr>
            <a:r>
              <a:rPr lang="en-US" sz="2400" dirty="0"/>
              <a:t>• explain the choice of the illustrations for the project by briefly </a:t>
            </a:r>
            <a:r>
              <a:rPr lang="en-US" sz="2400" dirty="0" smtClean="0"/>
              <a:t>describing</a:t>
            </a:r>
            <a:r>
              <a:rPr lang="ru-RU" sz="2400" dirty="0" smtClean="0"/>
              <a:t>  </a:t>
            </a:r>
            <a:r>
              <a:rPr lang="en-US" sz="2400" dirty="0" smtClean="0"/>
              <a:t>them </a:t>
            </a:r>
            <a:r>
              <a:rPr lang="en-US" sz="2400" dirty="0"/>
              <a:t>and noting the differences;</a:t>
            </a:r>
          </a:p>
          <a:p>
            <a:pPr marL="0" indent="0">
              <a:buNone/>
            </a:pPr>
            <a:r>
              <a:rPr lang="en-US" sz="2400" dirty="0"/>
              <a:t>• mention the advantages (1–2) of the two types of shopping;</a:t>
            </a:r>
          </a:p>
          <a:p>
            <a:pPr marL="0" indent="0">
              <a:buNone/>
            </a:pPr>
            <a:r>
              <a:rPr lang="en-US" sz="2400" dirty="0"/>
              <a:t>• mention the disadvantages (1–2) of the two types of shopping</a:t>
            </a:r>
            <a:r>
              <a:rPr lang="en-US" sz="2400" dirty="0" smtClean="0"/>
              <a:t>;</a:t>
            </a:r>
          </a:p>
          <a:p>
            <a:pPr marL="0" indent="0">
              <a:buNone/>
            </a:pPr>
            <a:r>
              <a:rPr lang="en-US" sz="2400" dirty="0" smtClean="0"/>
              <a:t>• </a:t>
            </a:r>
            <a:r>
              <a:rPr lang="en-US" sz="2400" dirty="0"/>
              <a:t>express your opinion on the subject of the project – which way of </a:t>
            </a:r>
            <a:r>
              <a:rPr lang="en-US" sz="2400" dirty="0" smtClean="0"/>
              <a:t>shopping</a:t>
            </a:r>
            <a:r>
              <a:rPr lang="ru-RU" sz="2400" dirty="0" smtClean="0"/>
              <a:t> </a:t>
            </a:r>
            <a:r>
              <a:rPr lang="en-US" sz="2400" dirty="0" smtClean="0"/>
              <a:t>you </a:t>
            </a:r>
            <a:r>
              <a:rPr lang="en-US" sz="2400" dirty="0"/>
              <a:t>prefer and why</a:t>
            </a:r>
            <a:r>
              <a:rPr lang="en-US" sz="2400" dirty="0" smtClean="0"/>
              <a:t>.                   </a:t>
            </a:r>
          </a:p>
          <a:p>
            <a:pPr marL="0" indent="0">
              <a:buNone/>
            </a:pPr>
            <a:r>
              <a:rPr lang="en-US" sz="2400" dirty="0" smtClean="0"/>
              <a:t>   </a:t>
            </a:r>
            <a:r>
              <a:rPr lang="en-US" sz="2400" b="1" dirty="0" smtClean="0"/>
              <a:t>You </a:t>
            </a:r>
            <a:r>
              <a:rPr lang="en-US" sz="2400" b="1" dirty="0"/>
              <a:t>will speak for not more than 3 minutes (12–15 sentences</a:t>
            </a:r>
            <a:r>
              <a:rPr lang="en-US" sz="2400" b="1" dirty="0" smtClean="0"/>
              <a:t>).</a:t>
            </a:r>
            <a:r>
              <a:rPr lang="ru-RU" sz="2400" b="1" dirty="0" smtClean="0"/>
              <a:t> </a:t>
            </a: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  You </a:t>
            </a:r>
            <a:r>
              <a:rPr lang="en-US" sz="2400" b="1" dirty="0"/>
              <a:t>have to talk continuously.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82" y="254971"/>
            <a:ext cx="2991313" cy="22395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348" y="112750"/>
            <a:ext cx="2755652" cy="236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41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541</TotalTime>
  <Words>1610</Words>
  <Application>Microsoft Office PowerPoint</Application>
  <PresentationFormat>Широкоэкранный</PresentationFormat>
  <Paragraphs>248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39</vt:i4>
      </vt:variant>
    </vt:vector>
  </HeadingPairs>
  <TitlesOfParts>
    <vt:vector size="50" baseType="lpstr">
      <vt:lpstr>Arial</vt:lpstr>
      <vt:lpstr>Calibri</vt:lpstr>
      <vt:lpstr>Calibri Light</vt:lpstr>
      <vt:lpstr>Corbel</vt:lpstr>
      <vt:lpstr>Garamond</vt:lpstr>
      <vt:lpstr>Gill Sans MT</vt:lpstr>
      <vt:lpstr>Times New Roman</vt:lpstr>
      <vt:lpstr>Wingdings</vt:lpstr>
      <vt:lpstr>Parcel</vt:lpstr>
      <vt:lpstr>Натуральные материалы</vt:lpstr>
      <vt:lpstr>Тема Office</vt:lpstr>
      <vt:lpstr>P</vt:lpstr>
      <vt:lpstr>ЦЕЛЬ ЗАНЯТИЯ:</vt:lpstr>
      <vt:lpstr>ЗАДАЧИ:</vt:lpstr>
      <vt:lpstr>Презентация PowerPoint</vt:lpstr>
      <vt:lpstr> КОДИФИКАТОР  </vt:lpstr>
      <vt:lpstr>КОДИФИКАТОР  </vt:lpstr>
      <vt:lpstr>КОДИФИКАТОР  </vt:lpstr>
      <vt:lpstr>КОДИФИКАТОР  </vt:lpstr>
      <vt:lpstr>Презентация PowerPoint</vt:lpstr>
      <vt:lpstr>РЕШЕНИЕ КОММУНИКАТИВНОЙ ЗАДАЧИ  (СОДЕРЖАНИЕ) </vt:lpstr>
      <vt:lpstr>РЕШЕНИЕ КОММУНИКАТИВНОЙ ЗАДАЧИ  (СОДЕРЖАНИЕ) </vt:lpstr>
      <vt:lpstr> РЕШЕНИЕ КОММУНИКАТИВНОЙ ЗАДАЧИ  (СОДЕРЖАНИЕ)  </vt:lpstr>
      <vt:lpstr> ОРГАНИЗАЦИЯ   ВЫСКАЗЫВАНИЯ   </vt:lpstr>
      <vt:lpstr>ОРГАНИЗАЦИЯ  ВЫСКАЗЫВАНИЯ   </vt:lpstr>
      <vt:lpstr>ЯЗЫКОВОЕ ОФОРМЛЕНИЕ ВЫСКАЗЫВАНИЯ </vt:lpstr>
      <vt:lpstr>ЯЗЫКОВОЕ ОФОРМЛЕНИЕ ВЫСКАЗЫВАНИЯ </vt:lpstr>
      <vt:lpstr>INTRODUCTION </vt:lpstr>
      <vt:lpstr>BRIEF DESCRIpTION</vt:lpstr>
      <vt:lpstr>DIFFERENCES</vt:lpstr>
      <vt:lpstr>ADVANTAGES DISADVANTAGES</vt:lpstr>
      <vt:lpstr>THE ENDING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ТИПИЧНЫЕ ОШИБКИ  ПРИ ВЫПОЛНЕНИИ ЗАДАНИЯ</vt:lpstr>
      <vt:lpstr>ТИПИЧНЫЕ ОШИБКИ  ПРИ ВЫПОЛНЕНИИ ЗАДАНИЯ</vt:lpstr>
      <vt:lpstr>Эффективные приемы языковой подготовки</vt:lpstr>
      <vt:lpstr>TYPES OF…</vt:lpstr>
      <vt:lpstr>Презентация PowerPoint</vt:lpstr>
      <vt:lpstr>HOBBIES</vt:lpstr>
      <vt:lpstr>Jobs/the equipment used/actions</vt:lpstr>
      <vt:lpstr>Jobs/the equipment used/actions</vt:lpstr>
      <vt:lpstr>WORD MAPS</vt:lpstr>
      <vt:lpstr>Meaningful differences/synonymic expressions</vt:lpstr>
      <vt:lpstr> УДАЧИ НА ЭКЗАМЕНЕ!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153</cp:revision>
  <dcterms:created xsi:type="dcterms:W3CDTF">2022-09-29T18:05:05Z</dcterms:created>
  <dcterms:modified xsi:type="dcterms:W3CDTF">2022-11-29T15:17:14Z</dcterms:modified>
</cp:coreProperties>
</file>