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6" r:id="rId3"/>
    <p:sldId id="257" r:id="rId4"/>
    <p:sldId id="258" r:id="rId5"/>
    <p:sldId id="259" r:id="rId6"/>
    <p:sldId id="260" r:id="rId7"/>
    <p:sldId id="276" r:id="rId8"/>
    <p:sldId id="261" r:id="rId9"/>
    <p:sldId id="277" r:id="rId10"/>
    <p:sldId id="262" r:id="rId11"/>
    <p:sldId id="278" r:id="rId12"/>
    <p:sldId id="263" r:id="rId13"/>
    <p:sldId id="279" r:id="rId14"/>
    <p:sldId id="264" r:id="rId15"/>
    <p:sldId id="332" r:id="rId16"/>
    <p:sldId id="265" r:id="rId17"/>
    <p:sldId id="266" r:id="rId18"/>
    <p:sldId id="295" r:id="rId19"/>
    <p:sldId id="302" r:id="rId20"/>
    <p:sldId id="285" r:id="rId21"/>
    <p:sldId id="294" r:id="rId22"/>
    <p:sldId id="300" r:id="rId23"/>
    <p:sldId id="268" r:id="rId24"/>
    <p:sldId id="293" r:id="rId25"/>
    <p:sldId id="299" r:id="rId26"/>
    <p:sldId id="269" r:id="rId27"/>
    <p:sldId id="292" r:id="rId28"/>
    <p:sldId id="296" r:id="rId29"/>
    <p:sldId id="270" r:id="rId30"/>
    <p:sldId id="291" r:id="rId31"/>
    <p:sldId id="271" r:id="rId32"/>
    <p:sldId id="290" r:id="rId33"/>
    <p:sldId id="298" r:id="rId34"/>
    <p:sldId id="272" r:id="rId35"/>
    <p:sldId id="286" r:id="rId36"/>
    <p:sldId id="297" r:id="rId37"/>
    <p:sldId id="273" r:id="rId38"/>
    <p:sldId id="287" r:id="rId39"/>
    <p:sldId id="301" r:id="rId40"/>
    <p:sldId id="274" r:id="rId41"/>
    <p:sldId id="288" r:id="rId42"/>
    <p:sldId id="284" r:id="rId43"/>
    <p:sldId id="275" r:id="rId44"/>
    <p:sldId id="289" r:id="rId45"/>
    <p:sldId id="335" r:id="rId46"/>
    <p:sldId id="303" r:id="rId47"/>
    <p:sldId id="304" r:id="rId48"/>
    <p:sldId id="305" r:id="rId49"/>
    <p:sldId id="281" r:id="rId50"/>
    <p:sldId id="282" r:id="rId51"/>
    <p:sldId id="312" r:id="rId52"/>
    <p:sldId id="309" r:id="rId53"/>
    <p:sldId id="310" r:id="rId54"/>
    <p:sldId id="311" r:id="rId55"/>
    <p:sldId id="283" r:id="rId56"/>
    <p:sldId id="306" r:id="rId57"/>
    <p:sldId id="307" r:id="rId58"/>
    <p:sldId id="308" r:id="rId59"/>
    <p:sldId id="313" r:id="rId60"/>
    <p:sldId id="314" r:id="rId61"/>
    <p:sldId id="315" r:id="rId62"/>
    <p:sldId id="316" r:id="rId63"/>
    <p:sldId id="317" r:id="rId64"/>
    <p:sldId id="333" r:id="rId65"/>
    <p:sldId id="319" r:id="rId66"/>
    <p:sldId id="326" r:id="rId67"/>
    <p:sldId id="320" r:id="rId68"/>
    <p:sldId id="327" r:id="rId69"/>
    <p:sldId id="321" r:id="rId70"/>
    <p:sldId id="328" r:id="rId71"/>
    <p:sldId id="322" r:id="rId72"/>
    <p:sldId id="329" r:id="rId73"/>
    <p:sldId id="323" r:id="rId74"/>
    <p:sldId id="330" r:id="rId75"/>
    <p:sldId id="324" r:id="rId76"/>
    <p:sldId id="331" r:id="rId77"/>
    <p:sldId id="325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0%D1%83%D1%81%D1%81%D0%BA%D0%BE%D0%B5_%D0%B3%D0%BE%D1%81%D1%83%D0%B4%D0%B0%D1%80%D1%81%D1%82%D0%B2%D0%BE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З</a:t>
            </a:r>
            <a:r>
              <a:rPr lang="ru-RU" dirty="0" smtClean="0">
                <a:solidFill>
                  <a:srgbClr val="FF0000"/>
                </a:solidFill>
              </a:rPr>
              <a:t>адания для факультативных занятий по истории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Составила </a:t>
            </a:r>
            <a:r>
              <a:rPr lang="ru-RU" dirty="0" err="1" smtClean="0"/>
              <a:t>Голдабенкова</a:t>
            </a:r>
            <a:r>
              <a:rPr lang="ru-RU" dirty="0" smtClean="0"/>
              <a:t> Т.В. 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истории МБОУ Шиловская СОШ №2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Резерв\таня\ГИА и ЕГЭ ПО ИСТОРИИ\Для подготовки к еГЭ\старинные меры длинны\image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128588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456836"/>
            <a:ext cx="847732" cy="295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500306"/>
            <a:ext cx="78581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5143512"/>
            <a:ext cx="78581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58082" y="4500570"/>
            <a:ext cx="78581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4786322"/>
            <a:ext cx="642942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8778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Резерв\таня\ГИА и ЕГЭ ПО ИСТОРИИ\Для подготовки к еГЭ\старинные меры длинны\image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Резерв\таня\ГИА и ЕГЭ ПО ИСТОРИИ\Для подготовки к еГЭ\старинные меры длинны\image (6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Резерв\таня\ГИА и ЕГЭ ПО ИСТОРИИ\Для подготовки к еГЭ\старинные меры длинны\image (7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1357298"/>
            <a:ext cx="121444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2428868"/>
            <a:ext cx="92869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428868"/>
            <a:ext cx="71438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4500570"/>
            <a:ext cx="64294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4714884"/>
            <a:ext cx="78581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5000636"/>
            <a:ext cx="571504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6058"/>
            <a:ext cx="8778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Резерв\таня\ГИА и ЕГЭ ПО ИСТОРИИ\Для подготовки к еГЭ\старинные меры длинны\image (7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Сегодня на нашем занятии 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овторим архитектурные стили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8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ds04.infourok.ru/uploads/ex/004b/000a608a-e05564be/img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824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Резерв\таня\ГИА и ЕГЭ ПО ИСТОРИИ\архитектурные стили распечатать\Архитектурные стили\ампи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1490" cy="65911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357166"/>
            <a:ext cx="507209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Резерв\таня\ГИА и ЕГЭ ПО ИСТОРИИ\архитектурные стили распечатать\Архитектурные стили\ампи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1490" cy="659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D:\Резерв\таня\ГИА и ЕГЭ ПО ИСТОРИИ\архитектурные стили распечатать\Новая папка\ZdtzweqskS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1880"/>
            <a:ext cx="9185156" cy="6358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Сегодня на нашем занятии 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зучим старорусские меры длины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80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Резерв\таня\ГИА и ЕГЭ ПО ИСТОРИИ\архитектурные стили распечатать\Архитектурные стили\барок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8" y="357172"/>
            <a:ext cx="9144498" cy="65008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642918"/>
            <a:ext cx="500066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143644"/>
            <a:ext cx="214314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6357958"/>
            <a:ext cx="228601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15140" y="6357958"/>
            <a:ext cx="192882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Резерв\таня\ГИА и ЕГЭ ПО ИСТОРИИ\архитектурные стили распечатать\Архитектурные стили\барок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8" y="357172"/>
            <a:ext cx="9144498" cy="6500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D:\Резерв\таня\ГИА и ЕГЭ ПО ИСТОРИИ\архитектурные стили распечатать\Новая папка\n0pnbMXbSz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843" y="92399"/>
            <a:ext cx="9058157" cy="6271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Резерв\таня\ГИА и ЕГЭ ПО ИСТОРИИ\архитектурные стили распечатать\Архитектурные стили\классиц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43664" y="184304"/>
            <a:ext cx="9387665" cy="66736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500042"/>
            <a:ext cx="514353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Резерв\таня\ГИА и ЕГЭ ПО ИСТОРИИ\архитектурные стили распечатать\Архитектурные стили\классиц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43664" y="184304"/>
            <a:ext cx="9387665" cy="6673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D:\Резерв\таня\ГИА и ЕГЭ ПО ИСТОРИИ\архитектурные стили распечатать\Новая папка\hWzGPng3Tp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3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Резерв\таня\ГИА и ЕГЭ ПО ИСТОРИИ\архитектурные стили распечатать\Архитектурные стили\конст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875"/>
            <a:ext cx="9144001" cy="6500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642918"/>
            <a:ext cx="557216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Резерв\таня\ГИА и ЕГЭ ПО ИСТОРИИ\архитектурные стили распечатать\Архитектурные стили\конст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875"/>
            <a:ext cx="9144001" cy="650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D:\Резерв\таня\ГИА и ЕГЭ ПО ИСТОРИИ\архитектурные стили распечатать\Новая папка\3I54SFEDn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2423"/>
            <a:ext cx="9050218" cy="6265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Резерв\таня\ГИА и ЕГЭ ПО ИСТОРИИ\архитектурные стили распечатать\Архитектурные стили\крес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01651" y="217034"/>
            <a:ext cx="9245651" cy="64266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357166"/>
            <a:ext cx="671517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езерв\таня\ГИА и ЕГЭ ПО ИСТОРИИ\Для подготовки к еГЭ\старинные меры длинны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Резерв\таня\ГИА и ЕГЭ ПО ИСТОРИИ\архитектурные стили распечатать\Архитектурные стили\крес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01651" y="217034"/>
            <a:ext cx="9245651" cy="6426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Резерв\таня\ГИА и ЕГЭ ПО ИСТОРИИ\архитектурные стили распечатать\Архитектурные стили\модер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08096"/>
            <a:ext cx="9144000" cy="65004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642918"/>
            <a:ext cx="457203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Резерв\таня\ГИА и ЕГЭ ПО ИСТОРИИ\архитектурные стили распечатать\Архитектурные стили\модер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08096"/>
            <a:ext cx="9144000" cy="6500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D:\Резерв\таня\ГИА и ЕГЭ ПО ИСТОРИИ\архитектурные стили распечатать\Новая папка\g3gXP9NNLD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3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Резерв\таня\ГИА и ЕГЭ ПО ИСТОРИИ\архитектурные стили распечатать\Архитектурные стили\псевдору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9350" y="336660"/>
            <a:ext cx="9173351" cy="65213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714356"/>
            <a:ext cx="535785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Резерв\таня\ГИА и ЕГЭ ПО ИСТОРИИ\архитектурные стили распечатать\Архитектурные стили\псевдору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9350" y="336660"/>
            <a:ext cx="9173351" cy="6521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D:\Резерв\таня\ГИА и ЕГЭ ПО ИСТОРИИ\архитектурные стили распечатать\Новая папка\bYm6HudInv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3999" cy="633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Резерв\таня\ГИА и ЕГЭ ПО ИСТОРИИ\архитектурные стили распечатать\Архитектурные стили\сталин ампи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875"/>
            <a:ext cx="9144001" cy="6500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642918"/>
            <a:ext cx="442915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Резерв\таня\ГИА и ЕГЭ ПО ИСТОРИИ\архитектурные стили распечатать\Архитектурные стили\сталин ампи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875"/>
            <a:ext cx="9144001" cy="650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D:\Резерв\таня\ГИА и ЕГЭ ПО ИСТОРИИ\архитектурные стили распечатать\Новая папка\yiRuBWSjr_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6491"/>
            <a:ext cx="9144000" cy="633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Резерв\таня\ГИА и ЕГЭ ПО ИСТОРИИ\Для подготовки к еГЭ\старинные меры длинны\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2428868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0306"/>
            <a:ext cx="78581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4572008"/>
            <a:ext cx="64294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4786322"/>
            <a:ext cx="92869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5000636"/>
            <a:ext cx="628648" cy="20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4" y="2852936"/>
            <a:ext cx="81121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Резерв\таня\ГИА и ЕГЭ ПО ИСТОРИИ\архитектурные стили распечатать\Архитектурные стили\узорочь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3519"/>
            <a:ext cx="9144001" cy="6500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428604"/>
            <a:ext cx="650085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Резерв\таня\ГИА и ЕГЭ ПО ИСТОРИИ\архитектурные стили распечатать\Архитектурные стили\узорочь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3519"/>
            <a:ext cx="9144001" cy="650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>
            <a:normAutofit lnSpcReduction="10000"/>
          </a:bodyPr>
          <a:lstStyle/>
          <a:p>
            <a:r>
              <a:rPr lang="ru-RU" b="1" dirty="0" err="1" smtClean="0"/>
              <a:t>Ру́сское</a:t>
            </a:r>
            <a:r>
              <a:rPr lang="ru-RU" b="1" dirty="0" smtClean="0"/>
              <a:t> </a:t>
            </a:r>
            <a:r>
              <a:rPr lang="ru-RU" b="1" dirty="0" err="1" smtClean="0"/>
              <a:t>узо́рочье</a:t>
            </a:r>
            <a:r>
              <a:rPr lang="ru-RU" b="1" dirty="0" smtClean="0"/>
              <a:t> (</a:t>
            </a:r>
            <a:r>
              <a:rPr lang="ru-RU" b="1" dirty="0" err="1" smtClean="0"/>
              <a:t>моско́вское</a:t>
            </a:r>
            <a:r>
              <a:rPr lang="ru-RU" b="1" dirty="0" smtClean="0"/>
              <a:t> </a:t>
            </a:r>
            <a:r>
              <a:rPr lang="ru-RU" b="1" dirty="0" err="1" smtClean="0"/>
              <a:t>узо́рочье</a:t>
            </a:r>
            <a:r>
              <a:rPr lang="ru-RU" b="1" dirty="0" smtClean="0"/>
              <a:t>)</a:t>
            </a:r>
            <a:r>
              <a:rPr lang="ru-RU" dirty="0" smtClean="0"/>
              <a:t> — архитектурный стиль, сформировавшийся в XVII веке на территории </a:t>
            </a:r>
            <a:r>
              <a:rPr lang="ru-RU" dirty="0" smtClean="0">
                <a:hlinkClick r:id="rId2" tooltip="Русское государство"/>
              </a:rPr>
              <a:t>Русского государства</a:t>
            </a:r>
            <a:r>
              <a:rPr lang="ru-RU" dirty="0" smtClean="0"/>
              <a:t>, характеризовавшийся затейливыми формами, обилием декора, сложностью композиции и живописностью силуэта. Одни исследователи находят в русском узорочье черты «обмирщения» и указывают на заимствования из гражданского зодчества (сомкнутые своды, карнизы, наличники, филированные пояски). Другие придерживаются мнения о первичности для данного стиля его церковной формы.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Резерв\таня\ГИА и ЕГЭ ПО ИСТОРИИ\архитектурные стили распечатать\Архитектурные стили\шат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72226" y="235090"/>
            <a:ext cx="9316227" cy="66229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571480"/>
            <a:ext cx="621510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Резерв\таня\ГИА и ЕГЭ ПО ИСТОРИИ\архитектурные стили распечатать\Архитектурные стили\шат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72226" y="235090"/>
            <a:ext cx="9316227" cy="6622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Сегодня на нашем занятии 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ополним словарный запас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143" y="2172557"/>
            <a:ext cx="3543889" cy="463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15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общественно-политическое движение, сторонники которого считали возможным для России прийти к социализму через крестьянскую общину.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Секуляризация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в исторической науке изъятие чего-либо из церковного, духовного ведения и передача светскому, гражданскому ведению.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Парсуна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ранний «примитивный» жанр портрета в Русском царстве, в своих живописных средствах находившийся в зависимости от иконописи.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Подсечно-огневая система земледелия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- одна из примитивных древних систем земледелия лесной зоны, основанная на выжигании леса и посадке на этом месте культурных растений.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Резерв\таня\ГИА и ЕГЭ ПО ИСТОРИИ\Для подготовки к еГЭ\старинные меры длинны\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Автокефалия (церковная)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статус поместной церкви, предполагающий её административную независимость от других поместных церквей.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Кормление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вид пожалования великих и удельных князей своим должностным лицам, по которому княжеская администрация содержалась за счёт местного населения в течение периода службы.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Баскак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представитель ордынского хана и сборщик дани в покоренных землях.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«Выход»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дань Золотой Орде, уплачиваемая русскими землями.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Численник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переписчик у монголо-татар.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Плинфа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характерный для древнерусского </a:t>
            </a:r>
            <a:r>
              <a:rPr lang="ru-RU" dirty="0" err="1" smtClean="0"/>
              <a:t>домонгольского</a:t>
            </a:r>
            <a:r>
              <a:rPr lang="ru-RU" dirty="0" smtClean="0"/>
              <a:t> зодчества тонкий обожжённый кирпич, часто квадратной формы, ширина которого примерно равнялась длине.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Зернь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узор из мелких золотых или серебряных зерен, которые напаивались на металлическую пластинку.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узор из золотой или серебряной проволоки, напаиваемой на металлическую основу.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Нестяжатели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сторонники Нила </a:t>
            </a:r>
            <a:r>
              <a:rPr lang="ru-RU" dirty="0" err="1" smtClean="0"/>
              <a:t>Сорского</a:t>
            </a:r>
            <a:r>
              <a:rPr lang="ru-RU" dirty="0" smtClean="0"/>
              <a:t>, выступавшие за «бедную церковь».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Имамат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теократическое государство, созданное на Северном Кавказе в годы Кавказской войны.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Резерв\таня\ГИА и ЕГЭ ПО ИСТОРИИ\Для подготовки к еГЭ\старинные меры длинны\image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428868"/>
            <a:ext cx="50006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357298"/>
            <a:ext cx="100013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500306"/>
            <a:ext cx="57150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4572008"/>
            <a:ext cx="500066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4786322"/>
            <a:ext cx="1000132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5000636"/>
            <a:ext cx="35719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Капище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святилище у древних славян, в котором богам приносились жертвы.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Белые слободы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территории в средневековом русском городе, жители которых жили на землях феодалов, и освобождались от государственных повинностей и уплаты государственных налогов (тягла).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Засечная черта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система оборонительных сооружений, применявшаяся с XIII века на Руси и получившая особое развитие в XVI—XVII веках на южных границах Русского царства для защиты от нашествия кочевников.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Урочные лета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срок давности, до истечения которого владельцы крепостных крестьян имели право обратиться в суд для возвращения им ушедших от них крестьян.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Сегодня на нашем занятии мы: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осетим картинную галерею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5719564" cy="381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03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240"/>
            <a:ext cx="6286544" cy="909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428860" y="214290"/>
            <a:ext cx="300039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5500702"/>
            <a:ext cx="4786346" cy="1143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240"/>
            <a:ext cx="6286544" cy="909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3000396" cy="785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5500702"/>
            <a:ext cx="4786346" cy="1357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240"/>
            <a:ext cx="6286544" cy="909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214290"/>
            <a:ext cx="607223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500702"/>
            <a:ext cx="4572032" cy="1357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Резерв\таня\ГИА и ЕГЭ ПО ИСТОРИИ\Для подготовки к еГЭ\старинные меры длинны\image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240"/>
            <a:ext cx="6286544" cy="909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214290"/>
            <a:ext cx="5643602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5572140"/>
            <a:ext cx="4500594" cy="1285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0232" y="285728"/>
            <a:ext cx="4286280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286388"/>
            <a:ext cx="4714908" cy="1571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D:\Резерв\таня\ГИА и ЕГЭ ПО ИСТОРИИ\История в картинках\живопись\jNO6cnL3u1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214290"/>
            <a:ext cx="3214710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643578"/>
            <a:ext cx="4572032" cy="1214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Резерв\таня\ГИА и ЕГЭ ПО ИСТОРИИ\История в картинках\живопись\jNO6cnL3u1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239"/>
            <a:ext cx="6357982" cy="91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Резерв\таня\ГИА и ЕГЭ ПО ИСТОРИИ\Для подготовки к еГЭ\старинные меры длинны\image (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357298"/>
            <a:ext cx="142876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500306"/>
            <a:ext cx="71438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428868"/>
            <a:ext cx="78581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4500570"/>
            <a:ext cx="57150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4714884"/>
            <a:ext cx="107157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4929198"/>
            <a:ext cx="57150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03" y="2852936"/>
            <a:ext cx="8778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Резерв\таня\ГИА и ЕГЭ ПО ИСТОРИИ\Для подготовки к еГЭ\старинные меры длинны\image (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32596"/>
            <a:ext cx="9144000" cy="569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392</Words>
  <Application>Microsoft Office PowerPoint</Application>
  <PresentationFormat>Экран (4:3)</PresentationFormat>
  <Paragraphs>49</Paragraphs>
  <Slides>77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Тема Office</vt:lpstr>
      <vt:lpstr>Задания для факультативных занятий по истории</vt:lpstr>
      <vt:lpstr>Сегодня на нашем занятии 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нашем занятии 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нашем занятии мы:</vt:lpstr>
      <vt:lpstr>Народничество</vt:lpstr>
      <vt:lpstr>Секуляризация</vt:lpstr>
      <vt:lpstr>Парсуна</vt:lpstr>
      <vt:lpstr>Подсечно-огневая система земледелия</vt:lpstr>
      <vt:lpstr>Автокефалия (церковная)</vt:lpstr>
      <vt:lpstr>Кормление</vt:lpstr>
      <vt:lpstr>Баскак</vt:lpstr>
      <vt:lpstr>«Выход»</vt:lpstr>
      <vt:lpstr>Численник</vt:lpstr>
      <vt:lpstr>Плинфа</vt:lpstr>
      <vt:lpstr>Зернь</vt:lpstr>
      <vt:lpstr>Скань</vt:lpstr>
      <vt:lpstr>Нестяжатели</vt:lpstr>
      <vt:lpstr>Имамат</vt:lpstr>
      <vt:lpstr>Капище</vt:lpstr>
      <vt:lpstr>Белые слободы</vt:lpstr>
      <vt:lpstr>Засечная черта</vt:lpstr>
      <vt:lpstr>Урочные лета</vt:lpstr>
      <vt:lpstr>Сегодня на нашем занятии 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13</cp:revision>
  <dcterms:modified xsi:type="dcterms:W3CDTF">2023-07-11T20:09:31Z</dcterms:modified>
</cp:coreProperties>
</file>