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8" r:id="rId4"/>
    <p:sldId id="259" r:id="rId5"/>
    <p:sldId id="263" r:id="rId6"/>
    <p:sldId id="262" r:id="rId7"/>
    <p:sldId id="264" r:id="rId8"/>
    <p:sldId id="265" r:id="rId9"/>
    <p:sldId id="266" r:id="rId10"/>
    <p:sldId id="260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933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336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39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005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10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768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583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52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616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090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99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B46BD-81FC-4100-A4F6-D20E901F3A5F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2B81B-61DE-4F56-9C1E-DBFE17F55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34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47062" y="5769032"/>
            <a:ext cx="3840480" cy="540327"/>
          </a:xfrm>
        </p:spPr>
        <p:txBody>
          <a:bodyPr/>
          <a:lstStyle/>
          <a:p>
            <a:r>
              <a:rPr lang="ru-RU" dirty="0" smtClean="0"/>
              <a:t>Урок литературы в 6 классе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1285" y="830665"/>
            <a:ext cx="852143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itchFamily="66" charset="0"/>
              </a:rPr>
              <a:t>Иван </a:t>
            </a: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itchFamily="66" charset="0"/>
              </a:rPr>
              <a:t>Андреевич Крылов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itchFamily="66" charset="0"/>
              </a:rPr>
              <a:t>Басня </a:t>
            </a: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itchFamily="66" charset="0"/>
              </a:rPr>
              <a:t>«Ларчик»</a:t>
            </a:r>
            <a:endParaRPr lang="ru-RU" sz="8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70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8004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Санкт-Петербург. Летний сад</a:t>
            </a:r>
            <a:endParaRPr lang="ru-RU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Объект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15702"/>
            <a:ext cx="3951288" cy="3951288"/>
          </a:xfrm>
          <a:prstGeom prst="rect">
            <a:avLst/>
          </a:prstGeom>
        </p:spPr>
      </p:pic>
      <p:pic>
        <p:nvPicPr>
          <p:cNvPr id="8" name="Объект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4058342"/>
            <a:ext cx="3606828" cy="2705121"/>
          </a:xfrm>
          <a:prstGeom prst="rect">
            <a:avLst/>
          </a:prstGeom>
        </p:spPr>
      </p:pic>
      <p:sp>
        <p:nvSpPr>
          <p:cNvPr id="11" name="Текст 14"/>
          <p:cNvSpPr txBox="1">
            <a:spLocks/>
          </p:cNvSpPr>
          <p:nvPr/>
        </p:nvSpPr>
        <p:spPr>
          <a:xfrm>
            <a:off x="4645025" y="1075134"/>
            <a:ext cx="4041775" cy="258246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Памятник создан в 1855 году на народные деньги.</a:t>
            </a:r>
          </a:p>
          <a:p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Скульптор- Пётр Карлович </a:t>
            </a:r>
            <a:r>
              <a:rPr lang="ru-RU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Клодт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 Почему так много людей откликнулось на предложение собрать деньги на памятник </a:t>
            </a:r>
            <a:r>
              <a:rPr lang="ru-RU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И.А.Крылову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227099"/>
            <a:ext cx="7256834" cy="86995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Домашнее задание</a:t>
            </a:r>
            <a:endParaRPr lang="ru-RU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914400" y="1052513"/>
            <a:ext cx="7256834" cy="96108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 smtClean="0"/>
              <a:t>Подготовьте выразительное чтение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 smtClean="0"/>
              <a:t>басни «Ларчик» наизусть.</a:t>
            </a:r>
            <a:endParaRPr lang="ru-RU" sz="24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68" y="2708920"/>
            <a:ext cx="4035902" cy="312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26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800" i="1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852750" y="1487978"/>
            <a:ext cx="4709360" cy="523701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Басня- это лиро-эпическое произведение, стихотворный и прозаический рассказ нравоучительного характера, имеющий иносказательный смысл.</a:t>
            </a:r>
          </a:p>
          <a:p>
            <a:r>
              <a:rPr lang="ru-RU" sz="2000" dirty="0" smtClean="0"/>
              <a:t>Как называется часть басни, содержащая нравоучительный вывод?</a:t>
            </a:r>
          </a:p>
          <a:p>
            <a:r>
              <a:rPr lang="ru-RU" sz="2000" dirty="0" smtClean="0"/>
              <a:t>Какое </a:t>
            </a:r>
            <a:r>
              <a:rPr lang="ru-RU" sz="2000" dirty="0"/>
              <a:t>отношение к басне имеет выражение «эзопов язык»? </a:t>
            </a:r>
            <a:r>
              <a:rPr lang="ru-RU" sz="2000" dirty="0" smtClean="0"/>
              <a:t>Каково </a:t>
            </a:r>
            <a:r>
              <a:rPr lang="ru-RU" sz="2000" dirty="0"/>
              <a:t>значение </a:t>
            </a:r>
            <a:r>
              <a:rPr lang="ru-RU" sz="2000" dirty="0" smtClean="0"/>
              <a:t>этого выражения?</a:t>
            </a:r>
          </a:p>
          <a:p>
            <a:r>
              <a:rPr lang="ru-RU" sz="2000" dirty="0" smtClean="0"/>
              <a:t>Почему в басне часто действующими лицами являются животные, растения и предметы?</a:t>
            </a:r>
          </a:p>
          <a:p>
            <a:r>
              <a:rPr lang="ru-RU" sz="2000" dirty="0" smtClean="0"/>
              <a:t>Почему басни легко читать и учить?</a:t>
            </a:r>
          </a:p>
          <a:p>
            <a:endParaRPr lang="ru-RU" sz="20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32512" y="1529860"/>
            <a:ext cx="2971412" cy="238543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06582" y="698269"/>
            <a:ext cx="73900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Басня как жанр литературы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712" y="4027517"/>
            <a:ext cx="19050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3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И.А. Крылов (1769-1844)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499992" y="1412776"/>
            <a:ext cx="4038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i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каких важных и </a:t>
            </a:r>
          </a:p>
          <a:p>
            <a:pPr>
              <a:lnSpc>
                <a:spcPct val="150000"/>
              </a:lnSpc>
            </a:pPr>
            <a:r>
              <a:rPr lang="ru-RU" i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интересных фактах</a:t>
            </a:r>
          </a:p>
          <a:p>
            <a:pPr>
              <a:lnSpc>
                <a:spcPct val="150000"/>
              </a:lnSpc>
            </a:pPr>
            <a:r>
              <a:rPr lang="ru-RU" i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 биографии писателя вы узнали из статьи учебника?</a:t>
            </a:r>
            <a:endParaRPr lang="ru-RU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414456"/>
            <a:ext cx="3206774" cy="41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28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И.А. Крылов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endParaRPr lang="ru-RU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467544" y="1412776"/>
            <a:ext cx="4330824" cy="4637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/>
              <a:t>писатель-сатирик</a:t>
            </a:r>
            <a:r>
              <a:rPr lang="ru-RU" dirty="0" smtClean="0"/>
              <a:t>,</a:t>
            </a:r>
          </a:p>
          <a:p>
            <a:pPr algn="l"/>
            <a:r>
              <a:rPr lang="ru-RU" b="1" dirty="0" smtClean="0"/>
              <a:t>издатель</a:t>
            </a:r>
            <a:r>
              <a:rPr lang="ru-RU" dirty="0" smtClean="0"/>
              <a:t> сатирических журналов,</a:t>
            </a:r>
          </a:p>
          <a:p>
            <a:pPr algn="l"/>
            <a:r>
              <a:rPr lang="ru-RU" b="1" dirty="0" smtClean="0"/>
              <a:t>переводчик</a:t>
            </a:r>
            <a:r>
              <a:rPr lang="ru-RU" dirty="0" smtClean="0"/>
              <a:t>,</a:t>
            </a:r>
          </a:p>
          <a:p>
            <a:pPr algn="l"/>
            <a:r>
              <a:rPr lang="ru-RU" b="1" dirty="0" smtClean="0"/>
              <a:t>баснописец</a:t>
            </a:r>
            <a:r>
              <a:rPr lang="ru-RU" dirty="0" smtClean="0"/>
              <a:t>,</a:t>
            </a:r>
          </a:p>
          <a:p>
            <a:pPr algn="l"/>
            <a:r>
              <a:rPr lang="ru-RU" b="1" dirty="0" smtClean="0"/>
              <a:t>академик </a:t>
            </a:r>
            <a:r>
              <a:rPr lang="ru-RU" dirty="0" smtClean="0"/>
              <a:t>Императорской академии наук по отделению русского языка и словесности.</a:t>
            </a:r>
            <a:endParaRPr lang="ru-RU" dirty="0"/>
          </a:p>
        </p:txBody>
      </p:sp>
      <p:pic>
        <p:nvPicPr>
          <p:cNvPr id="17" name="Объект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950" y="1600200"/>
            <a:ext cx="3651099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5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Викторина</a:t>
            </a:r>
            <a:endParaRPr lang="ru-RU" b="1" dirty="0"/>
          </a:p>
        </p:txBody>
      </p:sp>
      <p:sp>
        <p:nvSpPr>
          <p:cNvPr id="1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Приложение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6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Выразительное чтение басни «Ларчик»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Объект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337" y="1844824"/>
            <a:ext cx="6443487" cy="428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9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14400" y="333375"/>
            <a:ext cx="8229600" cy="719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Анализ басни «Ларчик»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996950" y="3429000"/>
            <a:ext cx="8147050" cy="316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Кто является героем басни?</a:t>
            </a:r>
          </a:p>
          <a:p>
            <a:r>
              <a:rPr lang="ru-RU" dirty="0" smtClean="0"/>
              <a:t>Почему басня называется «Ларчик»?</a:t>
            </a:r>
          </a:p>
          <a:p>
            <a:r>
              <a:rPr lang="ru-RU" dirty="0" smtClean="0"/>
              <a:t>Какие действия производил мастер? Выпишите глаголы.</a:t>
            </a:r>
          </a:p>
          <a:p>
            <a:r>
              <a:rPr lang="ru-RU" dirty="0" smtClean="0"/>
              <a:t>Выражено ли в тексте отношение Крылова к «механике мудрецу»? Докажите своё мнение </a:t>
            </a:r>
            <a:r>
              <a:rPr lang="ru-RU" dirty="0" smtClean="0"/>
              <a:t>словами из </a:t>
            </a:r>
            <a:r>
              <a:rPr lang="ru-RU" dirty="0" smtClean="0"/>
              <a:t>текста.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253158"/>
            <a:ext cx="2070824" cy="200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3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Работа с иллюстрациями к басне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ru-RU" sz="2400" smtClean="0"/>
              <a:t>Подберите к данным рисункам строчки из басни.</a:t>
            </a:r>
          </a:p>
          <a:p>
            <a:pPr marL="342900" indent="-342900"/>
            <a:r>
              <a:rPr lang="ru-RU" sz="2400" smtClean="0"/>
              <a:t>Какой вы представляете свою иллюстрацию ?</a:t>
            </a:r>
            <a:endParaRPr lang="ru-RU" sz="2400" dirty="0" smtClean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t="-804" r="16923"/>
          <a:stretch/>
        </p:blipFill>
        <p:spPr>
          <a:xfrm>
            <a:off x="5508104" y="3429000"/>
            <a:ext cx="3167474" cy="27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578" y="404664"/>
            <a:ext cx="4050000" cy="270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9055" y="4266714"/>
            <a:ext cx="3732915" cy="226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7" name="Объект 7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62343" y="1600200"/>
            <a:ext cx="3628313" cy="4525963"/>
          </a:xfrm>
          <a:prstGeom prst="rect">
            <a:avLst/>
          </a:prstGeom>
        </p:spPr>
      </p:pic>
      <p:sp>
        <p:nvSpPr>
          <p:cNvPr id="8" name="Объект 6"/>
          <p:cNvSpPr txBox="1">
            <a:spLocks/>
          </p:cNvSpPr>
          <p:nvPr/>
        </p:nvSpPr>
        <p:spPr>
          <a:xfrm>
            <a:off x="4648200" y="1600200"/>
            <a:ext cx="4038600" cy="45259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Какие пороки высмеивает писатель в этой басне?</a:t>
            </a:r>
          </a:p>
          <a:p>
            <a:r>
              <a:rPr lang="ru-RU" dirty="0" smtClean="0"/>
              <a:t>Найдите мораль басни. </a:t>
            </a:r>
          </a:p>
          <a:p>
            <a:r>
              <a:rPr lang="ru-RU" dirty="0" smtClean="0"/>
              <a:t>Какие жизненные ситуации можно  сопроводить этими строчками?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739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</TotalTime>
  <Words>253</Words>
  <Application>Microsoft Office PowerPoint</Application>
  <PresentationFormat>Экран (4:3)</PresentationFormat>
  <Paragraphs>45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Monotype Corsiva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Викторина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</dc:creator>
  <cp:lastModifiedBy>Leliki</cp:lastModifiedBy>
  <cp:revision>11</cp:revision>
  <dcterms:created xsi:type="dcterms:W3CDTF">2023-07-05T13:16:32Z</dcterms:created>
  <dcterms:modified xsi:type="dcterms:W3CDTF">2023-07-05T15:37:15Z</dcterms:modified>
</cp:coreProperties>
</file>