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7" r:id="rId2"/>
    <p:sldId id="256" r:id="rId3"/>
    <p:sldId id="261" r:id="rId4"/>
    <p:sldId id="262" r:id="rId5"/>
    <p:sldId id="263" r:id="rId6"/>
    <p:sldId id="264" r:id="rId7"/>
    <p:sldId id="265" r:id="rId8"/>
    <p:sldId id="272" r:id="rId9"/>
    <p:sldId id="269"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4" d="100"/>
          <a:sy n="64" d="100"/>
        </p:scale>
        <p:origin x="-12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2998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2"/>
          <p:cNvSpPr>
            <a:spLocks noGrp="1"/>
          </p:cNvSpPr>
          <p:nvPr>
            <p:ph type="dt" sz="half" idx="10"/>
          </p:nvPr>
        </p:nvSpPr>
        <p:spPr/>
        <p:txBody>
          <a:bodyPr/>
          <a:lstStyle/>
          <a:p>
            <a:fld id="{40A1410B-79BC-42C3-9A28-C40B5EA4707D}" type="datetimeFigureOut">
              <a:rPr lang="ru-RU" smtClean="0"/>
              <a:t>10.07.2023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1314215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2469628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54059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2682534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72516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22174520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1416952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211306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4243803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0A1410B-79BC-42C3-9A28-C40B5EA4707D}" type="datetimeFigureOut">
              <a:rPr lang="ru-RU" smtClean="0"/>
              <a:t>10.07.2023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1654777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0A1410B-79BC-42C3-9A28-C40B5EA4707D}" type="datetimeFigureOut">
              <a:rPr lang="ru-RU" smtClean="0"/>
              <a:t>10.07.2023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2053800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0A1410B-79BC-42C3-9A28-C40B5EA4707D}" type="datetimeFigureOut">
              <a:rPr lang="ru-RU" smtClean="0"/>
              <a:t>10.07.2023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69780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0A1410B-79BC-42C3-9A28-C40B5EA4707D}" type="datetimeFigureOut">
              <a:rPr lang="ru-RU" smtClean="0"/>
              <a:t>10.07.2023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1787177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A1410B-79BC-42C3-9A28-C40B5EA4707D}" type="datetimeFigureOut">
              <a:rPr lang="ru-RU" smtClean="0"/>
              <a:t>10.07.2023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3492474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0A1410B-79BC-42C3-9A28-C40B5EA4707D}" type="datetimeFigureOut">
              <a:rPr lang="ru-RU" smtClean="0"/>
              <a:t>10.07.2023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656042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0A1410B-79BC-42C3-9A28-C40B5EA4707D}" type="datetimeFigureOut">
              <a:rPr lang="ru-RU" smtClean="0"/>
              <a:t>10.07.2023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008665-D0DF-45F1-BE7F-0F425B0D614D}" type="slidenum">
              <a:rPr lang="ru-RU" smtClean="0"/>
              <a:t>‹#›</a:t>
            </a:fld>
            <a:endParaRPr lang="ru-RU"/>
          </a:p>
        </p:txBody>
      </p:sp>
    </p:spTree>
    <p:extLst>
      <p:ext uri="{BB962C8B-B14F-4D97-AF65-F5344CB8AC3E}">
        <p14:creationId xmlns:p14="http://schemas.microsoft.com/office/powerpoint/2010/main" val="2823371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0A1410B-79BC-42C3-9A28-C40B5EA4707D}" type="datetimeFigureOut">
              <a:rPr lang="ru-RU" smtClean="0"/>
              <a:t>10.07.2023</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6008665-D0DF-45F1-BE7F-0F425B0D614D}" type="slidenum">
              <a:rPr lang="ru-RU" smtClean="0"/>
              <a:t>‹#›</a:t>
            </a:fld>
            <a:endParaRPr lang="ru-RU"/>
          </a:p>
        </p:txBody>
      </p:sp>
    </p:spTree>
    <p:extLst>
      <p:ext uri="{BB962C8B-B14F-4D97-AF65-F5344CB8AC3E}">
        <p14:creationId xmlns:p14="http://schemas.microsoft.com/office/powerpoint/2010/main" val="125291664"/>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file:///C:\Users\&#1048;&#1088;&#1080;&#1085;&#1072;\Documents\&#1041;&#1077;&#1079;%20&#1085;&#1072;&#1079;&#1074;&#1072;&#1085;&#1080;&#1103;%20(2).jpg" TargetMode="External"/><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file:///C:\Users\&#1048;&#1088;&#1080;&#1085;&#1072;\Documents\Building%20a%20snowman.jpg" TargetMode="External"/><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file:///C:\Users\&#1048;&#1088;&#1080;&#1085;&#1072;\Documents\images.jpg" TargetMode="Externa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solidFill>
                  <a:schemeClr val="bg1"/>
                </a:solidFill>
              </a:rPr>
              <a:t>Урок-экспертиза</a:t>
            </a:r>
            <a:endParaRPr lang="ru-RU" b="1" dirty="0">
              <a:solidFill>
                <a:schemeClr val="bg1"/>
              </a:solidFill>
            </a:endParaRPr>
          </a:p>
        </p:txBody>
      </p:sp>
      <p:sp>
        <p:nvSpPr>
          <p:cNvPr id="3" name="Подзаголовок 2"/>
          <p:cNvSpPr>
            <a:spLocks noGrp="1"/>
          </p:cNvSpPr>
          <p:nvPr>
            <p:ph type="subTitle" idx="1"/>
          </p:nvPr>
        </p:nvSpPr>
        <p:spPr>
          <a:xfrm>
            <a:off x="684212" y="3843867"/>
            <a:ext cx="6400800" cy="2586913"/>
          </a:xfrm>
        </p:spPr>
        <p:txBody>
          <a:bodyPr>
            <a:normAutofit/>
          </a:bodyPr>
          <a:lstStyle/>
          <a:p>
            <a:r>
              <a:rPr lang="ru-RU" b="1" dirty="0" smtClean="0"/>
              <a:t>Практикум в формате устной части экзамена  «</a:t>
            </a:r>
            <a:r>
              <a:rPr lang="en-US" b="1" dirty="0" smtClean="0"/>
              <a:t>Winter EGE</a:t>
            </a:r>
            <a:r>
              <a:rPr lang="ru-RU" b="1" dirty="0" smtClean="0"/>
              <a:t>»</a:t>
            </a:r>
          </a:p>
          <a:p>
            <a:r>
              <a:rPr lang="ru-RU" b="1" dirty="0" err="1" smtClean="0"/>
              <a:t>Критериальное</a:t>
            </a:r>
            <a:r>
              <a:rPr lang="ru-RU" b="1" dirty="0" smtClean="0"/>
              <a:t> оценивание. Английский язык. </a:t>
            </a:r>
          </a:p>
          <a:p>
            <a:r>
              <a:rPr lang="ru-RU" b="1" dirty="0" smtClean="0"/>
              <a:t>Наставники</a:t>
            </a:r>
            <a:r>
              <a:rPr lang="en-US" b="1" dirty="0" smtClean="0"/>
              <a:t>: </a:t>
            </a:r>
            <a:r>
              <a:rPr lang="ru-RU" b="1" dirty="0" smtClean="0"/>
              <a:t>Левенкова Ю.А. (Школа 37)</a:t>
            </a:r>
          </a:p>
          <a:p>
            <a:r>
              <a:rPr lang="ru-RU" b="1" dirty="0"/>
              <a:t>Щукина А.Т. (Школа 65)</a:t>
            </a:r>
          </a:p>
          <a:p>
            <a:endParaRPr lang="ru-RU" b="1" dirty="0" smtClean="0"/>
          </a:p>
          <a:p>
            <a:endParaRPr lang="ru-RU" b="1" dirty="0"/>
          </a:p>
        </p:txBody>
      </p:sp>
    </p:spTree>
    <p:extLst>
      <p:ext uri="{BB962C8B-B14F-4D97-AF65-F5344CB8AC3E}">
        <p14:creationId xmlns:p14="http://schemas.microsoft.com/office/powerpoint/2010/main" val="200843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 xmlns:a16="http://schemas.microsoft.com/office/drawing/2014/main" id="{B7700FA4-F8E3-052F-BCBB-D9955F10A9F6}"/>
              </a:ext>
            </a:extLst>
          </p:cNvPr>
          <p:cNvSpPr>
            <a:spLocks noGrp="1"/>
          </p:cNvSpPr>
          <p:nvPr>
            <p:ph type="title"/>
          </p:nvPr>
        </p:nvSpPr>
        <p:spPr>
          <a:xfrm>
            <a:off x="723968" y="0"/>
            <a:ext cx="9877771" cy="2189922"/>
          </a:xfrm>
        </p:spPr>
        <p:txBody>
          <a:bodyPr/>
          <a:lstStyle/>
          <a:p>
            <a:r>
              <a:rPr lang="en-US" b="1" dirty="0">
                <a:solidFill>
                  <a:schemeClr val="bg1"/>
                </a:solidFill>
              </a:rPr>
              <a:t>Thank you for your attention !</a:t>
            </a:r>
            <a:endParaRPr lang="ru-RU" b="1" dirty="0">
              <a:solidFill>
                <a:schemeClr val="bg1"/>
              </a:solidFill>
            </a:endParaRPr>
          </a:p>
        </p:txBody>
      </p:sp>
    </p:spTree>
    <p:extLst>
      <p:ext uri="{BB962C8B-B14F-4D97-AF65-F5344CB8AC3E}">
        <p14:creationId xmlns:p14="http://schemas.microsoft.com/office/powerpoint/2010/main" val="3475226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191E851-C492-A520-9555-887E4400B339}"/>
              </a:ext>
            </a:extLst>
          </p:cNvPr>
          <p:cNvSpPr>
            <a:spLocks noGrp="1"/>
          </p:cNvSpPr>
          <p:nvPr>
            <p:ph type="ctrTitle"/>
          </p:nvPr>
        </p:nvSpPr>
        <p:spPr>
          <a:xfrm>
            <a:off x="0" y="341244"/>
            <a:ext cx="11145078" cy="3713921"/>
          </a:xfrm>
        </p:spPr>
        <p:txBody>
          <a:bodyPr>
            <a:noAutofit/>
          </a:bodyPr>
          <a:lstStyle/>
          <a:p>
            <a:pPr marL="1348740">
              <a:lnSpc>
                <a:spcPct val="150000"/>
              </a:lnSpc>
              <a:spcAft>
                <a:spcPts val="1000"/>
              </a:spcAft>
            </a:pPr>
            <a:r>
              <a:rPr lang="ru-RU" sz="32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r>
            <a:br>
              <a:rPr lang="ru-RU" sz="32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r>
            <a:br>
              <a:rPr lang="ru-RU"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br>
            <a:r>
              <a:rPr lang="ru-RU" sz="32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r>
            <a:br>
              <a:rPr lang="ru-RU" sz="32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br>
            <a:r>
              <a:rPr lang="ru-RU"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r>
            <a:br>
              <a:rPr lang="ru-RU"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br>
            <a:r>
              <a:rPr lang="ru-RU" sz="32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r>
            <a:br>
              <a:rPr lang="ru-RU" sz="32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br>
            <a:r>
              <a:rPr lang="ru-RU"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r>
            <a:br>
              <a:rPr lang="ru-RU"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br>
            <a:r>
              <a:rPr lang="ru-RU" sz="24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Проектно-исследовательская </a:t>
            </a:r>
            <a:r>
              <a:rPr lang="ru-RU"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работа</a:t>
            </a:r>
            <a:br>
              <a:rPr lang="ru-RU"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Подготовка к </a:t>
            </a:r>
            <a:r>
              <a:rPr lang="ru-RU" sz="24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ЕГЭ ПО АНГЛИЙСКОМУ ЯЗЫКУ </a:t>
            </a:r>
            <a:r>
              <a:rPr lang="ru-RU" sz="24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с </a:t>
            </a:r>
            <a:r>
              <a:rPr lang="ru-RU" sz="24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помощью заданий на основе  </a:t>
            </a:r>
            <a:r>
              <a:rPr lang="ru-RU" sz="2400" b="1" dirty="0" err="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умк</a:t>
            </a:r>
            <a:r>
              <a:rPr lang="ru-RU" sz="24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4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STARLIGHT</a:t>
            </a:r>
            <a:r>
              <a:rPr lang="ru-RU"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-10 »</a:t>
            </a:r>
            <a:r>
              <a:rPr lang="ru-RU" sz="24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br>
              <a:rPr lang="ru-RU" sz="24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r>
            <a:br>
              <a:rPr lang="ru-RU"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3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br>
              <a:rPr lang="ru-RU" sz="3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3200" b="1"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WINTER EGE.</a:t>
            </a:r>
            <a:endParaRPr lang="ru-RU" sz="3200" b="1" dirty="0">
              <a:solidFill>
                <a:schemeClr val="bg1"/>
              </a:solidFill>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 xmlns:a16="http://schemas.microsoft.com/office/drawing/2014/main" id="{7FE3568C-BE6F-2457-C931-AC29572D3D77}"/>
              </a:ext>
            </a:extLst>
          </p:cNvPr>
          <p:cNvSpPr>
            <a:spLocks noGrp="1"/>
          </p:cNvSpPr>
          <p:nvPr>
            <p:ph type="subTitle" idx="1"/>
          </p:nvPr>
        </p:nvSpPr>
        <p:spPr>
          <a:xfrm>
            <a:off x="5579165" y="4542183"/>
            <a:ext cx="6612834" cy="2024269"/>
          </a:xfrm>
        </p:spPr>
        <p:txBody>
          <a:bodyPr/>
          <a:lstStyle/>
          <a:p>
            <a:r>
              <a:rPr lang="ru-RU" dirty="0">
                <a:solidFill>
                  <a:schemeClr val="bg1"/>
                </a:solidFill>
              </a:rPr>
              <a:t>Выполнила: Козак Анна, ученица 10 б класса «МАОУ СОШ № 37» г. Перми</a:t>
            </a:r>
          </a:p>
          <a:p>
            <a:r>
              <a:rPr lang="ru-RU" dirty="0">
                <a:solidFill>
                  <a:schemeClr val="bg1"/>
                </a:solidFill>
              </a:rPr>
              <a:t>Руководитель: Юлия Аркадьевна </a:t>
            </a:r>
            <a:r>
              <a:rPr lang="ru-RU" dirty="0" err="1">
                <a:solidFill>
                  <a:schemeClr val="bg1"/>
                </a:solidFill>
              </a:rPr>
              <a:t>Левенкова</a:t>
            </a:r>
            <a:endParaRPr lang="ru-RU" dirty="0">
              <a:solidFill>
                <a:schemeClr val="bg1"/>
              </a:solidFill>
            </a:endParaRPr>
          </a:p>
          <a:p>
            <a:r>
              <a:rPr lang="ru-RU" dirty="0">
                <a:solidFill>
                  <a:schemeClr val="bg1"/>
                </a:solidFill>
              </a:rPr>
              <a:t>Учитель английского языка «МАОУ СОШ № 37» г. Перми</a:t>
            </a:r>
          </a:p>
        </p:txBody>
      </p:sp>
    </p:spTree>
    <p:extLst>
      <p:ext uri="{BB962C8B-B14F-4D97-AF65-F5344CB8AC3E}">
        <p14:creationId xmlns:p14="http://schemas.microsoft.com/office/powerpoint/2010/main" val="3979135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 xmlns:a16="http://schemas.microsoft.com/office/drawing/2014/main" id="{DC08D1F1-C516-D450-5C31-F53821F0BC2E}"/>
              </a:ext>
            </a:extLst>
          </p:cNvPr>
          <p:cNvSpPr>
            <a:spLocks noGrp="1"/>
          </p:cNvSpPr>
          <p:nvPr>
            <p:ph idx="1"/>
          </p:nvPr>
        </p:nvSpPr>
        <p:spPr>
          <a:xfrm>
            <a:off x="106017" y="0"/>
            <a:ext cx="11688417" cy="7871791"/>
          </a:xfrm>
        </p:spPr>
        <p:txBody>
          <a:bodyPr>
            <a:normAutofit fontScale="92500"/>
          </a:bodyPr>
          <a:lstStyle/>
          <a:p>
            <a:pPr marL="4486910" lvl="6" algn="just">
              <a:lnSpc>
                <a:spcPct val="150000"/>
              </a:lnSpc>
              <a:spcAft>
                <a:spcPts val="1000"/>
              </a:spcAft>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Christmas celebration</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tabLst>
                <a:tab pos="2324100" algn="l"/>
              </a:tabLst>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Task 1. Imagine that you are preparing a project with your friend. You have found some interesting material for the presentation and you want to read this text to your friend. You have 1.5 minutes to read the text silently, then be ready to read it out aloud. You will not have more than 1.5 minutes to read it.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tabLst>
                <a:tab pos="2324100" algn="l"/>
              </a:tabLst>
            </a:pPr>
            <a:r>
              <a:rPr lang="en-US"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Christmas is the happiest time for children. For about a month before Christmas they begin carol-singing. They go from door to door and sing carols. People listen to them and give them little presents: cakes, sweets, biscuits and so on. In Russia there is also the same tradition. There is a tale that Santa Claus or Father Christmas gets into houses through chimneys and puts presents for the household and especially for children into the stockings which he finds on his way. The children believe in this legend and prepare the stockings for presents. Usually, they put them not far from the chimney, under the Christmas trees or near their beds. Late at night on Christmas Eve their parents crawl to the stockings and fill them with Christmas presents. </a:t>
            </a:r>
            <a:endParaRPr lang="ru-RU"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549554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 xmlns:a16="http://schemas.microsoft.com/office/drawing/2014/main" id="{793D4EDA-AF89-7834-3DDD-48E527FAE95F}"/>
              </a:ext>
            </a:extLst>
          </p:cNvPr>
          <p:cNvSpPr>
            <a:spLocks noGrp="1"/>
          </p:cNvSpPr>
          <p:nvPr>
            <p:ph sz="half" idx="1"/>
          </p:nvPr>
        </p:nvSpPr>
        <p:spPr>
          <a:xfrm>
            <a:off x="172279" y="-225287"/>
            <a:ext cx="6930886" cy="6718852"/>
          </a:xfrm>
        </p:spPr>
        <p:txBody>
          <a:bodyPr>
            <a:normAutofit/>
          </a:bodyPr>
          <a:lstStyle/>
          <a:p>
            <a:r>
              <a:rPr lang="en-US" sz="2800" b="1" dirty="0">
                <a:latin typeface="Times New Roman" panose="02020603050405020304" pitchFamily="18" charset="0"/>
                <a:cs typeface="Times New Roman" panose="02020603050405020304" pitchFamily="18" charset="0"/>
              </a:rPr>
              <a:t>Task 2. Study the advertisement</a:t>
            </a:r>
          </a:p>
          <a:p>
            <a:pPr marL="0" indent="0">
              <a:buNone/>
            </a:pPr>
            <a:r>
              <a:rPr lang="en-US" sz="2800" dirty="0">
                <a:solidFill>
                  <a:schemeClr val="bg1"/>
                </a:solidFill>
                <a:latin typeface="Times New Roman" panose="02020603050405020304" pitchFamily="18" charset="0"/>
                <a:cs typeface="Times New Roman" panose="02020603050405020304" pitchFamily="18" charset="0"/>
              </a:rPr>
              <a:t>You are considering going to a skating rink and you’d like to get more information. In 1.5 minutes you are to ask four direct questions about the following:</a:t>
            </a:r>
          </a:p>
          <a:p>
            <a:pPr marL="457200" indent="-457200">
              <a:buFont typeface="+mj-lt"/>
              <a:buAutoNum type="arabicPeriod"/>
            </a:pPr>
            <a:r>
              <a:rPr lang="en-US" sz="2800" dirty="0">
                <a:solidFill>
                  <a:schemeClr val="bg1"/>
                </a:solidFill>
                <a:latin typeface="Times New Roman" panose="02020603050405020304" pitchFamily="18" charset="0"/>
                <a:cs typeface="Times New Roman" panose="02020603050405020304" pitchFamily="18" charset="0"/>
              </a:rPr>
              <a:t>Opening hours</a:t>
            </a:r>
          </a:p>
          <a:p>
            <a:pPr marL="457200" indent="-457200">
              <a:buFont typeface="+mj-lt"/>
              <a:buAutoNum type="arabicPeriod"/>
            </a:pPr>
            <a:r>
              <a:rPr lang="en-US" sz="2800" dirty="0">
                <a:solidFill>
                  <a:schemeClr val="bg1"/>
                </a:solidFill>
                <a:latin typeface="Times New Roman" panose="02020603050405020304" pitchFamily="18" charset="0"/>
                <a:cs typeface="Times New Roman" panose="02020603050405020304" pitchFamily="18" charset="0"/>
              </a:rPr>
              <a:t>Price per hour</a:t>
            </a:r>
          </a:p>
          <a:p>
            <a:pPr marL="457200" indent="-457200">
              <a:buFont typeface="+mj-lt"/>
              <a:buAutoNum type="arabicPeriod"/>
            </a:pPr>
            <a:r>
              <a:rPr lang="en-US" sz="2800" dirty="0">
                <a:solidFill>
                  <a:schemeClr val="bg1"/>
                </a:solidFill>
                <a:latin typeface="Times New Roman" panose="02020603050405020304" pitchFamily="18" charset="0"/>
                <a:cs typeface="Times New Roman" panose="02020603050405020304" pitchFamily="18" charset="0"/>
              </a:rPr>
              <a:t>Instructors available</a:t>
            </a:r>
          </a:p>
          <a:p>
            <a:pPr marL="457200" indent="-457200">
              <a:buFont typeface="+mj-lt"/>
              <a:buAutoNum type="arabicPeriod"/>
            </a:pPr>
            <a:r>
              <a:rPr lang="en-US" sz="2800" dirty="0">
                <a:solidFill>
                  <a:schemeClr val="bg1"/>
                </a:solidFill>
                <a:latin typeface="Times New Roman" panose="02020603050405020304" pitchFamily="18" charset="0"/>
                <a:cs typeface="Times New Roman" panose="02020603050405020304" pitchFamily="18" charset="0"/>
              </a:rPr>
              <a:t>Size of the rink</a:t>
            </a:r>
          </a:p>
          <a:p>
            <a:pPr marL="0" indent="0">
              <a:buNone/>
            </a:pPr>
            <a:endParaRPr lang="en-US" sz="2800" dirty="0">
              <a:solidFill>
                <a:schemeClr val="tx1"/>
              </a:solidFill>
              <a:latin typeface="Times New Roman" panose="02020603050405020304" pitchFamily="18" charset="0"/>
              <a:cs typeface="Times New Roman" panose="02020603050405020304" pitchFamily="18" charset="0"/>
            </a:endParaRPr>
          </a:p>
          <a:p>
            <a:pPr marL="0" indent="0">
              <a:buNone/>
            </a:pPr>
            <a:r>
              <a:rPr lang="en-US" sz="2800" dirty="0">
                <a:solidFill>
                  <a:schemeClr val="bg1"/>
                </a:solidFill>
                <a:latin typeface="Times New Roman" panose="02020603050405020304" pitchFamily="18" charset="0"/>
                <a:cs typeface="Times New Roman" panose="02020603050405020304" pitchFamily="18" charset="0"/>
              </a:rPr>
              <a:t>You have 20 seconds to ask each question.</a:t>
            </a:r>
            <a:endParaRPr lang="ru-RU" sz="2800" dirty="0">
              <a:solidFill>
                <a:schemeClr val="bg1"/>
              </a:solidFill>
              <a:latin typeface="Times New Roman" panose="02020603050405020304" pitchFamily="18" charset="0"/>
              <a:cs typeface="Times New Roman" panose="02020603050405020304" pitchFamily="18" charset="0"/>
            </a:endParaRPr>
          </a:p>
        </p:txBody>
      </p:sp>
      <p:pic>
        <p:nvPicPr>
          <p:cNvPr id="8" name="Picture 1">
            <a:extLst>
              <a:ext uri="{FF2B5EF4-FFF2-40B4-BE49-F238E27FC236}">
                <a16:creationId xmlns="" xmlns:a16="http://schemas.microsoft.com/office/drawing/2014/main" id="{05AE851F-F6FB-D85A-E230-C4F6976335A5}"/>
              </a:ext>
            </a:extLst>
          </p:cNvPr>
          <p:cNvPicPr>
            <a:picLocks noGrp="1" noChangeAspect="1" noChangeArrowheads="1"/>
          </p:cNvPicPr>
          <p:nvPr>
            <p:ph sz="half" idx="2"/>
          </p:nvPr>
        </p:nvPicPr>
        <p:blipFill>
          <a:blip r:embed="rId2" r:link="rId3">
            <a:extLst>
              <a:ext uri="{28A0092B-C50C-407E-A947-70E740481C1C}">
                <a14:useLocalDpi xmlns:a14="http://schemas.microsoft.com/office/drawing/2010/main" val="0"/>
              </a:ext>
            </a:extLst>
          </a:blip>
          <a:srcRect/>
          <a:stretch>
            <a:fillRect/>
          </a:stretch>
        </p:blipFill>
        <p:spPr bwMode="auto">
          <a:xfrm>
            <a:off x="6754640" y="1799672"/>
            <a:ext cx="5437360" cy="4371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8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 xmlns:a16="http://schemas.microsoft.com/office/drawing/2014/main" id="{64EB8F22-A60B-A463-5419-29B9986BC5CD}"/>
              </a:ext>
            </a:extLst>
          </p:cNvPr>
          <p:cNvSpPr>
            <a:spLocks noGrp="1"/>
          </p:cNvSpPr>
          <p:nvPr>
            <p:ph idx="1"/>
          </p:nvPr>
        </p:nvSpPr>
        <p:spPr>
          <a:xfrm>
            <a:off x="154124" y="0"/>
            <a:ext cx="11945111" cy="6698974"/>
          </a:xfrm>
        </p:spPr>
        <p:txBody>
          <a:bodyPr>
            <a:normAutofit fontScale="40000" lnSpcReduction="20000"/>
          </a:bodyPr>
          <a:lstStyle/>
          <a:p>
            <a:pPr algn="just">
              <a:lnSpc>
                <a:spcPct val="150000"/>
              </a:lnSpc>
            </a:pPr>
            <a:r>
              <a:rPr lang="en-US" sz="3400" b="1" dirty="0">
                <a:solidFill>
                  <a:srgbClr val="000000"/>
                </a:solidFill>
                <a:effectLst/>
                <a:latin typeface="Times New Roman" panose="02020603050405020304" pitchFamily="18" charset="0"/>
                <a:ea typeface="Times New Roman" panose="02020603050405020304" pitchFamily="18" charset="0"/>
              </a:rPr>
              <a:t>Task 3. You are going to give an interview. You have to answer five questions. Give full answers to the questions (2−3 sentences). Remember that you have 40 seconds to answer each question.</a:t>
            </a:r>
            <a:endParaRPr lang="ru-RU" sz="3400" dirty="0">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Interviewer:</a:t>
            </a:r>
            <a:r>
              <a:rPr lang="en-US" sz="3400" dirty="0">
                <a:solidFill>
                  <a:srgbClr val="000000"/>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Hello everybody! It’s </a:t>
            </a:r>
            <a:r>
              <a:rPr lang="en-US" sz="3400" b="1" i="1" dirty="0">
                <a:solidFill>
                  <a:schemeClr val="accent6">
                    <a:lumMod val="75000"/>
                  </a:schemeClr>
                </a:solidFill>
                <a:effectLst/>
                <a:latin typeface="Times New Roman" panose="02020603050405020304" pitchFamily="18" charset="0"/>
                <a:ea typeface="Times New Roman" panose="02020603050405020304" pitchFamily="18" charset="0"/>
              </a:rPr>
              <a:t>Teenagers Round the World Channel</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 Our guest today is a teenager from Russia and we are going to discuss preparations for Christmas. We’d like to know our guest’s point of view on this issue. Please answer five questions. So, let’s get started.</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chemeClr val="bg1"/>
                </a:solidFill>
                <a:effectLst/>
                <a:latin typeface="Times New Roman" panose="02020603050405020304" pitchFamily="18" charset="0"/>
                <a:ea typeface="Times New Roman" panose="02020603050405020304" pitchFamily="18" charset="0"/>
              </a:rPr>
              <a:t>Interviewer:</a:t>
            </a:r>
            <a:r>
              <a:rPr lang="en-US" sz="3400" dirty="0">
                <a:solidFill>
                  <a:schemeClr val="bg1"/>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What types of Christmas decorations are popular in Russia? How did you decorate the Christmas tree last year?</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Student:</a:t>
            </a:r>
            <a:r>
              <a:rPr lang="en-US" sz="3400" dirty="0">
                <a:solidFill>
                  <a:srgbClr val="000000"/>
                </a:solidFill>
                <a:effectLst/>
                <a:latin typeface="Times New Roman" panose="02020603050405020304" pitchFamily="18" charset="0"/>
                <a:ea typeface="Times New Roman" panose="02020603050405020304" pitchFamily="18" charset="0"/>
              </a:rPr>
              <a:t> _________________________</a:t>
            </a:r>
            <a:endParaRPr lang="ru-RU" sz="3400" dirty="0">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Interviewer:</a:t>
            </a:r>
            <a:r>
              <a:rPr lang="en-US" sz="3400" dirty="0">
                <a:solidFill>
                  <a:srgbClr val="000000"/>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What problems can arise when choosing a present for a teenager? Why is that so?</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Student:</a:t>
            </a:r>
            <a:r>
              <a:rPr lang="en-US" sz="3400" dirty="0">
                <a:solidFill>
                  <a:srgbClr val="000000"/>
                </a:solidFill>
                <a:effectLst/>
                <a:latin typeface="Times New Roman" panose="02020603050405020304" pitchFamily="18" charset="0"/>
                <a:ea typeface="Times New Roman" panose="02020603050405020304" pitchFamily="18" charset="0"/>
              </a:rPr>
              <a:t> _________________________</a:t>
            </a:r>
            <a:endParaRPr lang="ru-RU" sz="3400" dirty="0">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Interviewer:</a:t>
            </a:r>
            <a:r>
              <a:rPr lang="en-US" sz="3400" dirty="0">
                <a:solidFill>
                  <a:srgbClr val="000000"/>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Which do you like more: giving or receiving presents? Why?</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Student:</a:t>
            </a:r>
            <a:r>
              <a:rPr lang="en-US" sz="3400" dirty="0">
                <a:solidFill>
                  <a:srgbClr val="000000"/>
                </a:solidFill>
                <a:effectLst/>
                <a:latin typeface="Times New Roman" panose="02020603050405020304" pitchFamily="18" charset="0"/>
                <a:ea typeface="Times New Roman" panose="02020603050405020304" pitchFamily="18" charset="0"/>
              </a:rPr>
              <a:t> _________________________</a:t>
            </a:r>
            <a:endParaRPr lang="ru-RU" sz="3400" dirty="0">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Interviewer:</a:t>
            </a:r>
            <a:r>
              <a:rPr lang="en-US" sz="3400" dirty="0">
                <a:solidFill>
                  <a:schemeClr val="accent6">
                    <a:lumMod val="75000"/>
                  </a:schemeClr>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Are there any particular traditions in Russia connected with celebrating New Year? If so, what are they?</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chemeClr val="bg1"/>
                </a:solidFill>
                <a:effectLst/>
                <a:latin typeface="Times New Roman" panose="02020603050405020304" pitchFamily="18" charset="0"/>
                <a:ea typeface="Times New Roman" panose="02020603050405020304" pitchFamily="18" charset="0"/>
              </a:rPr>
              <a:t>Student:</a:t>
            </a:r>
            <a:r>
              <a:rPr lang="en-US" sz="3400" dirty="0">
                <a:solidFill>
                  <a:schemeClr val="bg1"/>
                </a:solidFill>
                <a:effectLst/>
                <a:latin typeface="Times New Roman" panose="02020603050405020304" pitchFamily="18" charset="0"/>
                <a:ea typeface="Times New Roman" panose="02020603050405020304" pitchFamily="18" charset="0"/>
              </a:rPr>
              <a:t> _________________________</a:t>
            </a:r>
            <a:endParaRPr lang="ru-RU" sz="3400" dirty="0">
              <a:solidFill>
                <a:schemeClr val="bg1"/>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Interviewer:</a:t>
            </a:r>
            <a:r>
              <a:rPr lang="en-US" sz="3400" dirty="0">
                <a:solidFill>
                  <a:srgbClr val="000000"/>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What are your plans for the coming year? Will </a:t>
            </a:r>
            <a:r>
              <a:rPr lang="en-US" sz="3400" b="1" dirty="0" smtClean="0">
                <a:solidFill>
                  <a:schemeClr val="accent6">
                    <a:lumMod val="75000"/>
                  </a:schemeClr>
                </a:solidFill>
                <a:effectLst/>
                <a:latin typeface="Times New Roman" panose="02020603050405020304" pitchFamily="18" charset="0"/>
                <a:ea typeface="Times New Roman" panose="02020603050405020304" pitchFamily="18" charset="0"/>
              </a:rPr>
              <a:t>you  celebrate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New Year with your family? </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Student:</a:t>
            </a:r>
            <a:r>
              <a:rPr lang="en-US" sz="3400" dirty="0">
                <a:solidFill>
                  <a:srgbClr val="000000"/>
                </a:solidFill>
                <a:effectLst/>
                <a:latin typeface="Times New Roman" panose="02020603050405020304" pitchFamily="18" charset="0"/>
                <a:ea typeface="Times New Roman" panose="02020603050405020304" pitchFamily="18" charset="0"/>
              </a:rPr>
              <a:t> _________________________</a:t>
            </a:r>
            <a:endParaRPr lang="ru-RU" sz="3400" dirty="0">
              <a:effectLst/>
              <a:latin typeface="Times New Roman" panose="02020603050405020304" pitchFamily="18" charset="0"/>
              <a:ea typeface="Times New Roman" panose="02020603050405020304" pitchFamily="18" charset="0"/>
            </a:endParaRPr>
          </a:p>
          <a:p>
            <a:pPr marL="0" indent="0" algn="just">
              <a:lnSpc>
                <a:spcPct val="150000"/>
              </a:lnSpc>
              <a:buNone/>
            </a:pPr>
            <a:r>
              <a:rPr lang="en-US" sz="3400" b="1" dirty="0">
                <a:solidFill>
                  <a:srgbClr val="000000"/>
                </a:solidFill>
                <a:effectLst/>
                <a:latin typeface="Times New Roman" panose="02020603050405020304" pitchFamily="18" charset="0"/>
                <a:ea typeface="Times New Roman" panose="02020603050405020304" pitchFamily="18" charset="0"/>
              </a:rPr>
              <a:t>Interviewer:</a:t>
            </a:r>
            <a:r>
              <a:rPr lang="en-US" sz="3400" dirty="0">
                <a:solidFill>
                  <a:srgbClr val="000000"/>
                </a:solidFill>
                <a:effectLst/>
                <a:latin typeface="Times New Roman" panose="02020603050405020304" pitchFamily="18" charset="0"/>
                <a:ea typeface="Times New Roman" panose="02020603050405020304" pitchFamily="18" charset="0"/>
              </a:rPr>
              <a:t> </a:t>
            </a:r>
            <a:r>
              <a:rPr lang="en-US" sz="3400" b="1" dirty="0">
                <a:solidFill>
                  <a:schemeClr val="accent6">
                    <a:lumMod val="75000"/>
                  </a:schemeClr>
                </a:solidFill>
                <a:effectLst/>
                <a:latin typeface="Times New Roman" panose="02020603050405020304" pitchFamily="18" charset="0"/>
                <a:ea typeface="Times New Roman" panose="02020603050405020304" pitchFamily="18" charset="0"/>
              </a:rPr>
              <a:t>Thank you very much for your interview.</a:t>
            </a:r>
            <a:endParaRPr lang="ru-RU" sz="3400" b="1" dirty="0">
              <a:solidFill>
                <a:schemeClr val="accent6">
                  <a:lumMod val="75000"/>
                </a:schemeClr>
              </a:solidFill>
              <a:effectLst/>
              <a:latin typeface="Times New Roman" panose="02020603050405020304" pitchFamily="18" charset="0"/>
              <a:ea typeface="Times New Roman" panose="02020603050405020304" pitchFamily="18" charset="0"/>
            </a:endParaRPr>
          </a:p>
          <a:p>
            <a:endParaRPr lang="ru-RU" dirty="0"/>
          </a:p>
        </p:txBody>
      </p:sp>
    </p:spTree>
    <p:extLst>
      <p:ext uri="{BB962C8B-B14F-4D97-AF65-F5344CB8AC3E}">
        <p14:creationId xmlns:p14="http://schemas.microsoft.com/office/powerpoint/2010/main" val="3621761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 xmlns:a16="http://schemas.microsoft.com/office/drawing/2014/main" id="{E4139006-EAED-5008-EE13-52D3DF020530}"/>
              </a:ext>
            </a:extLst>
          </p:cNvPr>
          <p:cNvSpPr>
            <a:spLocks noGrp="1"/>
          </p:cNvSpPr>
          <p:nvPr>
            <p:ph sz="half" idx="1"/>
          </p:nvPr>
        </p:nvSpPr>
        <p:spPr>
          <a:xfrm>
            <a:off x="0" y="202203"/>
            <a:ext cx="11966712" cy="6281530"/>
          </a:xfrm>
        </p:spPr>
        <p:txBody>
          <a:bodyPr>
            <a:normAutofit/>
          </a:bodyPr>
          <a:lstStyle/>
          <a:p>
            <a:pPr>
              <a:lnSpc>
                <a:spcPct val="150000"/>
              </a:lnSpc>
              <a:spcAft>
                <a:spcPts val="1000"/>
              </a:spcAft>
            </a:pPr>
            <a:r>
              <a:rPr lang="en-US"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Task 4. Imagine that you and your friend are doing a school project “How to pass a winter day”. You have found some illustrations and want to share the news. Leave a voice message to your friend. In 2.5 minutes be ready to :</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explain the choice of the illustrations for the project by briefly describing them and noting the differences;</a:t>
            </a:r>
            <a:endParaRPr lang="ru-RU" sz="22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r>
              <a:rPr lang="en-US" sz="2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mention the advantages (1−2) of the different types of activity on a winter day.</a:t>
            </a:r>
            <a:endParaRPr lang="ru-RU" sz="22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r>
              <a:rPr lang="en-US" sz="2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mention the disadvantages (1−2) of the different types of activity on a winter day;</a:t>
            </a:r>
            <a:endParaRPr lang="ru-RU" sz="22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r>
              <a:rPr lang="en-US" sz="2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express your opinion on the subject of the project  — which way to pass a winter day you prefer and why.</a:t>
            </a:r>
            <a:endParaRPr lang="ru-RU" sz="22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r>
              <a:rPr lang="en-US"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You will speak for not more than 3 minutes (12−15 sentences). You have to talk continuously.</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43576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uilding a snowman.jpg">
            <a:extLst>
              <a:ext uri="{FF2B5EF4-FFF2-40B4-BE49-F238E27FC236}">
                <a16:creationId xmlns="" xmlns:a16="http://schemas.microsoft.com/office/drawing/2014/main" id="{9BA817EF-15FA-3151-C3B4-BF83539E7C1F}"/>
              </a:ext>
            </a:extLst>
          </p:cNvPr>
          <p:cNvPicPr>
            <a:picLocks noChangeAspect="1"/>
          </p:cNvPicPr>
          <p:nvPr/>
        </p:nvPicPr>
        <p:blipFill>
          <a:blip r:embed="rId2" r:link="rId3" cstate="print"/>
          <a:stretch>
            <a:fillRect/>
          </a:stretch>
        </p:blipFill>
        <p:spPr>
          <a:xfrm>
            <a:off x="70338" y="121368"/>
            <a:ext cx="5952635" cy="3541643"/>
          </a:xfrm>
          <a:prstGeom prst="rect">
            <a:avLst/>
          </a:prstGeom>
        </p:spPr>
      </p:pic>
      <p:pic>
        <p:nvPicPr>
          <p:cNvPr id="9" name="images.jpg">
            <a:extLst>
              <a:ext uri="{FF2B5EF4-FFF2-40B4-BE49-F238E27FC236}">
                <a16:creationId xmlns="" xmlns:a16="http://schemas.microsoft.com/office/drawing/2014/main" id="{E507B458-5E74-EF19-E29A-DC788C459BAD}"/>
              </a:ext>
            </a:extLst>
          </p:cNvPr>
          <p:cNvPicPr>
            <a:picLocks noChangeAspect="1"/>
          </p:cNvPicPr>
          <p:nvPr/>
        </p:nvPicPr>
        <p:blipFill>
          <a:blip r:embed="rId4" r:link="rId5" cstate="print"/>
          <a:stretch>
            <a:fillRect/>
          </a:stretch>
        </p:blipFill>
        <p:spPr>
          <a:xfrm>
            <a:off x="5343243" y="3179201"/>
            <a:ext cx="6060370" cy="3572156"/>
          </a:xfrm>
          <a:prstGeom prst="rect">
            <a:avLst/>
          </a:prstGeom>
        </p:spPr>
      </p:pic>
      <p:sp>
        <p:nvSpPr>
          <p:cNvPr id="2" name="Заголовок 1"/>
          <p:cNvSpPr>
            <a:spLocks noGrp="1"/>
          </p:cNvSpPr>
          <p:nvPr>
            <p:ph type="title"/>
          </p:nvPr>
        </p:nvSpPr>
        <p:spPr/>
        <p:txBody>
          <a:bodyPr>
            <a:normAutofit fontScale="90000"/>
          </a:bodyPr>
          <a:lstStyle/>
          <a:p>
            <a:pPr marL="0" indent="0">
              <a:lnSpc>
                <a:spcPct val="150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
            </a:r>
            <a:br>
              <a:rPr lang="ru-RU" sz="1400" dirty="0">
                <a:latin typeface="Times New Roman" panose="02020603050405020304" pitchFamily="18" charset="0"/>
                <a:ea typeface="Calibri" panose="020F0502020204030204" pitchFamily="34" charset="0"/>
                <a:cs typeface="Times New Roman" panose="02020603050405020304" pitchFamily="18" charset="0"/>
              </a:rPr>
            </a:br>
            <a:r>
              <a:rPr lang="ru-RU" sz="1400" dirty="0">
                <a:latin typeface="Times New Roman" panose="02020603050405020304" pitchFamily="18" charset="0"/>
                <a:ea typeface="Calibri" panose="020F0502020204030204" pitchFamily="34" charset="0"/>
                <a:cs typeface="Times New Roman" panose="02020603050405020304" pitchFamily="18" charset="0"/>
              </a:rPr>
              <a:t/>
            </a:r>
            <a:br>
              <a:rPr lang="ru-RU" sz="1400" dirty="0">
                <a:latin typeface="Times New Roman" panose="02020603050405020304" pitchFamily="18" charset="0"/>
                <a:ea typeface="Calibri" panose="020F0502020204030204" pitchFamily="34" charset="0"/>
                <a:cs typeface="Times New Roman" panose="02020603050405020304" pitchFamily="18" charset="0"/>
              </a:rPr>
            </a:br>
            <a:r>
              <a:rPr lang="ru-RU" sz="14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ea typeface="Times New Roman" panose="02020603050405020304" pitchFamily="18" charset="0"/>
                <a:cs typeface="Times New Roman" panose="02020603050405020304" pitchFamily="18" charset="0"/>
              </a:rPr>
            </a:b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Текст 2"/>
          <p:cNvSpPr>
            <a:spLocks noGrp="1"/>
          </p:cNvSpPr>
          <p:nvPr>
            <p:ph type="body" idx="1"/>
          </p:nvPr>
        </p:nvSpPr>
        <p:spPr/>
        <p:txBody>
          <a:bodyPr/>
          <a:lstStyle/>
          <a:p>
            <a:endParaRPr lang="ru-RU" dirty="0"/>
          </a:p>
        </p:txBody>
      </p:sp>
      <p:sp>
        <p:nvSpPr>
          <p:cNvPr id="4" name="Объект 3"/>
          <p:cNvSpPr>
            <a:spLocks noGrp="1"/>
          </p:cNvSpPr>
          <p:nvPr>
            <p:ph sz="half" idx="2"/>
          </p:nvPr>
        </p:nvSpPr>
        <p:spPr/>
        <p:txBody>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a:p>
        </p:txBody>
      </p:sp>
      <p:sp>
        <p:nvSpPr>
          <p:cNvPr id="6" name="Текст 5"/>
          <p:cNvSpPr>
            <a:spLocks noGrp="1"/>
          </p:cNvSpPr>
          <p:nvPr>
            <p:ph type="body" sz="quarter" idx="3"/>
          </p:nvPr>
        </p:nvSpPr>
        <p:spPr>
          <a:xfrm>
            <a:off x="6079066" y="121369"/>
            <a:ext cx="4665134" cy="448902"/>
          </a:xfrm>
        </p:spPr>
        <p:txBody>
          <a:bodyPr/>
          <a:lstStyle/>
          <a:p>
            <a:r>
              <a:rPr lang="ru-RU" sz="1600"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explain </a:t>
            </a:r>
            <a:r>
              <a:rPr lang="en-US" sz="16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choice of the illustrations for the project by briefly describing them and noting the differences;</a:t>
            </a:r>
            <a:endParaRPr lang="ru-RU" sz="16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Объект 6"/>
          <p:cNvSpPr>
            <a:spLocks noGrp="1"/>
          </p:cNvSpPr>
          <p:nvPr>
            <p:ph sz="quarter" idx="4"/>
          </p:nvPr>
        </p:nvSpPr>
        <p:spPr>
          <a:xfrm>
            <a:off x="5806545" y="678426"/>
            <a:ext cx="4929188" cy="3614174"/>
          </a:xfrm>
        </p:spPr>
        <p:txBody>
          <a:bodyPr>
            <a:normAutofit/>
          </a:bodyPr>
          <a:lstStyle/>
          <a:p>
            <a:r>
              <a:rPr lang="ru-RU"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mention </a:t>
            </a:r>
            <a:r>
              <a:rPr lang="en-US" sz="16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advantages (1−2) of the different types of activity on a winter day</a:t>
            </a:r>
            <a:r>
              <a:rPr lang="en-US"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50000"/>
              </a:lnSpc>
              <a:spcAft>
                <a:spcPts val="1000"/>
              </a:spcAft>
              <a:buNone/>
            </a:pPr>
            <a:r>
              <a:rPr lang="en-US"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mention </a:t>
            </a:r>
            <a:r>
              <a:rPr lang="en-US" sz="16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disadvantages (1−2) of the different types of activity on a winter day</a:t>
            </a:r>
            <a:r>
              <a:rPr lang="en-US"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50000"/>
              </a:lnSpc>
              <a:spcAft>
                <a:spcPts val="1000"/>
              </a:spcAft>
              <a:buNone/>
            </a:pPr>
            <a:r>
              <a:rPr lang="ru-RU" sz="16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6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express your opinion on the subject of the project  — which way to pass a winter day you prefer and why.</a:t>
            </a:r>
            <a:endParaRPr lang="ru-RU" sz="1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Aft>
                <a:spcPts val="1000"/>
              </a:spcAft>
              <a:buNone/>
            </a:pPr>
            <a:endParaRPr lang="ru-RU" sz="16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ru-RU" sz="16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315877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9265" y="1582341"/>
            <a:ext cx="10726993" cy="2308324"/>
          </a:xfrm>
          <a:prstGeom prst="rect">
            <a:avLst/>
          </a:prstGeom>
        </p:spPr>
        <p:txBody>
          <a:bodyPr wrap="square">
            <a:spAutoFit/>
          </a:bodyPr>
          <a:lstStyle/>
          <a:p>
            <a:r>
              <a:rPr lang="en-US" b="1" i="1" dirty="0">
                <a:solidFill>
                  <a:schemeClr val="bg1"/>
                </a:solidFill>
              </a:rPr>
              <a:t>Hi, </a:t>
            </a:r>
            <a:r>
              <a:rPr lang="en-US" b="1" i="1" dirty="0" err="1">
                <a:solidFill>
                  <a:schemeClr val="bg1"/>
                </a:solidFill>
              </a:rPr>
              <a:t>Vasya</a:t>
            </a:r>
            <a:r>
              <a:rPr lang="en-US" b="1" i="1" dirty="0">
                <a:solidFill>
                  <a:schemeClr val="bg1"/>
                </a:solidFill>
              </a:rPr>
              <a:t>! I've just found two photos for our project "How to pass a winter day" and I'd like to tell you about them and share my ideas.</a:t>
            </a:r>
            <a:endParaRPr lang="ru-RU" b="1" dirty="0">
              <a:solidFill>
                <a:schemeClr val="bg1"/>
              </a:solidFill>
            </a:endParaRPr>
          </a:p>
          <a:p>
            <a:r>
              <a:rPr lang="en-US" b="1" i="1" dirty="0">
                <a:solidFill>
                  <a:schemeClr val="bg1"/>
                </a:solidFill>
              </a:rPr>
              <a:t>The first photo shows two girls sitting outside a house and making a snowman. They might be having a good time. The second photo depicts a family sitting on the floor at home and unpacking presents. They are exchanging some gifts. In my opinion, these photos will perfectly suit our project because they show two different ways to pass a winter day. In the first picture the girls are spending a winter day outside, while in the second picture the family are spending it at home. </a:t>
            </a:r>
            <a:endParaRPr lang="ru-RU" b="1" dirty="0">
              <a:solidFill>
                <a:schemeClr val="bg1"/>
              </a:solidFill>
            </a:endParaRPr>
          </a:p>
        </p:txBody>
      </p:sp>
      <p:sp>
        <p:nvSpPr>
          <p:cNvPr id="3" name="Заголовок 2"/>
          <p:cNvSpPr>
            <a:spLocks noGrp="1"/>
          </p:cNvSpPr>
          <p:nvPr>
            <p:ph type="title"/>
          </p:nvPr>
        </p:nvSpPr>
        <p:spPr/>
        <p:txBody>
          <a:bodyPr/>
          <a:lstStyle/>
          <a:p>
            <a:r>
              <a:rPr lang="en-US" dirty="0" smtClean="0"/>
              <a:t>SAMPLE ANSWER</a:t>
            </a:r>
            <a:endParaRPr lang="ru-RU" dirty="0"/>
          </a:p>
        </p:txBody>
      </p:sp>
    </p:spTree>
    <p:extLst>
      <p:ext uri="{BB962C8B-B14F-4D97-AF65-F5344CB8AC3E}">
        <p14:creationId xmlns:p14="http://schemas.microsoft.com/office/powerpoint/2010/main" val="4064897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69429" y="751344"/>
            <a:ext cx="10747947" cy="3139321"/>
          </a:xfrm>
          <a:prstGeom prst="rect">
            <a:avLst/>
          </a:prstGeom>
        </p:spPr>
        <p:txBody>
          <a:bodyPr wrap="square">
            <a:spAutoFit/>
          </a:bodyPr>
          <a:lstStyle/>
          <a:p>
            <a:r>
              <a:rPr lang="en-US" b="1" i="1" dirty="0">
                <a:solidFill>
                  <a:schemeClr val="bg1"/>
                </a:solidFill>
              </a:rPr>
              <a:t>I think that both ways to pass a winter day presented in the photos have their merits. For example, you breathe fresh air when you spend a winter day outside. Also, you are engaged in some activity and you can improve your mood with it and this is a real benefit. As for spending a winter day at home with the family, it has a considerable advantage- you can get closer to your loved ones.</a:t>
            </a:r>
            <a:endParaRPr lang="ru-RU" b="1" dirty="0">
              <a:solidFill>
                <a:schemeClr val="bg1"/>
              </a:solidFill>
            </a:endParaRPr>
          </a:p>
          <a:p>
            <a:r>
              <a:rPr lang="en-US" b="1" i="1" dirty="0">
                <a:solidFill>
                  <a:schemeClr val="bg1"/>
                </a:solidFill>
              </a:rPr>
              <a:t>Speaking of disadvantages of the two ways to pass a winter day, I reckon that after spending a winter day outside, you can easily catch a cold, become ill. Spending a winter day at home with the family has a drawback, too- it can make you bored and depressed.</a:t>
            </a:r>
            <a:endParaRPr lang="ru-RU" b="1" dirty="0">
              <a:solidFill>
                <a:schemeClr val="bg1"/>
              </a:solidFill>
            </a:endParaRPr>
          </a:p>
          <a:p>
            <a:r>
              <a:rPr lang="en-US" b="1" i="1" dirty="0">
                <a:solidFill>
                  <a:schemeClr val="bg1"/>
                </a:solidFill>
              </a:rPr>
              <a:t>If you ask me, I prefer spending a winter day inside. For instance, I usually spend my free time at home drawing and listening to music.</a:t>
            </a:r>
            <a:endParaRPr lang="ru-RU" b="1" dirty="0">
              <a:solidFill>
                <a:schemeClr val="bg1"/>
              </a:solidFill>
            </a:endParaRPr>
          </a:p>
          <a:p>
            <a:r>
              <a:rPr lang="en-US" b="1" i="1" dirty="0">
                <a:solidFill>
                  <a:schemeClr val="bg1"/>
                </a:solidFill>
              </a:rPr>
              <a:t>That's all for now. I hope you like the photos and my ideas. </a:t>
            </a:r>
            <a:endParaRPr lang="ru-RU" b="1" dirty="0">
              <a:solidFill>
                <a:schemeClr val="bg1"/>
              </a:solidFill>
            </a:endParaRPr>
          </a:p>
        </p:txBody>
      </p:sp>
      <p:sp>
        <p:nvSpPr>
          <p:cNvPr id="5" name="Заголовок 4"/>
          <p:cNvSpPr>
            <a:spLocks noGrp="1"/>
          </p:cNvSpPr>
          <p:nvPr>
            <p:ph type="title"/>
          </p:nvPr>
        </p:nvSpPr>
        <p:spPr/>
        <p:txBody>
          <a:bodyPr/>
          <a:lstStyle/>
          <a:p>
            <a:r>
              <a:rPr lang="en-US" dirty="0" smtClean="0"/>
              <a:t>SAMPLE ANSWER</a:t>
            </a:r>
            <a:endParaRPr lang="ru-RU" dirty="0"/>
          </a:p>
        </p:txBody>
      </p:sp>
    </p:spTree>
    <p:extLst>
      <p:ext uri="{BB962C8B-B14F-4D97-AF65-F5344CB8AC3E}">
        <p14:creationId xmlns:p14="http://schemas.microsoft.com/office/powerpoint/2010/main" val="4253517370"/>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248</TotalTime>
  <Words>886</Words>
  <Application>Microsoft Office PowerPoint</Application>
  <PresentationFormat>Произвольный</PresentationFormat>
  <Paragraphs>60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Сектор</vt:lpstr>
      <vt:lpstr>Урок-экспертиза</vt:lpstr>
      <vt:lpstr>      Проектно-исследовательская работа Подготовка к ЕГЭ ПО АНГЛИЙСКОМУ ЯЗЫКУ  с помощью заданий на основе  умк  «STARLIGHT -10 ».             WINTER EGE.</vt:lpstr>
      <vt:lpstr>Презентация PowerPoint</vt:lpstr>
      <vt:lpstr>Презентация PowerPoint</vt:lpstr>
      <vt:lpstr>Презентация PowerPoint</vt:lpstr>
      <vt:lpstr>Презентация PowerPoint</vt:lpstr>
      <vt:lpstr>    </vt:lpstr>
      <vt:lpstr>SAMPLE ANSWER</vt:lpstr>
      <vt:lpstr>SAMPLE ANSWER</vt:lpstr>
      <vt:lpstr>Thank you for your attention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Проектно-исследовательская работа Подготовка к экзамену с помощью заданий из учебника.            </dc:title>
  <dc:creator>anna</dc:creator>
  <cp:lastModifiedBy>LENOVO</cp:lastModifiedBy>
  <cp:revision>29</cp:revision>
  <dcterms:created xsi:type="dcterms:W3CDTF">2023-01-19T15:53:23Z</dcterms:created>
  <dcterms:modified xsi:type="dcterms:W3CDTF">2023-07-10T17:13:50Z</dcterms:modified>
</cp:coreProperties>
</file>