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318" r:id="rId3"/>
    <p:sldId id="259" r:id="rId4"/>
    <p:sldId id="294" r:id="rId5"/>
    <p:sldId id="257" r:id="rId6"/>
    <p:sldId id="317" r:id="rId7"/>
    <p:sldId id="297" r:id="rId8"/>
    <p:sldId id="298" r:id="rId9"/>
    <p:sldId id="299" r:id="rId10"/>
    <p:sldId id="300" r:id="rId11"/>
    <p:sldId id="301" r:id="rId12"/>
    <p:sldId id="305" r:id="rId13"/>
    <p:sldId id="306" r:id="rId14"/>
    <p:sldId id="303" r:id="rId15"/>
    <p:sldId id="304" r:id="rId16"/>
    <p:sldId id="307" r:id="rId17"/>
    <p:sldId id="311" r:id="rId18"/>
    <p:sldId id="312" r:id="rId19"/>
    <p:sldId id="314" r:id="rId20"/>
    <p:sldId id="315" r:id="rId21"/>
    <p:sldId id="316" r:id="rId22"/>
    <p:sldId id="319" r:id="rId23"/>
    <p:sldId id="258" r:id="rId24"/>
    <p:sldId id="277" r:id="rId25"/>
    <p:sldId id="278" r:id="rId26"/>
    <p:sldId id="279" r:id="rId27"/>
    <p:sldId id="280" r:id="rId28"/>
    <p:sldId id="281" r:id="rId29"/>
    <p:sldId id="264" r:id="rId30"/>
    <p:sldId id="282" r:id="rId31"/>
    <p:sldId id="283" r:id="rId32"/>
    <p:sldId id="284" r:id="rId33"/>
    <p:sldId id="285" r:id="rId34"/>
    <p:sldId id="286" r:id="rId35"/>
    <p:sldId id="287" r:id="rId36"/>
    <p:sldId id="268" r:id="rId3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0" d="100"/>
          <a:sy n="60" d="100"/>
        </p:scale>
        <p:origin x="-798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12.07.2023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12.07.2023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12.07.2023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12.07.2023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12.07.2023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12.07.2023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12.07.2023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357158" y="1928802"/>
            <a:ext cx="8358246" cy="2000264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5400" b="1" dirty="0" smtClean="0">
                <a:latin typeface="Times New Roman" pitchFamily="18" charset="0"/>
                <a:cs typeface="Times New Roman" pitchFamily="18" charset="0"/>
              </a:rPr>
              <a:t>WRITING</a:t>
            </a:r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5400" b="1" dirty="0" smtClean="0">
                <a:latin typeface="Times New Roman" pitchFamily="18" charset="0"/>
                <a:cs typeface="Times New Roman" pitchFamily="18" charset="0"/>
              </a:rPr>
              <a:t>TASK </a:t>
            </a:r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№ </a:t>
            </a:r>
            <a:r>
              <a:rPr lang="en-US" sz="5400" b="1" dirty="0" smtClean="0">
                <a:latin typeface="Times New Roman" pitchFamily="18" charset="0"/>
                <a:cs typeface="Times New Roman" pitchFamily="18" charset="0"/>
              </a:rPr>
              <a:t>38.</a:t>
            </a:r>
            <a:endParaRPr lang="ru-RU" sz="5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Учитель английского языка  </a:t>
            </a:r>
            <a:r>
              <a:rPr lang="ru-RU" sz="2400" b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высшей категории МАОУ «СОШ № </a:t>
            </a: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37» Левенкова Ю.А.</a:t>
            </a:r>
            <a:endParaRPr lang="ru-RU" sz="2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00058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H="1">
            <a:off x="-2000296" y="642918"/>
            <a:ext cx="742984" cy="113191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357166"/>
            <a:ext cx="8472518" cy="6215106"/>
          </a:xfrm>
        </p:spPr>
        <p:txBody>
          <a:bodyPr>
            <a:normAutofit fontScale="85000" lnSpcReduction="20000"/>
          </a:bodyPr>
          <a:lstStyle/>
          <a:p>
            <a:pPr algn="just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	Выполнение этого задания оценивается по тем же </a:t>
            </a:r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пяти критериям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, что и задание 40 старого формата: </a:t>
            </a:r>
          </a:p>
          <a:p>
            <a:pPr marL="514350" indent="-514350"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1) решение коммуникативной задачи (содержание); </a:t>
            </a:r>
          </a:p>
          <a:p>
            <a:pPr marL="514350" indent="-514350"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2) организация текста; </a:t>
            </a:r>
          </a:p>
          <a:p>
            <a:pPr marL="514350" indent="-514350"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3) лексическое оформление текста; </a:t>
            </a:r>
          </a:p>
          <a:p>
            <a:pPr marL="514350" indent="-514350"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4) грамматическое оформление текста; </a:t>
            </a:r>
          </a:p>
          <a:p>
            <a:pPr marL="514350" indent="-514350"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5) орфография и пунктуация.</a:t>
            </a:r>
          </a:p>
          <a:p>
            <a:pPr marL="514350" indent="-514350"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По первым четырем можно максимально получить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3 балла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; по пятому критерию – максимум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2 балла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marL="514350" indent="-514350"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Публикуемая в демоверсии дополнительная схема оценивания поможет понять требования к ответу на задание 38. </a:t>
            </a:r>
          </a:p>
          <a:p>
            <a:pPr marL="514350" indent="-514350"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Время, рекомендуемое на выполнение данного задания, составляет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60 минут.</a:t>
            </a:r>
          </a:p>
          <a:p>
            <a:pPr marL="514350" indent="-514350"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Объем высказывания –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180-275 слов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714488"/>
            <a:ext cx="8329642" cy="4768865"/>
          </a:xfrm>
        </p:spPr>
        <p:txBody>
          <a:bodyPr/>
          <a:lstStyle/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Некоторые участники ЕГЭ 2022 г. успели написать две темы 40.1 и 40.2. Их мотивы непонятны, и на будущее следует иметь в виду, что проверяется только </a:t>
            </a:r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последний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написанный вариант работы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214282" y="357166"/>
            <a:ext cx="8643966" cy="1143008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Алгоритм выполнения задания 38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571612"/>
            <a:ext cx="8329642" cy="4840303"/>
          </a:xfrm>
        </p:spPr>
        <p:txBody>
          <a:bodyPr>
            <a:normAutofit fontScale="85000" lnSpcReduction="10000"/>
          </a:bodyPr>
          <a:lstStyle/>
          <a:p>
            <a:pPr marL="514350" indent="-514350" algn="just">
              <a:buAutoNum type="arabicParenR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Внимательно ознакомиться с коммуникативным заданием </a:t>
            </a:r>
          </a:p>
          <a:p>
            <a:pPr marL="514350" indent="-514350" algn="just">
              <a:buAutoNum type="arabicParenR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Внимательно прочитать предложенные темы проектов, таблицу/диаграмму и план; обдумать, какая проблематика скрыта в каждом из заданий </a:t>
            </a:r>
          </a:p>
          <a:p>
            <a:pPr marL="514350" indent="-514350" algn="just">
              <a:buAutoNum type="arabicParenR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Важно выбрать не ту тему, которая покажется более интересной с первого взгляда, а ту, которая является наиболее выигрышной для участника экзамена с точки зрения содержания, а также демонстрации лексического запаса и диапазона владения грамматикой английского языка.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85860"/>
            <a:ext cx="8229600" cy="4840303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4) Сделав выбор, не следует сомневаться</a:t>
            </a:r>
          </a:p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5) Не стоит тратить время на традиционный черновик и писать полный текст работы сначала на черновике, рекомендуем использовать черновик не для написания полного текста работы, а для выстраивания ее логики и определения крупных блоков содержания с опорой на ключевые слова и выражения.</a:t>
            </a:r>
          </a:p>
          <a:p>
            <a:pPr algn="just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6) Завершив эту работу, необходимо проверить написанное с точки зрения содержания: все ли требуемые пункты раскрыты, логично ли построена работа, раскрыта ли тема – и с точки зрения языкового оформления. Аккуратно, разборчиво внесенные правки не ведут к снижению оценки за ответ.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500034" y="357166"/>
            <a:ext cx="8143932" cy="1071570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 развернутом ответе нельзя!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b="1" dirty="0" smtClean="0"/>
              <a:t>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использовать:</a:t>
            </a:r>
          </a:p>
          <a:p>
            <a:pPr lvl="1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риторические вопросы;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lvl="1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разговорные выражения и конструкции типа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Let's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… (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Let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us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Let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me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– нейтральный стиль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);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lvl="1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сниженную лексику типа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folks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people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)…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lvl="1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стяженные (краткие) формы глаголов (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I’m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he’s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don’t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aren’t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can’t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didn’t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I’d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like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; исключение –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needn’t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).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571472" y="357166"/>
            <a:ext cx="8001056" cy="1071570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Следует уделить внимание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514350" indent="-514350" algn="just">
              <a:buFont typeface="+mj-lt"/>
              <a:buAutoNum type="arabicPeriod"/>
            </a:pPr>
            <a:r>
              <a:rPr lang="ru-RU" dirty="0" smtClean="0"/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Логической связи текста как внутри предложений, так и между предложениями.  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Разделению высказывания на абзацы, которые отражают его логическую и содержательную структуру. Разумно отвести один абзац на каждый пункт плана.  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Введение и заключение должны быть приблизительно одинаковы по объему;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Общий объем основной части никак не может быть меньше общего объема введения и заключения – это универсальные правила для любого развернутого письменного высказывания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1500166" y="357166"/>
            <a:ext cx="6072230" cy="1071570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Ошибки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514350" indent="-514350" algn="just">
              <a:buAutoNum type="arabicParenR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Неточно указывают тему проекта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 algn="just">
              <a:buAutoNum type="arabicParenR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Дают общий тезис без упоминания проекта, его темы, целей и соцопроса. 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 algn="just">
              <a:buAutoNum type="arabicParenR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 указывают, кто работает над проектом: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задании ясно указано, что проект индивидуальный: </a:t>
            </a:r>
            <a:r>
              <a:rPr lang="ru-RU" b="1" i="1" dirty="0" err="1" smtClean="0">
                <a:latin typeface="Times New Roman" pitchFamily="18" charset="0"/>
                <a:cs typeface="Times New Roman" pitchFamily="18" charset="0"/>
              </a:rPr>
              <a:t>you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i="1" dirty="0" err="1" smtClean="0">
                <a:latin typeface="Times New Roman" pitchFamily="18" charset="0"/>
                <a:cs typeface="Times New Roman" pitchFamily="18" charset="0"/>
              </a:rPr>
              <a:t>are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i="1" dirty="0" err="1" smtClean="0">
                <a:latin typeface="Times New Roman" pitchFamily="18" charset="0"/>
                <a:cs typeface="Times New Roman" pitchFamily="18" charset="0"/>
              </a:rPr>
              <a:t>doing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i="1" dirty="0" err="1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i="1" dirty="0" err="1" smtClean="0">
                <a:latin typeface="Times New Roman" pitchFamily="18" charset="0"/>
                <a:cs typeface="Times New Roman" pitchFamily="18" charset="0"/>
              </a:rPr>
              <a:t>project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Возможно, путают это задание с заданием 4 из устной части, где проект готовится с другом.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 algn="just">
              <a:buAutoNum type="arabicParenR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Пишут, что автор сам создал таблицу/диаграмму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lvl="1"/>
            <a:endParaRPr lang="ru-RU" sz="2400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428596" y="357166"/>
            <a:ext cx="8215370" cy="928694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500042"/>
            <a:ext cx="8186766" cy="51115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 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Ошибки аспектов 2 и 3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43510"/>
          </a:xfrm>
        </p:spPr>
        <p:txBody>
          <a:bodyPr>
            <a:normAutofit fontScale="55000" lnSpcReduction="20000"/>
          </a:bodyPr>
          <a:lstStyle/>
          <a:p>
            <a:pPr lvl="0" algn="just"/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Не указывают цифровые данные вообще: </a:t>
            </a:r>
            <a:r>
              <a:rPr lang="ru-RU" sz="4400" i="1" dirty="0" err="1" smtClean="0">
                <a:latin typeface="Times New Roman" pitchFamily="18" charset="0"/>
                <a:cs typeface="Times New Roman" pitchFamily="18" charset="0"/>
              </a:rPr>
              <a:t>Most</a:t>
            </a:r>
            <a:r>
              <a:rPr lang="ru-RU" sz="44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i="1" dirty="0" err="1" smtClean="0">
                <a:latin typeface="Times New Roman" pitchFamily="18" charset="0"/>
                <a:cs typeface="Times New Roman" pitchFamily="18" charset="0"/>
              </a:rPr>
              <a:t>people</a:t>
            </a:r>
            <a:r>
              <a:rPr lang="ru-RU" sz="4400" i="1" dirty="0" smtClean="0">
                <a:latin typeface="Times New Roman" pitchFamily="18" charset="0"/>
                <a:cs typeface="Times New Roman" pitchFamily="18" charset="0"/>
              </a:rPr>
              <a:t>... </a:t>
            </a:r>
            <a:r>
              <a:rPr lang="en-US" sz="4400" i="1" dirty="0" smtClean="0">
                <a:latin typeface="Times New Roman" pitchFamily="18" charset="0"/>
                <a:cs typeface="Times New Roman" pitchFamily="18" charset="0"/>
              </a:rPr>
              <a:t>The least popular choice is... 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В этом случае аспект 2 не принимается.</a:t>
            </a:r>
          </a:p>
          <a:p>
            <a:pPr lvl="0" algn="just"/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Указывают только один факт с цифровым показателем из статистики. </a:t>
            </a:r>
          </a:p>
          <a:p>
            <a:pPr lvl="0" algn="just"/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 Неточно указывают числа: </a:t>
            </a:r>
            <a:r>
              <a:rPr lang="ru-RU" sz="4400" i="1" dirty="0" err="1" smtClean="0">
                <a:latin typeface="Times New Roman" pitchFamily="18" charset="0"/>
                <a:cs typeface="Times New Roman" pitchFamily="18" charset="0"/>
              </a:rPr>
              <a:t>about</a:t>
            </a:r>
            <a:r>
              <a:rPr lang="ru-RU" sz="4400" i="1" dirty="0" smtClean="0">
                <a:latin typeface="Times New Roman" pitchFamily="18" charset="0"/>
                <a:cs typeface="Times New Roman" pitchFamily="18" charset="0"/>
              </a:rPr>
              <a:t> 35% 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вместо </a:t>
            </a:r>
            <a:r>
              <a:rPr lang="ru-RU" sz="4400" i="1" dirty="0" smtClean="0">
                <a:latin typeface="Times New Roman" pitchFamily="18" charset="0"/>
                <a:cs typeface="Times New Roman" pitchFamily="18" charset="0"/>
              </a:rPr>
              <a:t>33%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lvl="0" algn="just"/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Допускают фактические ошибки, в том числе используют слово «таблица» вместо слова «диаграмма» и наоборот. В ряде случаев называют другие числа, чем даны в таблице/диаграмме, например </a:t>
            </a:r>
            <a:r>
              <a:rPr lang="ru-RU" sz="4400" i="1" dirty="0" smtClean="0">
                <a:latin typeface="Times New Roman" pitchFamily="18" charset="0"/>
                <a:cs typeface="Times New Roman" pitchFamily="18" charset="0"/>
              </a:rPr>
              <a:t>4% 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вместо </a:t>
            </a:r>
            <a:r>
              <a:rPr lang="ru-RU" sz="4400" i="1" dirty="0" smtClean="0">
                <a:latin typeface="Times New Roman" pitchFamily="18" charset="0"/>
                <a:cs typeface="Times New Roman" pitchFamily="18" charset="0"/>
              </a:rPr>
              <a:t>40% 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lvl="0" algn="just"/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Употребляют фразу </a:t>
            </a:r>
            <a:r>
              <a:rPr lang="ru-RU" sz="4400" i="1" dirty="0" smtClean="0">
                <a:latin typeface="Times New Roman" pitchFamily="18" charset="0"/>
                <a:cs typeface="Times New Roman" pitchFamily="18" charset="0"/>
              </a:rPr>
              <a:t>"</a:t>
            </a:r>
            <a:r>
              <a:rPr lang="ru-RU" sz="4400" i="1" dirty="0" err="1" smtClean="0">
                <a:latin typeface="Times New Roman" pitchFamily="18" charset="0"/>
                <a:cs typeface="Times New Roman" pitchFamily="18" charset="0"/>
              </a:rPr>
              <a:t>almost</a:t>
            </a:r>
            <a:r>
              <a:rPr lang="ru-RU" sz="44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i="1" dirty="0" err="1" smtClean="0">
                <a:latin typeface="Times New Roman" pitchFamily="18" charset="0"/>
                <a:cs typeface="Times New Roman" pitchFamily="18" charset="0"/>
              </a:rPr>
              <a:t>as</a:t>
            </a:r>
            <a:r>
              <a:rPr lang="ru-RU" sz="44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i="1" dirty="0" err="1" smtClean="0">
                <a:latin typeface="Times New Roman" pitchFamily="18" charset="0"/>
                <a:cs typeface="Times New Roman" pitchFamily="18" charset="0"/>
              </a:rPr>
              <a:t>popular</a:t>
            </a:r>
            <a:r>
              <a:rPr lang="ru-RU" sz="44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i="1" dirty="0" err="1" smtClean="0">
                <a:latin typeface="Times New Roman" pitchFamily="18" charset="0"/>
                <a:cs typeface="Times New Roman" pitchFamily="18" charset="0"/>
              </a:rPr>
              <a:t>as</a:t>
            </a:r>
            <a:r>
              <a:rPr lang="ru-RU" sz="4400" i="1" dirty="0" smtClean="0">
                <a:latin typeface="Times New Roman" pitchFamily="18" charset="0"/>
                <a:cs typeface="Times New Roman" pitchFamily="18" charset="0"/>
              </a:rPr>
              <a:t>" 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при разнице в 5–10%.</a:t>
            </a:r>
          </a:p>
          <a:p>
            <a:pPr lvl="0" algn="just"/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Вместо сравнения просто приводят данные, часто даже без цифр.</a:t>
            </a:r>
          </a:p>
          <a:p>
            <a:pPr lvl="0" algn="just"/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Комментарий дублирует сравнение</a:t>
            </a:r>
          </a:p>
          <a:p>
            <a:pPr lvl="0"/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1357290" y="357166"/>
            <a:ext cx="6215106" cy="857256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42852"/>
            <a:ext cx="8229600" cy="1143000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Ошибки аспекта 4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285860"/>
            <a:ext cx="8429684" cy="5214974"/>
          </a:xfrm>
        </p:spPr>
        <p:txBody>
          <a:bodyPr>
            <a:normAutofit fontScale="77500" lnSpcReduction="20000"/>
          </a:bodyPr>
          <a:lstStyle/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Нельзя предлагать нереальную или нелогичную проблему или предлагать реальную проблему, но абсурдное решение.  </a:t>
            </a:r>
          </a:p>
          <a:p>
            <a:pPr lvl="0"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Неоправданно сужают   или   расширяют   поставленную   задачу.    </a:t>
            </a:r>
          </a:p>
          <a:p>
            <a:pPr lvl="0"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Надо писать о конкретной категории людей, а участники экзамена пишут обобщенно – «люди».</a:t>
            </a:r>
          </a:p>
          <a:p>
            <a:pPr lvl="0"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Иногда не указывают проблему либо искажают ее </a:t>
            </a:r>
          </a:p>
          <a:p>
            <a:pPr lvl="0"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Предлагают странное или абсурдное решение проблемы, например: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If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people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want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to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stay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healthy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they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must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lose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weight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 если у кого-то недостаточный вес, разве будет для него это решением проблемы?</a:t>
            </a:r>
          </a:p>
          <a:p>
            <a:pPr lvl="0"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экзаменуемые вправе писать о любой реальной проблеме, логично вписывающейся в указанную сферу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214282" y="928670"/>
            <a:ext cx="8715436" cy="5072098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571612"/>
            <a:ext cx="8229600" cy="4525963"/>
          </a:xfrm>
        </p:spPr>
        <p:txBody>
          <a:bodyPr/>
          <a:lstStyle/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Формат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задания 38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полностью построен на требованиях ФГОС и отечественных методических традициях: он ориентирован на личностные,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метапредметные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и предметные результаты, заявленные во ФГОС, и соответствует особенностям российского менталитета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1000100" y="428604"/>
            <a:ext cx="7072362" cy="928694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Ошибки аспекта 5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заключении требуется ясно и открыто высказать свое мнение: «Я считаю / Я думаю / По моему мнению...» Здесь недостаточны общие рассуждения </a:t>
            </a:r>
          </a:p>
          <a:p>
            <a:pPr lvl="0"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Автор прямо не указывает, что мнение принадлежит ему, т.е. обязательно присутствие слов  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I think/believe, In my opinion…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lvl="0"/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928662" y="142852"/>
            <a:ext cx="7215238" cy="1714488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Нарушения по критерию «Организация текста»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857364"/>
            <a:ext cx="8229600" cy="4525963"/>
          </a:xfrm>
        </p:spPr>
        <p:txBody>
          <a:bodyPr>
            <a:normAutofit fontScale="70000" lnSpcReduction="20000"/>
          </a:bodyPr>
          <a:lstStyle/>
          <a:p>
            <a:endParaRPr lang="ru-RU" dirty="0" smtClean="0"/>
          </a:p>
          <a:p>
            <a:pPr lvl="0" algn="just"/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В аспектах 2 и 3 экзаменуемые пишут числа словами, а не цифрами – ошибка в организации текста.</a:t>
            </a:r>
          </a:p>
          <a:p>
            <a:pPr lvl="0" algn="just"/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В аспектах 2 и 3 автор в описании результатов социологического опроса использует то настоящее, то прошедшее время (например, респонденты считают… участники опроса выбрали…) – логическая ошибка.</a:t>
            </a:r>
          </a:p>
          <a:p>
            <a:pPr lvl="0" algn="just"/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Участник пишет: «Судя по статистике…», а в статистике такой информации нет, это логическая ошибка.</a:t>
            </a:r>
          </a:p>
          <a:p>
            <a:pPr lvl="0" algn="just"/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Наблюдаются ошибки в средствах логической связи: начинают абзацы с </a:t>
            </a:r>
            <a:r>
              <a:rPr lang="ru-RU" sz="3400" i="1" dirty="0" err="1" smtClean="0">
                <a:latin typeface="Times New Roman" pitchFamily="18" charset="0"/>
                <a:cs typeface="Times New Roman" pitchFamily="18" charset="0"/>
              </a:rPr>
              <a:t>But</a:t>
            </a:r>
            <a:r>
              <a:rPr lang="ru-RU" sz="3400" i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400" i="1" dirty="0" err="1" smtClean="0">
                <a:latin typeface="Times New Roman" pitchFamily="18" charset="0"/>
                <a:cs typeface="Times New Roman" pitchFamily="18" charset="0"/>
              </a:rPr>
              <a:t>And</a:t>
            </a:r>
            <a:r>
              <a:rPr lang="ru-RU" sz="3400" i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400" i="1" dirty="0" err="1" smtClean="0">
                <a:latin typeface="Times New Roman" pitchFamily="18" charset="0"/>
                <a:cs typeface="Times New Roman" pitchFamily="18" charset="0"/>
              </a:rPr>
              <a:t>Because</a:t>
            </a:r>
            <a:r>
              <a:rPr lang="ru-RU" sz="34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либо неправильно используют связку, например: </a:t>
            </a:r>
            <a:r>
              <a:rPr lang="ru-RU" sz="3400" i="1" dirty="0" err="1" smtClean="0">
                <a:latin typeface="Times New Roman" pitchFamily="18" charset="0"/>
                <a:cs typeface="Times New Roman" pitchFamily="18" charset="0"/>
              </a:rPr>
              <a:t>However</a:t>
            </a:r>
            <a:r>
              <a:rPr lang="ru-RU" sz="3400" i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400" i="1" dirty="0" err="1" smtClean="0">
                <a:latin typeface="Times New Roman" pitchFamily="18" charset="0"/>
                <a:cs typeface="Times New Roman" pitchFamily="18" charset="0"/>
              </a:rPr>
              <a:t>there</a:t>
            </a:r>
            <a:r>
              <a:rPr lang="ru-RU" sz="34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400" i="1" dirty="0" err="1" smtClean="0">
                <a:latin typeface="Times New Roman" pitchFamily="18" charset="0"/>
                <a:cs typeface="Times New Roman" pitchFamily="18" charset="0"/>
              </a:rPr>
              <a:t>is</a:t>
            </a:r>
            <a:r>
              <a:rPr lang="ru-RU" sz="34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400" i="1" dirty="0" err="1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sz="34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400" i="1" dirty="0" err="1" smtClean="0">
                <a:latin typeface="Times New Roman" pitchFamily="18" charset="0"/>
                <a:cs typeface="Times New Roman" pitchFamily="18" charset="0"/>
              </a:rPr>
              <a:t>problem</a:t>
            </a:r>
            <a:r>
              <a:rPr lang="ru-RU" sz="3400" i="1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В ряде работ средства логической связи между абзацами отсутствуют.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214282" y="1000108"/>
            <a:ext cx="8715436" cy="5214974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642918"/>
            <a:ext cx="8329642" cy="5697559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</a:t>
            </a:r>
          </a:p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		 Для того чтобы продемонстрировать высокий уровень владения английским языком, надо использовать синонимы, антонимы, лексику уровня В2, более сложные грамматические конструкции: пассивный залог, условные предложения, сложное подлежащее (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Complex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Subject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), сложное дополнение (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Complex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Object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) и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т.п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LENOVO\Desktop\10Б СЕМИНАР\СЕМИНАР-ПИСЬМО 2023-НОЯБРЬ\ЗАДАНИЕ 38-ДИАГРАММА-ОБРЕЗКА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43134" y="-1179512"/>
            <a:ext cx="10873208" cy="93581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52719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WRITING FRAME :</a:t>
            </a: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.In the modern era many people…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For this reason , I am doing an in-depth project whose aim is to determine  (why)… in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Zetland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...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 have found some relevant statistics  on the present topic  which are presented in a pie chart.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 have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analysed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the given data  and I am going to give my personal view on the subject of my project.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78051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2.</a:t>
            </a:r>
            <a:endParaRPr lang="ru-RU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As can be seen, the statistics illustrate the popularity of …., in percentages.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…represent the largest ….,with a result of …%.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The second largest category, …, is chosen by a lower , but nonetheless considerable  …% of the respondents. 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The thing that  (young people) seem to … the least  is…, as no more than …% of those surveyed  opt for it.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0950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3.</a:t>
            </a: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Evidently, the data reveals a range of relevant differences  in…</a:t>
            </a:r>
          </a:p>
          <a:p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It is worth pointing out that…is very nearly as common as ….  .</a:t>
            </a:r>
          </a:p>
          <a:p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The result for this category is …%, while that for … is almost  three times less ; …% to be exact. It can be ascertained from this that …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9036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4.</a:t>
            </a: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A problem that could occur related to … might be … .</a:t>
            </a:r>
          </a:p>
          <a:p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This may eventually lead to … .</a:t>
            </a:r>
          </a:p>
          <a:p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One method that could solve this problem would be for … to…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27048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5.</a:t>
            </a: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To sum up, even though …, I remain convinced that … is absolutely essential due to the fact that … .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52340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C:\Users\LENOVO\Desktop\10Б СЕМИНАР\СЕМИНАР-ПИСЬМО 2023-НОЯБРЬ\МОДЕЛЬ ЗАДАНИЯ 38-ОБРЕЗКА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315416"/>
            <a:ext cx="9144000" cy="7667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83972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285720" y="285728"/>
            <a:ext cx="8572560" cy="2143140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64291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b="1" dirty="0">
                <a:latin typeface="Times New Roman" pitchFamily="18" charset="0"/>
                <a:cs typeface="Times New Roman" pitchFamily="18" charset="0"/>
              </a:rPr>
              <a:t>Task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38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Спецификация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Проверяемые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умения и навыки.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28596" y="2571744"/>
            <a:ext cx="8401080" cy="5043510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Письменная речь.</a:t>
            </a:r>
            <a:endParaRPr lang="en-US" b="1" u="sng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Умение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создавать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развёрнутое письменное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высказывание с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элементами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рассуждения на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основе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таблицы/диаграммы</a:t>
            </a: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 smtClean="0"/>
          </a:p>
          <a:p>
            <a:endParaRPr lang="ru-RU" dirty="0"/>
          </a:p>
          <a:p>
            <a:endParaRPr lang="ru-RU" dirty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06080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Содержание работы (максимальный балл -3)</a:t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Проверяем наличие всех частей (абзацев) работы согласно предложенному плану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85720" y="1600200"/>
          <a:ext cx="8715436" cy="434137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28760"/>
                <a:gridCol w="1214446"/>
                <a:gridCol w="1357322"/>
                <a:gridCol w="714380"/>
                <a:gridCol w="714380"/>
                <a:gridCol w="1571636"/>
                <a:gridCol w="1714512"/>
              </a:tblGrid>
              <a:tr h="2328866"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Make an opening statement on the subject of the project work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Наличие</a:t>
                      </a:r>
                      <a:r>
                        <a:rPr lang="ru-RU" b="1" baseline="0" dirty="0" smtClean="0">
                          <a:solidFill>
                            <a:schemeClr val="tx1"/>
                          </a:solidFill>
                        </a:rPr>
                        <a:t> вступления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тема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цель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актуальность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Наличие данных таблицы или диаграммы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828678">
                <a:tc>
                  <a:txBody>
                    <a:bodyPr/>
                    <a:lstStyle/>
                    <a:p>
                      <a:r>
                        <a:rPr lang="ru-RU" b="1" dirty="0" smtClean="0"/>
                        <a:t>Самооценка   +/</a:t>
                      </a:r>
                      <a:r>
                        <a:rPr lang="ru-RU" b="1" baseline="0" dirty="0" smtClean="0"/>
                        <a:t> -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183827">
                <a:tc>
                  <a:txBody>
                    <a:bodyPr/>
                    <a:lstStyle/>
                    <a:p>
                      <a:r>
                        <a:rPr lang="ru-RU" b="1" dirty="0" smtClean="0"/>
                        <a:t>Оценка учителя  +/ - 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14282" y="857232"/>
          <a:ext cx="8715434" cy="577217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28760"/>
                <a:gridCol w="1061364"/>
                <a:gridCol w="1296090"/>
                <a:gridCol w="1857388"/>
                <a:gridCol w="581708"/>
                <a:gridCol w="1204242"/>
                <a:gridCol w="1285882"/>
              </a:tblGrid>
              <a:tr h="2781768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Select and</a:t>
                      </a:r>
                      <a:r>
                        <a:rPr lang="ru-RU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report 2-3 main features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Выделите и опишите 2-3 основных параметра или факта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Максимальное значение и его характеристика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Среднее значение и его характеристика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Минимальное значение и его характеристика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1495205">
                <a:tc>
                  <a:txBody>
                    <a:bodyPr/>
                    <a:lstStyle/>
                    <a:p>
                      <a:r>
                        <a:rPr lang="ru-RU" b="1" dirty="0" smtClean="0"/>
                        <a:t>Самооценка  +/ -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495205">
                <a:tc>
                  <a:txBody>
                    <a:bodyPr/>
                    <a:lstStyle/>
                    <a:p>
                      <a:r>
                        <a:rPr lang="ru-RU" b="1" dirty="0" smtClean="0"/>
                        <a:t>Оценка учителя  +/ -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14282" y="1142985"/>
          <a:ext cx="8715438" cy="423036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52571"/>
                <a:gridCol w="1452573"/>
                <a:gridCol w="1597830"/>
                <a:gridCol w="1379944"/>
                <a:gridCol w="1525202"/>
                <a:gridCol w="1307318"/>
              </a:tblGrid>
              <a:tr h="1857387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Make 1-2 comparisons where relevant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Приведите</a:t>
                      </a:r>
                      <a:r>
                        <a:rPr lang="ru-RU" baseline="0" dirty="0" smtClean="0">
                          <a:solidFill>
                            <a:schemeClr val="tx1"/>
                          </a:solidFill>
                        </a:rPr>
                        <a:t> подходящие сравнения параметров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Вводное предложение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Количественное</a:t>
                      </a:r>
                      <a:r>
                        <a:rPr lang="ru-RU" baseline="0" dirty="0" smtClean="0">
                          <a:solidFill>
                            <a:schemeClr val="tx1"/>
                          </a:solidFill>
                        </a:rPr>
                        <a:t> сравнение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Качественное сравнение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1191004">
                <a:tc>
                  <a:txBody>
                    <a:bodyPr/>
                    <a:lstStyle/>
                    <a:p>
                      <a:r>
                        <a:rPr lang="ru-RU" b="1" dirty="0" smtClean="0"/>
                        <a:t>Самооценка  +/ -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181974">
                <a:tc>
                  <a:txBody>
                    <a:bodyPr/>
                    <a:lstStyle/>
                    <a:p>
                      <a:r>
                        <a:rPr lang="ru-RU" b="1" dirty="0" smtClean="0"/>
                        <a:t>Оценка учителя  +/ -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" name="Содержимое 3"/>
          <p:cNvGraphicFramePr>
            <a:graphicFrameLocks noGrp="1"/>
          </p:cNvGraphicFramePr>
          <p:nvPr>
            <p:ph idx="1"/>
          </p:nvPr>
        </p:nvGraphicFramePr>
        <p:xfrm>
          <a:off x="214282" y="1142984"/>
          <a:ext cx="8715438" cy="423036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52571"/>
                <a:gridCol w="1452573"/>
                <a:gridCol w="1597830"/>
                <a:gridCol w="1379944"/>
                <a:gridCol w="1525202"/>
                <a:gridCol w="1307318"/>
              </a:tblGrid>
              <a:tr h="1857387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Make 1-2 comparisons where relevant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Приведите</a:t>
                      </a:r>
                      <a:r>
                        <a:rPr lang="ru-RU" baseline="0" dirty="0" smtClean="0">
                          <a:solidFill>
                            <a:schemeClr val="tx1"/>
                          </a:solidFill>
                        </a:rPr>
                        <a:t> подходящие сравнения параметров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Вводное предложение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Количественное</a:t>
                      </a:r>
                      <a:r>
                        <a:rPr lang="ru-RU" baseline="0" dirty="0" smtClean="0">
                          <a:solidFill>
                            <a:schemeClr val="tx1"/>
                          </a:solidFill>
                        </a:rPr>
                        <a:t> сравнение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Качественное сравнение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1191004">
                <a:tc>
                  <a:txBody>
                    <a:bodyPr/>
                    <a:lstStyle/>
                    <a:p>
                      <a:r>
                        <a:rPr lang="ru-RU" b="1" dirty="0" smtClean="0"/>
                        <a:t>Самооценка  +/ -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181974">
                <a:tc>
                  <a:txBody>
                    <a:bodyPr/>
                    <a:lstStyle/>
                    <a:p>
                      <a:r>
                        <a:rPr lang="ru-RU" b="1" dirty="0" smtClean="0"/>
                        <a:t>Оценка учителя  +/ -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85719" y="714356"/>
          <a:ext cx="8644000" cy="578647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96569"/>
                <a:gridCol w="1073145"/>
                <a:gridCol w="1459377"/>
                <a:gridCol w="1214446"/>
                <a:gridCol w="1285884"/>
                <a:gridCol w="1285884"/>
                <a:gridCol w="928695"/>
              </a:tblGrid>
              <a:tr h="2687367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4</a:t>
                      </a:r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Outline a problem</a:t>
                      </a:r>
                      <a:r>
                        <a:rPr lang="en-US" baseline="0" dirty="0" smtClean="0">
                          <a:solidFill>
                            <a:schemeClr val="tx1"/>
                          </a:solidFill>
                        </a:rPr>
                        <a:t> that can arise and suggest a way of solving it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Обозначьте проблему и предложите ее решение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проблема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Причина проблемы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Следствие проблемы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Решение проблемы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1549555">
                <a:tc>
                  <a:txBody>
                    <a:bodyPr/>
                    <a:lstStyle/>
                    <a:p>
                      <a:r>
                        <a:rPr lang="ru-RU" b="1" dirty="0" smtClean="0"/>
                        <a:t>Самооценка  +/ -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549555">
                <a:tc>
                  <a:txBody>
                    <a:bodyPr/>
                    <a:lstStyle/>
                    <a:p>
                      <a:r>
                        <a:rPr lang="ru-RU" b="1" dirty="0" smtClean="0"/>
                        <a:t>Оценка учителя  +/ -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214281" y="1071545"/>
          <a:ext cx="8715435" cy="471490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16796"/>
                <a:gridCol w="1224481"/>
                <a:gridCol w="1440568"/>
                <a:gridCol w="1584625"/>
                <a:gridCol w="1331603"/>
                <a:gridCol w="1117362"/>
              </a:tblGrid>
              <a:tr h="1983894"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5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Draw a conclusion giving your personal opinion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Заключение</a:t>
                      </a:r>
                      <a:r>
                        <a:rPr lang="ru-RU" b="1" baseline="0" dirty="0" smtClean="0">
                          <a:solidFill>
                            <a:schemeClr val="tx1"/>
                          </a:solidFill>
                        </a:rPr>
                        <a:t> и свое мнение 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Вводное предложение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Важность</a:t>
                      </a:r>
                      <a:r>
                        <a:rPr lang="ru-RU" b="1" baseline="0" dirty="0" smtClean="0">
                          <a:solidFill>
                            <a:schemeClr val="tx1"/>
                          </a:solidFill>
                        </a:rPr>
                        <a:t> решаемого вопроса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Свое мнение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1337974"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Самооценка  +/ -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1393041">
                <a:tc>
                  <a:txBody>
                    <a:bodyPr/>
                    <a:lstStyle/>
                    <a:p>
                      <a:r>
                        <a:rPr lang="ru-RU" b="1" dirty="0" smtClean="0"/>
                        <a:t>Оценка учителя  +/ -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85720" y="428604"/>
          <a:ext cx="8643998" cy="6072228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2500330"/>
                <a:gridCol w="6143668"/>
              </a:tblGrid>
              <a:tr h="1012038"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chemeClr val="tx1"/>
                          </a:solidFill>
                        </a:rPr>
                        <a:t>6</a:t>
                      </a:r>
                      <a:endParaRPr lang="ru-RU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chemeClr val="tx1"/>
                          </a:solidFill>
                        </a:rPr>
                        <a:t>В работе соблюдается </a:t>
                      </a:r>
                    </a:p>
                    <a:p>
                      <a:pPr algn="ctr"/>
                      <a:r>
                        <a:rPr lang="ru-RU" sz="2400" b="1" dirty="0" smtClean="0">
                          <a:solidFill>
                            <a:schemeClr val="tx1"/>
                          </a:solidFill>
                        </a:rPr>
                        <a:t>нейтральный стиль речи</a:t>
                      </a:r>
                      <a:endParaRPr lang="ru-RU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</a:tr>
              <a:tr h="1012038"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Самооценка</a:t>
                      </a:r>
                      <a:r>
                        <a:rPr lang="ru-RU" sz="2400" b="1" baseline="0" dirty="0" smtClean="0"/>
                        <a:t>  +/ -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 dirty="0"/>
                    </a:p>
                  </a:txBody>
                  <a:tcPr/>
                </a:tc>
              </a:tr>
              <a:tr h="1012038"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Оценка</a:t>
                      </a:r>
                      <a:r>
                        <a:rPr lang="ru-RU" sz="2400" b="1" baseline="0" dirty="0" smtClean="0"/>
                        <a:t> учителя +/ -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 dirty="0"/>
                    </a:p>
                  </a:txBody>
                  <a:tcPr/>
                </a:tc>
              </a:tr>
              <a:tr h="1012038"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7</a:t>
                      </a:r>
                      <a:endParaRPr lang="ru-RU" sz="2400" b="1" dirty="0"/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Объем слов: 180-275</a:t>
                      </a:r>
                      <a:endParaRPr lang="ru-RU" sz="2400" b="1" dirty="0"/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</a:tr>
              <a:tr h="1012038"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Самооценка  +/ -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012038"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Оценка учителя  +/ -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THANK YOU!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7226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714356"/>
            <a:ext cx="8472518" cy="5429288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Задание 38 является альтернативным заданием; экзаменуемый выбирает один из предложенных вариантов задания (38.1 или 38.2) и выполняет его.  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Данное задание проверяет определенные 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метапредметные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умения и предметные умения, в число которых входит описание фактов и событий, рассуждение в рамках пройденной тематики, выражение собственного мнения.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Задание 38 как задание высокого уровня сложности нацелено на дифференциацию наиболее подготовленных выпускников, претендующих на поступление в ведущие вузы страны.</a:t>
            </a:r>
          </a:p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214282" y="428604"/>
            <a:ext cx="8715436" cy="1643074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57148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Изменения в КИМ ЕГЭ 2023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года в сравнении с КИМ 2022 года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28596" y="2571744"/>
            <a:ext cx="8229600" cy="4525963"/>
          </a:xfrm>
        </p:spPr>
        <p:txBody>
          <a:bodyPr>
            <a:normAutofit/>
          </a:bodyPr>
          <a:lstStyle/>
          <a:p>
            <a:r>
              <a:rPr lang="ru-RU" sz="4800" b="1" dirty="0">
                <a:latin typeface="Times New Roman" pitchFamily="18" charset="0"/>
                <a:cs typeface="Times New Roman" pitchFamily="18" charset="0"/>
              </a:rPr>
              <a:t>Уточнены формулировки </a:t>
            </a:r>
            <a:r>
              <a:rPr lang="ru-RU" sz="4800" dirty="0">
                <a:latin typeface="Times New Roman" pitchFamily="18" charset="0"/>
                <a:cs typeface="Times New Roman" pitchFamily="18" charset="0"/>
              </a:rPr>
              <a:t>задания 38 письменной </a:t>
            </a: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части</a:t>
            </a:r>
            <a:r>
              <a:rPr lang="en-US" sz="48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40912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76550" y="357165"/>
            <a:ext cx="7938787" cy="64797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285720" y="285728"/>
            <a:ext cx="8572560" cy="1214446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Коммуникативная задача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714488"/>
            <a:ext cx="8229600" cy="4525963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Участник экзамена выполняет проектную работу на указанную тему, он нашел статистические данные социального опроса в Зеландии по некой теме и должен их прокомментировать, привести свои рассуждения по теме проекта и выразить свое мнение по указанной проблематике. 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285720" y="142852"/>
            <a:ext cx="8572560" cy="1143008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План письменного высказывания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428736"/>
            <a:ext cx="8501122" cy="5072098"/>
          </a:xfrm>
        </p:spPr>
        <p:txBody>
          <a:bodyPr>
            <a:normAutofit fontScale="70000" lnSpcReduction="20000"/>
          </a:bodyPr>
          <a:lstStyle/>
          <a:p>
            <a:pPr algn="ctr">
              <a:buNone/>
            </a:pPr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Вступление:</a:t>
            </a:r>
          </a:p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В нашем случае нужен вводный тезис общего характера по выбранной теме с обозначением коммуникативной ситуации, целей выполняемого проекта, источника информации. </a:t>
            </a:r>
          </a:p>
          <a:p>
            <a:pPr algn="ctr">
              <a:buNone/>
            </a:pPr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Основная часть:</a:t>
            </a:r>
          </a:p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Требуется</a:t>
            </a:r>
          </a:p>
          <a:p>
            <a:pPr marL="514350" indent="-514350" algn="just">
              <a:buAutoNum type="arabicParenR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Описать приведенную статистику, выделив два-три основных факта с цифрами;</a:t>
            </a:r>
          </a:p>
          <a:p>
            <a:pPr marL="514350" indent="-514350" algn="just">
              <a:buAutoNum type="arabicParenR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Провести одно-два сравнения в рамках темы; дать логичный комментарий;</a:t>
            </a:r>
          </a:p>
          <a:p>
            <a:pPr marL="514350" indent="-514350" algn="just">
              <a:buAutoNum type="arabicParenR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Обрисовать проблему, которая может возникнуть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исследуемой сфере, и предложить пути ее решения. </a:t>
            </a:r>
          </a:p>
          <a:p>
            <a:pPr marL="514350" indent="-514350" algn="just">
              <a:buAutoNum type="arabicParenR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заключении необходимо выразить свое мнение по теме проекта. 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В плане языковых навыков от участника ЕГЭ требуется:</a:t>
            </a:r>
          </a:p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		 Владение иностранным языком на уровне В2, включающем лексику и грамматику, необходимую для описания цифровых данных и процессов в их развитии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353</TotalTime>
  <Words>1540</Words>
  <Application>Microsoft Office PowerPoint</Application>
  <PresentationFormat>Экран (4:3)</PresentationFormat>
  <Paragraphs>169</Paragraphs>
  <Slides>36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36</vt:i4>
      </vt:variant>
    </vt:vector>
  </HeadingPairs>
  <TitlesOfParts>
    <vt:vector size="37" baseType="lpstr">
      <vt:lpstr>Тема Office</vt:lpstr>
      <vt:lpstr>WRITING TASK № 38.</vt:lpstr>
      <vt:lpstr>Презентация PowerPoint</vt:lpstr>
      <vt:lpstr>Task 38  Спецификация-Проверяемые умения и навыки.</vt:lpstr>
      <vt:lpstr>Презентация PowerPoint</vt:lpstr>
      <vt:lpstr>Изменения в КИМ ЕГЭ 2023 года в сравнении с КИМ 2022 года</vt:lpstr>
      <vt:lpstr>Презентация PowerPoint</vt:lpstr>
      <vt:lpstr>Коммуникативная задача</vt:lpstr>
      <vt:lpstr>План письменного высказывания</vt:lpstr>
      <vt:lpstr>Презентация PowerPoint</vt:lpstr>
      <vt:lpstr>Презентация PowerPoint</vt:lpstr>
      <vt:lpstr>Презентация PowerPoint</vt:lpstr>
      <vt:lpstr>Алгоритм выполнения задания 38</vt:lpstr>
      <vt:lpstr>Презентация PowerPoint</vt:lpstr>
      <vt:lpstr>Презентация PowerPoint</vt:lpstr>
      <vt:lpstr>В развернутом ответе нельзя!</vt:lpstr>
      <vt:lpstr>Следует уделить внимание</vt:lpstr>
      <vt:lpstr>Ошибки</vt:lpstr>
      <vt:lpstr>   Ошибки аспектов 2 и 3</vt:lpstr>
      <vt:lpstr>Ошибки аспекта 4</vt:lpstr>
      <vt:lpstr>Ошибки аспекта 5</vt:lpstr>
      <vt:lpstr>Нарушения по критерию «Организация текста»</vt:lpstr>
      <vt:lpstr>Презентация PowerPoint</vt:lpstr>
      <vt:lpstr>Презентация PowerPoint</vt:lpstr>
      <vt:lpstr>WRITING FRAME :</vt:lpstr>
      <vt:lpstr>2.</vt:lpstr>
      <vt:lpstr>3.</vt:lpstr>
      <vt:lpstr>4.</vt:lpstr>
      <vt:lpstr>5.</vt:lpstr>
      <vt:lpstr>Презентация PowerPoint</vt:lpstr>
      <vt:lpstr>Содержание работы (максимальный балл -3) Проверяем наличие всех частей (абзацев) работы согласно предложенному плану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THANK YOU!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LENOVO</dc:creator>
  <cp:lastModifiedBy>LENOVO</cp:lastModifiedBy>
  <cp:revision>40</cp:revision>
  <dcterms:created xsi:type="dcterms:W3CDTF">2022-11-19T19:22:14Z</dcterms:created>
  <dcterms:modified xsi:type="dcterms:W3CDTF">2023-07-11T20:31:36Z</dcterms:modified>
</cp:coreProperties>
</file>