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7" r:id="rId3"/>
    <p:sldId id="258" r:id="rId4"/>
    <p:sldId id="281" r:id="rId5"/>
    <p:sldId id="259" r:id="rId6"/>
    <p:sldId id="260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3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10" autoAdjust="0"/>
    <p:restoredTop sz="94660"/>
  </p:normalViewPr>
  <p:slideViewPr>
    <p:cSldViewPr snapToGrid="0">
      <p:cViewPr varScale="1">
        <p:scale>
          <a:sx n="65" d="100"/>
          <a:sy n="65" d="100"/>
        </p:scale>
        <p:origin x="-3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Favourite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holidays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Children aged 10-12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Christmas</c:v>
                </c:pt>
                <c:pt idx="1">
                  <c:v>New Year's day</c:v>
                </c:pt>
                <c:pt idx="2">
                  <c:v>Halloween</c:v>
                </c:pt>
                <c:pt idx="3">
                  <c:v>Victory Day</c:v>
                </c:pt>
                <c:pt idx="4">
                  <c:v>April Fool's Day</c:v>
                </c:pt>
                <c:pt idx="5">
                  <c:v>St. Valentine's Day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50</c:v>
                </c:pt>
                <c:pt idx="1">
                  <c:v>35</c:v>
                </c:pt>
                <c:pt idx="2">
                  <c:v>25</c:v>
                </c:pt>
                <c:pt idx="3">
                  <c:v>20</c:v>
                </c:pt>
                <c:pt idx="4">
                  <c:v>15</c:v>
                </c:pt>
                <c:pt idx="5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E6B-4621-8584-103ECA4664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Favourite</a:t>
            </a:r>
            <a:r>
              <a:rPr lang="en-US" baseline="0" dirty="0">
                <a:solidFill>
                  <a:schemeClr val="bg1">
                    <a:lumMod val="95000"/>
                  </a:schemeClr>
                </a:solidFill>
              </a:rPr>
              <a:t> holidays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Children aged 10-12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73-4C45-A628-F2ECB689570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73-4C45-A628-F2ECB689570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D73-4C45-A628-F2ECB689570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D73-4C45-A628-F2ECB689570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D73-4C45-A628-F2ECB689570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AD73-4C45-A628-F2ECB689570F}"/>
              </c:ext>
            </c:extLst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Christmas</c:v>
                </c:pt>
                <c:pt idx="1">
                  <c:v>New Year's day</c:v>
                </c:pt>
                <c:pt idx="2">
                  <c:v>Halloween</c:v>
                </c:pt>
                <c:pt idx="3">
                  <c:v>Victory Day</c:v>
                </c:pt>
                <c:pt idx="4">
                  <c:v>April Fool's Day</c:v>
                </c:pt>
                <c:pt idx="5">
                  <c:v>St. Valentine's Day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50</c:v>
                </c:pt>
                <c:pt idx="1">
                  <c:v>35</c:v>
                </c:pt>
                <c:pt idx="2">
                  <c:v>25</c:v>
                </c:pt>
                <c:pt idx="3">
                  <c:v>20</c:v>
                </c:pt>
                <c:pt idx="4">
                  <c:v>15</c:v>
                </c:pt>
                <c:pt idx="5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AD73-4C45-A628-F2ECB68957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Children aged 10-12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7C-4401-B186-CA476133229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7C-4401-B186-CA476133229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7C-4401-B186-CA476133229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7C-4401-B186-CA476133229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17C-4401-B186-CA476133229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017C-4401-B186-CA4761332295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27BFF44D-860C-491C-ADAD-5A33D00D4253}" type="CATEGORYNAME">
                      <a:rPr lang="en-US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pPr/>
                      <a:t>[ИМЯ КАТЕГОРИИ]</a:t>
                    </a:fld>
                    <a:r>
                      <a:rPr lang="en-US" baseline="0" dirty="0"/>
                      <a:t>
</a:t>
                    </a:r>
                    <a:fld id="{405ACBFD-CFCE-41A9-8C4A-64EBDD9BD6FE}" type="PERCENTAGE">
                      <a:rPr lang="en-US" baseline="0"/>
                      <a:pPr/>
                      <a:t>[ПРОЦЕНТ]</a:t>
                    </a:fld>
                    <a:endParaRPr lang="en-US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17C-4401-B186-CA4761332295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Christmas</c:v>
                </c:pt>
                <c:pt idx="1">
                  <c:v>New Year's day</c:v>
                </c:pt>
                <c:pt idx="2">
                  <c:v>Halloween</c:v>
                </c:pt>
                <c:pt idx="3">
                  <c:v>Victory Day</c:v>
                </c:pt>
                <c:pt idx="4">
                  <c:v>April Fool's Day</c:v>
                </c:pt>
                <c:pt idx="5">
                  <c:v>St. Valentine's Day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50</c:v>
                </c:pt>
                <c:pt idx="1">
                  <c:v>35</c:v>
                </c:pt>
                <c:pt idx="2">
                  <c:v>25</c:v>
                </c:pt>
                <c:pt idx="3">
                  <c:v>20</c:v>
                </c:pt>
                <c:pt idx="4">
                  <c:v>15</c:v>
                </c:pt>
                <c:pt idx="5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017C-4401-B186-CA47613322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4486A-CF2C-4BF7-8BE8-8F1C2696021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057FC2-DDD6-4062-A52F-67F81EDEB4C0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223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B633D6-DD07-4E20-A58A-F0311E6C56B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914737-ABDC-462C-A6CE-4EECD3A5A059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2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520C47-623E-4B7B-BB7E-CF2901BAD5C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02FD9F-34E8-4CE6-8540-FE4B9E0D4B74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329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B1C43C-088E-4045-9FA1-67C46E9C74B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D5C93-3EB4-4E59-B184-497D486FBD01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241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68C28A-935B-495D-91BC-D1A44B01B0D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72513-BA59-4C46-B7DD-CCCFA6449128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05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AA8CD9-2C6E-4C53-AD5F-54D064DC2F6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112D2D-E6A4-49E0-96E7-F0914932B79A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21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55C68F-EF42-4593-AB2E-0E5C4023089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BFDEF-9B2D-46C7-9299-216B13EEA024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361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DD73E8-CBE7-4613-AC98-BC6ED8612D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C06EA5-A29D-4533-8A2A-1147360EDF3A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74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57188F-B3AB-44C1-A4B5-88397B4D5F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5EB4F-859D-4072-9EDC-D11527F64906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9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7E70B-972F-425B-9FF2-CC0ED19676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03CE73-A837-4747-A1F7-8FF7306A5213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207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47AF70-2A0B-448C-B7EC-C2C2457BEC6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09CD9D-768A-4336-AB51-90FAD12A1269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9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CBF1495-7B50-46C3-B1BB-9E4C7CE6EC17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12.07.2023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CF41F3E-E11D-4BCB-A742-2C82CF1D39DE}" type="slidenum">
              <a:rPr lang="ru-RU" altLang="ru-RU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2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316965" y="2282334"/>
            <a:ext cx="9368287" cy="2943563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algn="ctr">
              <a:buFont typeface="Wingdings" panose="05000000000000000000" pitchFamily="2" charset="2"/>
              <a:buChar char="ü"/>
            </a:pPr>
            <a:endParaRPr lang="ru-RU" dirty="0"/>
          </a:p>
          <a:p>
            <a:pPr marL="0" indent="0" algn="ctr">
              <a:buNone/>
            </a:pPr>
            <a:r>
              <a:rPr lang="ru-RU" sz="85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14 шагов </a:t>
            </a:r>
            <a:endParaRPr lang="en-US" sz="85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85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к эссе на 14 баллов</a:t>
            </a:r>
          </a:p>
        </p:txBody>
      </p:sp>
    </p:spTree>
    <p:extLst>
      <p:ext uri="{BB962C8B-B14F-4D97-AF65-F5344CB8AC3E}">
        <p14:creationId xmlns:p14="http://schemas.microsoft.com/office/powerpoint/2010/main" val="336537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372263" y="127442"/>
            <a:ext cx="7815533" cy="510913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Шаг 8: Пишем 4-й абзац (проблема + решение)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276045" y="828136"/>
            <a:ext cx="11688792" cy="571931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dirty="0">
              <a:solidFill>
                <a:prstClr val="black"/>
              </a:solidFill>
            </a:endParaRPr>
          </a:p>
          <a:p>
            <a:pPr algn="just"/>
            <a:r>
              <a:rPr lang="en-US" dirty="0" smtClean="0"/>
              <a:t>Although celebrating Christmas is a very popular activity, it is not without its flaws. Children can face several problems connected with arranging a party. The most serious one is the possibility of being injured while setting off fireworks. I think parents’ control is the best solution to this problem. For example, parents should supervise the process.</a:t>
            </a:r>
            <a:endParaRPr lang="ru-RU" dirty="0" smtClean="0"/>
          </a:p>
          <a:p>
            <a:pPr algn="just">
              <a:buNone/>
            </a:pP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sz="2800" b="1" dirty="0">
              <a:solidFill>
                <a:prstClr val="black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1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269410" y="84311"/>
            <a:ext cx="5564039" cy="571298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Шаг 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9</a:t>
            </a: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: Пишем заключение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276045" y="828136"/>
            <a:ext cx="11688792" cy="571931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sz="2800" b="1" dirty="0">
              <a:solidFill>
                <a:prstClr val="black"/>
              </a:solidFill>
            </a:endParaRPr>
          </a:p>
          <a:p>
            <a:pPr algn="just"/>
            <a:r>
              <a:rPr lang="en-US" dirty="0" smtClean="0"/>
              <a:t>In conclusion, I strongly believe that holidays play a significant role in our life because they fill us with positive emotions and help  cope with stress. Besides, it is a good chance to unwind and get closer to our family.</a:t>
            </a:r>
            <a:endParaRPr lang="ru-RU" dirty="0" smtClean="0"/>
          </a:p>
          <a:p>
            <a:pPr algn="just">
              <a:buNone/>
            </a:pP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53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8023" y="828136"/>
            <a:ext cx="11964836" cy="59143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sz="3000" dirty="0">
              <a:solidFill>
                <a:prstClr val="black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966823" y="34925"/>
            <a:ext cx="8117456" cy="47403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Шаг </a:t>
            </a:r>
            <a:r>
              <a:rPr lang="en-US" b="1" i="1" dirty="0">
                <a:solidFill>
                  <a:srgbClr val="4BACC6">
                    <a:lumMod val="75000"/>
                  </a:srgbClr>
                </a:solidFill>
              </a:rPr>
              <a:t>10</a:t>
            </a: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: Проверяем содержание</a:t>
            </a:r>
            <a:endParaRPr lang="en-US" b="1" i="1" dirty="0">
              <a:solidFill>
                <a:srgbClr val="4BACC6">
                  <a:lumMod val="75000"/>
                </a:srgb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976499"/>
              </p:ext>
            </p:extLst>
          </p:nvPr>
        </p:nvGraphicFramePr>
        <p:xfrm>
          <a:off x="138023" y="509591"/>
          <a:ext cx="11964836" cy="65514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8228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420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34580">
                <a:tc gridSpan="2"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  <a:p>
                      <a:pPr algn="ctr"/>
                      <a:r>
                        <a:rPr lang="ru-RU" sz="2500" dirty="0"/>
                        <a:t>Аспект 1: Вступление соответствует предложенной теме проектной работы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6972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0" dirty="0" smtClean="0"/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en-US" sz="2800" i="0" dirty="0"/>
                    </a:p>
                    <a:p>
                      <a:pPr algn="just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There are many different holidays to be loved by children. The aim of my current project is to examine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what most </a:t>
                      </a:r>
                      <a:r>
                        <a:rPr lang="en-US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favourite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holidays with the people aged from 10 to 12 living in </a:t>
                      </a:r>
                      <a:r>
                        <a:rPr lang="en-US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Zetland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are. As part of my project, I found a pie chart with some results of relevant opinion polls. In this essay I am going to analyze my findings and express my opinion on the subject of the project.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buNone/>
                      </a:pPr>
                      <a:r>
                        <a:rPr lang="ru-RU" sz="24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dirty="0" smtClean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i="1" dirty="0"/>
                        <a:t>+ правильно передана ситуация</a:t>
                      </a:r>
                    </a:p>
                    <a:p>
                      <a:endParaRPr lang="ru-RU" sz="2600" i="1" dirty="0"/>
                    </a:p>
                    <a:p>
                      <a:r>
                        <a:rPr lang="ru-RU" sz="2600" i="1" dirty="0"/>
                        <a:t>+ проект упомянут</a:t>
                      </a:r>
                    </a:p>
                    <a:p>
                      <a:endParaRPr lang="ru-RU" sz="2600" i="1" dirty="0"/>
                    </a:p>
                    <a:p>
                      <a:r>
                        <a:rPr lang="ru-RU" sz="2600" i="1" dirty="0"/>
                        <a:t>+ тема проекта передана точно</a:t>
                      </a:r>
                    </a:p>
                    <a:p>
                      <a:r>
                        <a:rPr lang="ru-RU" sz="2600" i="1" dirty="0"/>
                        <a:t> (перефразировать необязательно)</a:t>
                      </a:r>
                    </a:p>
                    <a:p>
                      <a:endParaRPr lang="ru-RU" sz="2600" i="1" dirty="0"/>
                    </a:p>
                    <a:p>
                      <a:r>
                        <a:rPr lang="ru-RU" sz="2600" i="1" dirty="0"/>
                        <a:t>+ страна и респонденты указаны верно</a:t>
                      </a:r>
                    </a:p>
                    <a:p>
                      <a:endParaRPr lang="ru-RU" sz="2600" i="1" dirty="0"/>
                    </a:p>
                    <a:p>
                      <a:r>
                        <a:rPr lang="ru-RU" sz="2600" i="1" dirty="0"/>
                        <a:t>+ понятно, о каких данных речь ( = результаты опросов/ статистика /</a:t>
                      </a:r>
                      <a:r>
                        <a:rPr lang="ru-RU" sz="2600" i="1" baseline="0" dirty="0"/>
                        <a:t> информация о…</a:t>
                      </a:r>
                      <a:r>
                        <a:rPr lang="ru-RU" sz="2600" i="1" dirty="0"/>
                        <a:t>) и откуда взяты данные («я нашел/нашла»)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914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8023" y="828136"/>
            <a:ext cx="11964836" cy="59143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sz="3000" dirty="0">
              <a:solidFill>
                <a:prstClr val="black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82483" y="158401"/>
            <a:ext cx="8134710" cy="4799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Шаг </a:t>
            </a:r>
            <a:r>
              <a:rPr lang="en-US" b="1" i="1" dirty="0">
                <a:solidFill>
                  <a:srgbClr val="4BACC6">
                    <a:lumMod val="75000"/>
                  </a:srgbClr>
                </a:solidFill>
              </a:rPr>
              <a:t>10</a:t>
            </a: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: Проверяем содержание</a:t>
            </a:r>
            <a:endParaRPr lang="en-US" b="1" i="1" dirty="0">
              <a:solidFill>
                <a:srgbClr val="4BACC6">
                  <a:lumMod val="75000"/>
                </a:srgb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307644"/>
              </p:ext>
            </p:extLst>
          </p:nvPr>
        </p:nvGraphicFramePr>
        <p:xfrm>
          <a:off x="138023" y="828136"/>
          <a:ext cx="11964836" cy="591437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0186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462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8116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5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/>
                        <a:t>Аспект 2: 2-3 факта из диаграммы приведены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3320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0" dirty="0" smtClean="0"/>
                        <a:t>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Overall, according to the pie chart, the respondents choose six best holidays to celebrate. Most surveyed in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Zetland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prefer Christmas and New Year’s Day, 50% and 35% respectively. It is also clear that the least popular holidays are April Fool’s Day and St. Valentine’s Day with 15% and 13% voting for them. It is also noticeable that a middle proportion of the children enjoy Halloween (25%) and Victory Day (20%).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i="1" dirty="0"/>
                    </a:p>
                    <a:p>
                      <a:r>
                        <a:rPr lang="ru-RU" sz="2600" i="1" dirty="0"/>
                        <a:t>+ ссылка на диаграмму /данные /результаты  опросов) – понятно, откуда взяты данные</a:t>
                      </a:r>
                    </a:p>
                    <a:p>
                      <a:endParaRPr lang="ru-RU" sz="2600" i="1" dirty="0"/>
                    </a:p>
                    <a:p>
                      <a:r>
                        <a:rPr lang="ru-RU" sz="2600" i="1" dirty="0"/>
                        <a:t>+ приведены три факта</a:t>
                      </a:r>
                    </a:p>
                    <a:p>
                      <a:endParaRPr lang="ru-RU" sz="2600" i="1" dirty="0"/>
                    </a:p>
                    <a:p>
                      <a:r>
                        <a:rPr lang="ru-RU" sz="2600" i="1" dirty="0"/>
                        <a:t>+ проценты переданы верно</a:t>
                      </a:r>
                    </a:p>
                    <a:p>
                      <a:endParaRPr lang="ru-RU" sz="2600" i="1" dirty="0"/>
                    </a:p>
                    <a:p>
                      <a:r>
                        <a:rPr lang="ru-RU" sz="2600" i="1" dirty="0"/>
                        <a:t>+ числовые данные написаны цифрами</a:t>
                      </a:r>
                    </a:p>
                    <a:p>
                      <a:endParaRPr lang="ru-RU" sz="2600" dirty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730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8023" y="828136"/>
            <a:ext cx="11964836" cy="59143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sz="3000" dirty="0">
              <a:solidFill>
                <a:prstClr val="black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82483" y="158401"/>
            <a:ext cx="8134710" cy="4799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Шаг </a:t>
            </a:r>
            <a:r>
              <a:rPr lang="en-US" b="1" i="1" dirty="0">
                <a:solidFill>
                  <a:srgbClr val="4BACC6">
                    <a:lumMod val="75000"/>
                  </a:srgbClr>
                </a:solidFill>
              </a:rPr>
              <a:t>10</a:t>
            </a: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: Проверяем содержание</a:t>
            </a:r>
            <a:endParaRPr lang="en-US" b="1" i="1" dirty="0">
              <a:solidFill>
                <a:srgbClr val="4BACC6">
                  <a:lumMod val="75000"/>
                </a:srgb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189398"/>
              </p:ext>
            </p:extLst>
          </p:nvPr>
        </p:nvGraphicFramePr>
        <p:xfrm>
          <a:off x="138023" y="828137"/>
          <a:ext cx="11964836" cy="591437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3729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918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561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5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/>
                        <a:t>Аспект </a:t>
                      </a:r>
                      <a:r>
                        <a:rPr lang="en-US" sz="2500" dirty="0"/>
                        <a:t>3</a:t>
                      </a:r>
                      <a:r>
                        <a:rPr lang="ru-RU" sz="2500" dirty="0"/>
                        <a:t>. 1–2 существенных сравнения даны</a:t>
                      </a:r>
                      <a:r>
                        <a:rPr lang="en-US" sz="2500" dirty="0"/>
                        <a:t> </a:t>
                      </a:r>
                      <a:r>
                        <a:rPr lang="ru-RU" sz="2500" dirty="0"/>
                        <a:t>и прокомментированы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58232">
                <a:tc>
                  <a:txBody>
                    <a:bodyPr/>
                    <a:lstStyle/>
                    <a:p>
                      <a:pPr algn="just"/>
                      <a:endParaRPr lang="en-US" sz="2800" dirty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Further analysis of the pie chart reveals that the figure for celebrating Christmas is 15% higher than for marking New Year’s Day. This is probably because these youngsters are more religious and Christmas is more essential for them.</a:t>
                      </a: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buNone/>
                      </a:pPr>
                      <a:r>
                        <a:rPr lang="ru-RU" sz="28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  <a:p>
                      <a:endParaRPr lang="ru-RU" sz="2500" i="1" dirty="0"/>
                    </a:p>
                    <a:p>
                      <a:r>
                        <a:rPr lang="ru-RU" sz="2800" i="1" dirty="0"/>
                        <a:t>+ 1 сравнение дано, сравнение существенное;</a:t>
                      </a:r>
                    </a:p>
                    <a:p>
                      <a:endParaRPr lang="ru-RU" sz="2800" i="1" dirty="0"/>
                    </a:p>
                    <a:p>
                      <a:r>
                        <a:rPr lang="ru-RU" sz="2800" i="1" dirty="0"/>
                        <a:t>+ приведен комментарий-пояснение</a:t>
                      </a:r>
                    </a:p>
                    <a:p>
                      <a:endParaRPr lang="ru-RU" sz="2800" i="1" dirty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534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8023" y="828136"/>
            <a:ext cx="11964836" cy="59143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sz="3000" dirty="0">
              <a:solidFill>
                <a:prstClr val="black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82483" y="158401"/>
            <a:ext cx="8134710" cy="4799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Шаг </a:t>
            </a:r>
            <a:r>
              <a:rPr lang="en-US" b="1" i="1" dirty="0">
                <a:solidFill>
                  <a:srgbClr val="4BACC6">
                    <a:lumMod val="75000"/>
                  </a:srgbClr>
                </a:solidFill>
              </a:rPr>
              <a:t>10</a:t>
            </a: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: Проверяем содержание</a:t>
            </a:r>
            <a:endParaRPr lang="en-US" b="1" i="1" dirty="0">
              <a:solidFill>
                <a:srgbClr val="4BACC6">
                  <a:lumMod val="75000"/>
                </a:srgb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896896"/>
              </p:ext>
            </p:extLst>
          </p:nvPr>
        </p:nvGraphicFramePr>
        <p:xfrm>
          <a:off x="138023" y="828136"/>
          <a:ext cx="11964835" cy="591437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3729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918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8763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/>
                        <a:t>Аспект 4. Возможная проблема, связанная с некоторыми подходами к сохранению здоровья, обозначена, и её решение предложено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26738">
                <a:tc>
                  <a:txBody>
                    <a:bodyPr/>
                    <a:lstStyle/>
                    <a:p>
                      <a:pPr algn="just"/>
                      <a:endParaRPr lang="ru-RU" sz="2800" dirty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Although celebrating Christmas is a very popular activity, it is not without its flaws. Children can face several problems connected with arranging a party. The most serious one is the possibility of being injured while setting off fireworks. I think parents’ control is the best solution to this problem. For example, parents should supervise the process.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  <a:p>
                      <a:endParaRPr lang="ru-RU" sz="2500" i="1" dirty="0"/>
                    </a:p>
                    <a:p>
                      <a:r>
                        <a:rPr lang="ru-RU" sz="2800" i="1" dirty="0"/>
                        <a:t>+ проблема: по теме, реалистичная</a:t>
                      </a:r>
                    </a:p>
                    <a:p>
                      <a:endParaRPr lang="ru-RU" sz="2800" i="1" dirty="0"/>
                    </a:p>
                    <a:p>
                      <a:r>
                        <a:rPr lang="ru-RU" sz="2800" i="1" dirty="0"/>
                        <a:t>+ решение: по теме, конкретное, реалистичное</a:t>
                      </a:r>
                    </a:p>
                    <a:p>
                      <a:endParaRPr lang="ru-RU" sz="2500" i="1" dirty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96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8023" y="828136"/>
            <a:ext cx="11964836" cy="59143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sz="3000" dirty="0">
              <a:solidFill>
                <a:prstClr val="black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82483" y="158401"/>
            <a:ext cx="8134710" cy="4799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Шаг </a:t>
            </a:r>
            <a:r>
              <a:rPr lang="en-US" b="1" i="1" dirty="0">
                <a:solidFill>
                  <a:srgbClr val="4BACC6">
                    <a:lumMod val="75000"/>
                  </a:srgbClr>
                </a:solidFill>
              </a:rPr>
              <a:t>10</a:t>
            </a: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: Проверяем содержание</a:t>
            </a:r>
            <a:endParaRPr lang="en-US" b="1" i="1" dirty="0">
              <a:solidFill>
                <a:srgbClr val="4BACC6">
                  <a:lumMod val="75000"/>
                </a:srgb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499930"/>
              </p:ext>
            </p:extLst>
          </p:nvPr>
        </p:nvGraphicFramePr>
        <p:xfrm>
          <a:off x="138023" y="828135"/>
          <a:ext cx="11964836" cy="591437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0186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462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561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/>
                        <a:t>Аспект 5. Мнение автора о важности сохранения здоровья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/>
                        <a:t>в заключении выражено и обосновано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58233">
                <a:tc>
                  <a:txBody>
                    <a:bodyPr/>
                    <a:lstStyle/>
                    <a:p>
                      <a:pPr algn="just"/>
                      <a:endParaRPr lang="ru-RU" sz="2800" dirty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3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In conclusion, I strongly believe that holidays play a significant role in our life because they fill us with positive emotions and help  cope with stress. Besides, it is a good chance to unwind and get closer to our family.</a:t>
                      </a: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buNone/>
                      </a:pPr>
                      <a:r>
                        <a:rPr lang="ru-RU" sz="28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  <a:p>
                      <a:endParaRPr lang="ru-RU" sz="2500" dirty="0"/>
                    </a:p>
                    <a:p>
                      <a:r>
                        <a:rPr lang="ru-RU" sz="2800" i="1" dirty="0"/>
                        <a:t>+ свое мнение обозначено;</a:t>
                      </a:r>
                    </a:p>
                    <a:p>
                      <a:endParaRPr lang="ru-RU" sz="2800" i="1" dirty="0"/>
                    </a:p>
                    <a:p>
                      <a:r>
                        <a:rPr lang="ru-RU" sz="2800" i="1" dirty="0"/>
                        <a:t>+ свое мнение: строго по теме.</a:t>
                      </a:r>
                    </a:p>
                    <a:p>
                      <a:endParaRPr lang="ru-RU" sz="2800" i="1" dirty="0"/>
                    </a:p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452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345057" y="828136"/>
            <a:ext cx="11602528" cy="59143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000" dirty="0">
                <a:solidFill>
                  <a:prstClr val="black"/>
                </a:solidFill>
              </a:rPr>
              <a:t>В эссе необходимо соблюдать нейтральный стиль. </a:t>
            </a:r>
          </a:p>
          <a:p>
            <a:pPr algn="just"/>
            <a:r>
              <a:rPr lang="ru-RU" sz="3000" dirty="0">
                <a:solidFill>
                  <a:prstClr val="black"/>
                </a:solidFill>
              </a:rPr>
              <a:t>Выделены 4 типа стилистических ошибок:</a:t>
            </a:r>
          </a:p>
          <a:p>
            <a:pPr algn="just"/>
            <a:endParaRPr lang="ru-RU" sz="3000" dirty="0">
              <a:solidFill>
                <a:prstClr val="black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r>
              <a:rPr lang="ru-RU" sz="3000" dirty="0">
                <a:solidFill>
                  <a:prstClr val="black"/>
                </a:solidFill>
              </a:rPr>
              <a:t>1)	риторические вопросы;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000" dirty="0">
                <a:solidFill>
                  <a:prstClr val="black"/>
                </a:solidFill>
              </a:rPr>
              <a:t>2)	разговорные выражения и конструкции типа Let's… (Let us и Let me – нейтральный стиль); 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000" dirty="0">
                <a:solidFill>
                  <a:prstClr val="black"/>
                </a:solidFill>
              </a:rPr>
              <a:t>3)	сниженная лексика типа folks (people, …);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000" dirty="0">
                <a:solidFill>
                  <a:prstClr val="black"/>
                </a:solidFill>
              </a:rPr>
              <a:t>4)	3 варианта стяжённых форм: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000" dirty="0">
                <a:solidFill>
                  <a:prstClr val="black"/>
                </a:solidFill>
              </a:rPr>
              <a:t>–	типа I’m, he’s;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000" dirty="0">
                <a:solidFill>
                  <a:prstClr val="black"/>
                </a:solidFill>
              </a:rPr>
              <a:t>–	отрицательные формы типа don’t, aren’t;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000" dirty="0">
                <a:solidFill>
                  <a:prstClr val="black"/>
                </a:solidFill>
              </a:rPr>
              <a:t>–	формы модальных глаголов типа can’t, mustn’t (Исключение: needn’t).</a:t>
            </a:r>
          </a:p>
          <a:p>
            <a:pPr algn="just"/>
            <a:endParaRPr lang="ru-RU" sz="3000" dirty="0">
              <a:solidFill>
                <a:prstClr val="black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621765" y="116874"/>
            <a:ext cx="9264771" cy="58186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Шаг </a:t>
            </a:r>
            <a:r>
              <a:rPr lang="en-US" b="1" i="1" dirty="0">
                <a:solidFill>
                  <a:srgbClr val="4BACC6">
                    <a:lumMod val="75000"/>
                  </a:srgbClr>
                </a:solidFill>
              </a:rPr>
              <a:t>1</a:t>
            </a: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1: Исправляем ошибки в стилевом оформлении</a:t>
            </a:r>
            <a:endParaRPr lang="en-US" b="1" i="1" dirty="0">
              <a:solidFill>
                <a:srgbClr val="4BAC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1138685" y="448574"/>
            <a:ext cx="10394832" cy="113006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Шаг </a:t>
            </a:r>
            <a:r>
              <a:rPr lang="en-US" b="1" i="1" dirty="0">
                <a:solidFill>
                  <a:srgbClr val="4BACC6">
                    <a:lumMod val="75000"/>
                  </a:srgbClr>
                </a:solidFill>
              </a:rPr>
              <a:t>1</a:t>
            </a: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2: Исправляем языковые ошибки (если есть)</a:t>
            </a:r>
            <a:endParaRPr lang="en-US" b="1" i="1" dirty="0">
              <a:solidFill>
                <a:srgbClr val="4BACC6">
                  <a:lumMod val="75000"/>
                </a:srgbClr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38685" y="2035835"/>
            <a:ext cx="10394832" cy="194094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Шаг </a:t>
            </a:r>
            <a:r>
              <a:rPr lang="en-US" b="1" i="1" dirty="0">
                <a:solidFill>
                  <a:srgbClr val="4BACC6">
                    <a:lumMod val="75000"/>
                  </a:srgbClr>
                </a:solidFill>
              </a:rPr>
              <a:t>1</a:t>
            </a: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3: Считаем слова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b="1" i="1" dirty="0">
              <a:solidFill>
                <a:srgbClr val="4BACC6">
                  <a:lumMod val="75000"/>
                </a:srgbClr>
              </a:solidFill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4BACC6">
                    <a:lumMod val="75000"/>
                  </a:srgbClr>
                </a:solidFill>
              </a:rPr>
              <a:t>( </a:t>
            </a: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допустимо 200-250 слов  +/- 10%, т.е. 180-275 слов)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b="1" i="1" dirty="0">
              <a:solidFill>
                <a:srgbClr val="4BACC6">
                  <a:lumMod val="75000"/>
                </a:srgb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b="1" i="1" dirty="0">
              <a:solidFill>
                <a:srgbClr val="4BACC6">
                  <a:lumMod val="75000"/>
                </a:srgb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b="1" i="1" dirty="0">
              <a:solidFill>
                <a:srgbClr val="4BAC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76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41514" y="119742"/>
            <a:ext cx="11901969" cy="695894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are many different holidays to be loved by children. The aim of my current project is to examine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most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holidays with the people aged from 10 to 12 living in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Zetland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are. As part of my project, I found a pie chart with some results of relevant opinion polls. In this essay I am going to analyze my findings and express my opinion on the subject of the project.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Overall, according to the pie chart, the respondents choose six best holidays to celebrate. Most surveyed 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Zetland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prefer Christmas and New Year’s Day, 50% and 35% respectively. It is also clear that the least popular holidays are April Fool’s Day and St. Valentine’s Day with 15% and 13% voting for them. It is also noticeable that a middle proportion of the children enjoy Halloween (25%) and Victory Day (20%).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Further analysis of the pie chart reveals that the figure for celebrating Christmas is 15% higher than for marking New Year’s Day. This is probably because these youngsters are more religious and Christmas is more essential for them.</a:t>
            </a:r>
            <a:endParaRPr lang="en-US" dirty="0"/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Although celebrating Christmas is a very popular activity, it is not without its flaws. Children can face several problems connected with arranging a party. The most serious one is the possibility of being injured while setting off fireworks. I think parents’ control is the best solution to this problem. For example, parents should supervise the process.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conclusion, I strongly believe that holidays play a significant role in our life because they fill us with positive emotions and help  cope with stress. Besides, it is a good chance to unwind and get closer to our family.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</a:t>
            </a:r>
            <a:endParaRPr lang="en-US" dirty="0"/>
          </a:p>
          <a:p>
            <a:pPr algn="just"/>
            <a:endParaRPr lang="en-US" sz="3000" dirty="0">
              <a:solidFill>
                <a:prstClr val="black"/>
              </a:solidFill>
            </a:endParaRPr>
          </a:p>
          <a:p>
            <a:pPr algn="just"/>
            <a:endParaRPr lang="en-US" sz="3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54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234905" y="136069"/>
            <a:ext cx="5322498" cy="56267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Шаг 1: Выбираем задание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276045" y="909568"/>
            <a:ext cx="11688792" cy="57586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800" dirty="0">
                <a:solidFill>
                  <a:prstClr val="black"/>
                </a:solidFill>
              </a:rPr>
              <a:t>Внимательно читаем оба задания и выбираем одно для написания эссе. Для того, чтобы выбрать, обращаем внимание на: </a:t>
            </a:r>
            <a:r>
              <a:rPr lang="ru-RU" sz="2800" b="1" dirty="0">
                <a:solidFill>
                  <a:prstClr val="black"/>
                </a:solidFill>
              </a:rPr>
              <a:t>1) тему проекта,                                            2) формулировку проблемы и 3) заключения:</a:t>
            </a:r>
          </a:p>
          <a:p>
            <a:pPr marL="0" indent="0" algn="just">
              <a:buFont typeface="Arial" pitchFamily="34" charset="0"/>
              <a:buNone/>
            </a:pPr>
            <a:endParaRPr lang="ru-RU" sz="2800" dirty="0">
              <a:solidFill>
                <a:prstClr val="black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Imagine that you are doing </a:t>
            </a:r>
            <a:r>
              <a:rPr lang="en-US" sz="2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project on </a:t>
            </a:r>
            <a:r>
              <a:rPr lang="ru-RU" sz="26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 … … … … …</a:t>
            </a:r>
            <a:r>
              <a:rPr lang="ru-RU" sz="2600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Use the following plan:</a:t>
            </a:r>
          </a:p>
          <a:p>
            <a:pPr marL="0" indent="0" algn="just">
              <a:spcBef>
                <a:spcPts val="0"/>
              </a:spcBef>
              <a:buFont typeface="Arial" pitchFamily="34" charset="0"/>
              <a:buNone/>
            </a:pP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the following plan:</a:t>
            </a:r>
          </a:p>
          <a:p>
            <a:pPr marL="0" indent="0" algn="just">
              <a:spcBef>
                <a:spcPts val="0"/>
              </a:spcBef>
              <a:buFont typeface="Arial" pitchFamily="34" charset="0"/>
              <a:buNone/>
            </a:pP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 make an opening statement on the subject of the project;</a:t>
            </a:r>
          </a:p>
          <a:p>
            <a:pPr marL="0" indent="0" algn="just">
              <a:spcBef>
                <a:spcPts val="0"/>
              </a:spcBef>
              <a:buFont typeface="Arial" pitchFamily="34" charset="0"/>
              <a:buNone/>
            </a:pP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 select and report 2–3 facts;</a:t>
            </a:r>
          </a:p>
          <a:p>
            <a:pPr marL="0" indent="0" algn="just">
              <a:spcBef>
                <a:spcPts val="0"/>
              </a:spcBef>
              <a:buFont typeface="Arial" pitchFamily="34" charset="0"/>
              <a:buNone/>
            </a:pP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 make 1–2 comparisons where relevant and give your comments;</a:t>
            </a:r>
          </a:p>
          <a:p>
            <a:pPr marL="0" indent="0" algn="just">
              <a:spcBef>
                <a:spcPts val="0"/>
              </a:spcBef>
              <a:buFont typeface="Arial" pitchFamily="34" charset="0"/>
              <a:buNone/>
            </a:pP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 outline </a:t>
            </a:r>
            <a:r>
              <a:rPr lang="en-US" sz="26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problem that can arise with </a:t>
            </a:r>
            <a:r>
              <a:rPr lang="ru-RU" sz="26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… … …. …. </a:t>
            </a: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suggest a way of solving it;</a:t>
            </a:r>
          </a:p>
          <a:p>
            <a:pPr marL="0" indent="0" algn="just">
              <a:spcBef>
                <a:spcPts val="0"/>
              </a:spcBef>
              <a:buFont typeface="Arial" pitchFamily="34" charset="0"/>
              <a:buNone/>
            </a:pP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 conclude by giving and explaining </a:t>
            </a:r>
            <a:r>
              <a:rPr lang="en-US" sz="26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opinion on </a:t>
            </a:r>
            <a:r>
              <a:rPr lang="ru-RU" sz="26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. … … … … … </a:t>
            </a:r>
            <a:r>
              <a:rPr lang="en-US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Font typeface="Arial" pitchFamily="34" charset="0"/>
              <a:buNone/>
            </a:pPr>
            <a:endParaRPr lang="en-US" sz="2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prstClr val="black"/>
                </a:solidFill>
              </a:rPr>
              <a:t>Выбираем то задание, в котором </a:t>
            </a:r>
            <a:r>
              <a:rPr lang="ru-RU" sz="2800" b="1" dirty="0">
                <a:solidFill>
                  <a:prstClr val="black"/>
                </a:solidFill>
              </a:rPr>
              <a:t>тема проекта, проблема и заключение</a:t>
            </a:r>
            <a:r>
              <a:rPr lang="ru-RU" sz="2800" dirty="0">
                <a:solidFill>
                  <a:prstClr val="black"/>
                </a:solidFill>
              </a:rPr>
              <a:t> кажутся понятными и простыми для написания.</a:t>
            </a:r>
          </a:p>
          <a:p>
            <a:pPr marL="0" indent="0" algn="just">
              <a:buFont typeface="Arial" pitchFamily="34" charset="0"/>
              <a:buNone/>
            </a:pPr>
            <a:endParaRPr lang="ru-RU" sz="3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17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940279" y="2009955"/>
            <a:ext cx="10394832" cy="113006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4BACC6">
                    <a:lumMod val="75000"/>
                  </a:srgbClr>
                </a:solidFill>
              </a:rPr>
              <a:t>Шаг 14. Со спокойной душой ждем заслуженные высокие баллы </a:t>
            </a:r>
            <a:r>
              <a:rPr lang="en-US" b="1" i="1" dirty="0">
                <a:solidFill>
                  <a:srgbClr val="4BACC6">
                    <a:lumMod val="75000"/>
                  </a:srgbClr>
                </a:solidFill>
              </a:rPr>
              <a:t>;-)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  высшей категории МАОУ «СОШ № 37» Левенкова Ю.А.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96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479102" y="1770691"/>
            <a:ext cx="4437244" cy="480131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the following plan:</a:t>
            </a:r>
          </a:p>
          <a:p>
            <a:pPr algn="just"/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 make an opening statement on the subject of the project;</a:t>
            </a:r>
          </a:p>
          <a:p>
            <a:pPr algn="just"/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 select and report 2–3 facts;</a:t>
            </a:r>
          </a:p>
          <a:p>
            <a:pPr algn="just"/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 make 1–2 comparisons where relevant and give your comments;</a:t>
            </a:r>
          </a:p>
          <a:p>
            <a:pPr algn="just"/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outline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problem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arise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celebrating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holidays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suggest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way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solving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it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    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conclude by giving and explaining your opinion on the role holidays play in our life.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7555" y="415127"/>
            <a:ext cx="11775055" cy="12119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38.1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Imagine that you are doing a project on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most </a:t>
            </a:r>
            <a:r>
              <a:rPr lang="en-US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favourite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holidays with </a:t>
            </a:r>
            <a:r>
              <a:rPr lang="en-US" sz="1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children</a:t>
            </a:r>
            <a:r>
              <a:rPr lang="ru-RU" sz="1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aged from 10 to 12 living</a:t>
            </a:r>
            <a:r>
              <a:rPr lang="en-US" sz="1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Zetland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You have found some data on the subject – the results of the opinion polls (see the pie chart below). Write 200–250 words.</a:t>
            </a:r>
          </a:p>
          <a:p>
            <a:pPr algn="just">
              <a:lnSpc>
                <a:spcPct val="107000"/>
              </a:lnSpc>
            </a:pPr>
            <a:endParaRPr lang="ru-RU" sz="14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="" xmlns:a16="http://schemas.microsoft.com/office/drawing/2014/main" id="{198418C9-2C47-971A-DC08-1F047F283C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2303101"/>
              </p:ext>
            </p:extLst>
          </p:nvPr>
        </p:nvGraphicFramePr>
        <p:xfrm>
          <a:off x="275654" y="132351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5372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54743" y="309703"/>
            <a:ext cx="7246191" cy="56267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Шаг 2: Выделяем главное в задании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="" xmlns:a16="http://schemas.microsoft.com/office/drawing/2014/main" id="{61C33530-5158-853E-2438-4953871911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3971679"/>
              </p:ext>
            </p:extLst>
          </p:nvPr>
        </p:nvGraphicFramePr>
        <p:xfrm>
          <a:off x="867190" y="1828800"/>
          <a:ext cx="7375106" cy="4896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63B5BFBE-F618-BF9E-C761-CA7E543128E6}"/>
              </a:ext>
            </a:extLst>
          </p:cNvPr>
          <p:cNvSpPr/>
          <p:nvPr/>
        </p:nvSpPr>
        <p:spPr>
          <a:xfrm>
            <a:off x="208472" y="913228"/>
            <a:ext cx="11775055" cy="91557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38.1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Imagine that you are doing a project on </a:t>
            </a:r>
            <a:r>
              <a:rPr lang="en-US" sz="18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most </a:t>
            </a:r>
            <a:r>
              <a:rPr lang="en-US" sz="1800" b="1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favourite</a:t>
            </a:r>
            <a:r>
              <a:rPr lang="en-US" sz="18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holidays with </a:t>
            </a:r>
            <a:r>
              <a:rPr lang="en-US" sz="1800" b="1" dirty="0" smtClean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children</a:t>
            </a:r>
            <a:r>
              <a:rPr lang="ru-RU" sz="1800" b="1" dirty="0" smtClean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smtClean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aged from 10-12  </a:t>
            </a:r>
            <a:r>
              <a:rPr lang="en-US" sz="18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sz="1800" b="1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Zetland</a:t>
            </a:r>
            <a:r>
              <a:rPr lang="en-US" sz="18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You have found some data on the subject – the results of the opinion polls (see the pie chart below). Write 200–250 words.</a:t>
            </a:r>
          </a:p>
          <a:p>
            <a:pPr algn="just">
              <a:lnSpc>
                <a:spcPct val="107000"/>
              </a:lnSpc>
            </a:pPr>
            <a:endParaRPr lang="ru-RU" sz="14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92F0A853-87EE-7689-511A-24FDB51F0101}"/>
              </a:ext>
            </a:extLst>
          </p:cNvPr>
          <p:cNvSpPr/>
          <p:nvPr/>
        </p:nvSpPr>
        <p:spPr>
          <a:xfrm>
            <a:off x="7527129" y="2014944"/>
            <a:ext cx="3797681" cy="46130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Use the following plan: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"/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make an opening statement on the subject of the project;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"/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select and report 2-3 main features;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"/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make 1-2 comparisons where relevant and give your comments;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"/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outline </a:t>
            </a:r>
            <a:r>
              <a:rPr lang="en-US" sz="16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problem that can arise with celebrating </a:t>
            </a:r>
            <a:r>
              <a:rPr lang="en-US" sz="1600" dirty="0" err="1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favourite</a:t>
            </a:r>
            <a:r>
              <a:rPr lang="en-US" sz="16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holidays and suggest a way of solving it;</a:t>
            </a:r>
            <a:endParaRPr lang="ru-RU" sz="16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"/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conclude by giving and explaining </a:t>
            </a:r>
            <a:r>
              <a:rPr lang="en-US" sz="16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your opinion on the role holidays play in our life. </a:t>
            </a:r>
            <a:endParaRPr lang="ru-RU" sz="16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57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068127" y="120771"/>
            <a:ext cx="5920597" cy="52427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Шаг 3: Анализируем статистику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276045" y="767752"/>
            <a:ext cx="11688792" cy="602986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2800" dirty="0">
                <a:solidFill>
                  <a:prstClr val="black"/>
                </a:solidFill>
              </a:rPr>
              <a:t>Отмечаем </a:t>
            </a:r>
            <a:r>
              <a:rPr lang="ru-RU" sz="2800" b="1" i="1" dirty="0">
                <a:solidFill>
                  <a:prstClr val="black"/>
                </a:solidFill>
              </a:rPr>
              <a:t>самый высокий </a:t>
            </a:r>
            <a:r>
              <a:rPr lang="ru-RU" sz="2800" dirty="0">
                <a:solidFill>
                  <a:prstClr val="black"/>
                </a:solidFill>
              </a:rPr>
              <a:t>и </a:t>
            </a:r>
            <a:r>
              <a:rPr lang="ru-RU" sz="2800" b="1" i="1" dirty="0">
                <a:solidFill>
                  <a:prstClr val="black"/>
                </a:solidFill>
              </a:rPr>
              <a:t>самый низкий </a:t>
            </a:r>
            <a:r>
              <a:rPr lang="ru-RU" sz="2800" b="1" dirty="0">
                <a:solidFill>
                  <a:prstClr val="black"/>
                </a:solidFill>
              </a:rPr>
              <a:t>процент</a:t>
            </a:r>
            <a:r>
              <a:rPr lang="ru-RU" sz="2800" dirty="0">
                <a:solidFill>
                  <a:prstClr val="black"/>
                </a:solidFill>
              </a:rPr>
              <a:t>, </a:t>
            </a:r>
            <a:r>
              <a:rPr lang="ru-RU" sz="2800" b="1" i="1" dirty="0">
                <a:solidFill>
                  <a:prstClr val="black"/>
                </a:solidFill>
              </a:rPr>
              <a:t>одинаковые/ близкие </a:t>
            </a:r>
            <a:r>
              <a:rPr lang="ru-RU" sz="2800" b="1" dirty="0">
                <a:solidFill>
                  <a:prstClr val="black"/>
                </a:solidFill>
              </a:rPr>
              <a:t>проценты</a:t>
            </a:r>
            <a:r>
              <a:rPr lang="ru-RU" sz="2800" dirty="0">
                <a:solidFill>
                  <a:prstClr val="black"/>
                </a:solidFill>
              </a:rPr>
              <a:t>.</a:t>
            </a:r>
            <a:endParaRPr lang="ru-RU" sz="2800" b="1" dirty="0">
              <a:solidFill>
                <a:prstClr val="black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endParaRPr lang="ru-RU" sz="2800" dirty="0">
              <a:solidFill>
                <a:prstClr val="black"/>
              </a:solidFill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="" xmlns:a16="http://schemas.microsoft.com/office/drawing/2014/main" id="{D339C173-54D5-A95C-07BC-EEE7EA9BA4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8127304"/>
              </p:ext>
            </p:extLst>
          </p:nvPr>
        </p:nvGraphicFramePr>
        <p:xfrm>
          <a:off x="2760321" y="1678774"/>
          <a:ext cx="7189022" cy="4782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14067F89-7032-8BA4-0EE5-5B24545BF1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1313" y="1188678"/>
            <a:ext cx="2947070" cy="85748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5CAC42F3-150D-9889-DBE1-8D3E27987B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6791" y="3092121"/>
            <a:ext cx="2009775" cy="138112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CFF7FE4D-9856-3380-523A-E8A1526B08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8452" y="4226259"/>
            <a:ext cx="2419350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77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327804" y="1078747"/>
            <a:ext cx="11611155" cy="558084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sz="3000" u="sng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ru-RU" sz="3000" u="sng" dirty="0">
                <a:solidFill>
                  <a:prstClr val="black"/>
                </a:solidFill>
              </a:rPr>
              <a:t>1 абзац, вступление</a:t>
            </a:r>
            <a:r>
              <a:rPr lang="ru-RU" sz="3000" dirty="0">
                <a:solidFill>
                  <a:prstClr val="black"/>
                </a:solidFill>
              </a:rPr>
              <a:t>: </a:t>
            </a:r>
            <a:r>
              <a:rPr lang="ru-RU" sz="3000" i="1" dirty="0" smtClean="0">
                <a:solidFill>
                  <a:prstClr val="black"/>
                </a:solidFill>
              </a:rPr>
              <a:t> </a:t>
            </a:r>
            <a:r>
              <a:rPr lang="ru-RU" sz="2800" dirty="0" err="1" smtClean="0"/>
              <a:t>There</a:t>
            </a:r>
            <a:r>
              <a:rPr lang="ru-RU" sz="2800" dirty="0" smtClean="0"/>
              <a:t> </a:t>
            </a:r>
            <a:r>
              <a:rPr lang="ru-RU" sz="2800" dirty="0" err="1" smtClean="0"/>
              <a:t>are</a:t>
            </a:r>
            <a:r>
              <a:rPr lang="ru-RU" sz="2800" dirty="0" smtClean="0"/>
              <a:t> </a:t>
            </a:r>
            <a:r>
              <a:rPr lang="ru-RU" sz="2800" dirty="0" err="1" smtClean="0"/>
              <a:t>many</a:t>
            </a:r>
            <a:r>
              <a:rPr lang="ru-RU" sz="2800" dirty="0" smtClean="0"/>
              <a:t> </a:t>
            </a:r>
            <a:r>
              <a:rPr lang="ru-RU" sz="2800" dirty="0" err="1" smtClean="0"/>
              <a:t>different</a:t>
            </a:r>
            <a:r>
              <a:rPr lang="ru-RU" sz="2800" dirty="0" smtClean="0"/>
              <a:t> </a:t>
            </a:r>
            <a:r>
              <a:rPr lang="ru-RU" sz="2800" dirty="0" err="1" smtClean="0"/>
              <a:t>holidays</a:t>
            </a:r>
            <a:r>
              <a:rPr lang="ru-RU" sz="2800" dirty="0" smtClean="0"/>
              <a:t> </a:t>
            </a:r>
            <a:r>
              <a:rPr lang="ru-RU" sz="2800" dirty="0" err="1" smtClean="0"/>
              <a:t>to</a:t>
            </a:r>
            <a:r>
              <a:rPr lang="ru-RU" sz="2800" dirty="0" smtClean="0"/>
              <a:t> </a:t>
            </a:r>
            <a:r>
              <a:rPr lang="ru-RU" sz="2800" dirty="0" err="1" smtClean="0"/>
              <a:t>be</a:t>
            </a:r>
            <a:r>
              <a:rPr lang="ru-RU" sz="2800" dirty="0" smtClean="0"/>
              <a:t> </a:t>
            </a:r>
            <a:r>
              <a:rPr lang="ru-RU" sz="2800" dirty="0" err="1" smtClean="0"/>
              <a:t>loved</a:t>
            </a:r>
            <a:r>
              <a:rPr lang="ru-RU" sz="2800" dirty="0" smtClean="0"/>
              <a:t> </a:t>
            </a:r>
            <a:r>
              <a:rPr lang="ru-RU" sz="2800" dirty="0" err="1" smtClean="0"/>
              <a:t>by</a:t>
            </a:r>
            <a:r>
              <a:rPr lang="ru-RU" sz="2800" dirty="0" smtClean="0"/>
              <a:t> </a:t>
            </a:r>
            <a:r>
              <a:rPr lang="ru-RU" sz="2800" dirty="0" err="1" smtClean="0"/>
              <a:t>children</a:t>
            </a:r>
            <a:r>
              <a:rPr lang="en-US" sz="3000" i="1" dirty="0" smtClean="0">
                <a:solidFill>
                  <a:prstClr val="black"/>
                </a:solidFill>
              </a:rPr>
              <a:t>.</a:t>
            </a:r>
            <a:endParaRPr lang="ru-RU" sz="3000" i="1" dirty="0">
              <a:solidFill>
                <a:prstClr val="black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r>
              <a:rPr lang="ru-RU" sz="3000" u="sng" dirty="0">
                <a:solidFill>
                  <a:prstClr val="black"/>
                </a:solidFill>
              </a:rPr>
              <a:t>2 абзац</a:t>
            </a:r>
            <a:r>
              <a:rPr lang="ru-RU" sz="3000" dirty="0">
                <a:solidFill>
                  <a:prstClr val="black"/>
                </a:solidFill>
              </a:rPr>
              <a:t>: </a:t>
            </a:r>
            <a:r>
              <a:rPr lang="ru-RU" sz="3000" b="1" dirty="0">
                <a:solidFill>
                  <a:prstClr val="black"/>
                </a:solidFill>
              </a:rPr>
              <a:t>1 факт </a:t>
            </a:r>
            <a:r>
              <a:rPr lang="ru-RU" sz="3000" dirty="0">
                <a:solidFill>
                  <a:prstClr val="black"/>
                </a:solidFill>
              </a:rPr>
              <a:t>– </a:t>
            </a:r>
            <a:r>
              <a:rPr lang="ru-RU" sz="3000" dirty="0" smtClean="0">
                <a:solidFill>
                  <a:prstClr val="black"/>
                </a:solidFill>
              </a:rPr>
              <a:t>50%+35%; </a:t>
            </a:r>
            <a:r>
              <a:rPr lang="ru-RU" sz="3000" b="1" dirty="0">
                <a:solidFill>
                  <a:prstClr val="black"/>
                </a:solidFill>
              </a:rPr>
              <a:t>2 факт </a:t>
            </a:r>
            <a:r>
              <a:rPr lang="ru-RU" sz="3000" dirty="0">
                <a:solidFill>
                  <a:prstClr val="black"/>
                </a:solidFill>
              </a:rPr>
              <a:t>– </a:t>
            </a:r>
            <a:r>
              <a:rPr lang="ru-RU" sz="3000" dirty="0" smtClean="0">
                <a:solidFill>
                  <a:prstClr val="black"/>
                </a:solidFill>
              </a:rPr>
              <a:t>25% +20%; </a:t>
            </a:r>
            <a:r>
              <a:rPr lang="ru-RU" sz="3000" b="1" dirty="0">
                <a:solidFill>
                  <a:prstClr val="black"/>
                </a:solidFill>
              </a:rPr>
              <a:t>3 факт </a:t>
            </a:r>
            <a:r>
              <a:rPr lang="ru-RU" sz="3000" dirty="0">
                <a:solidFill>
                  <a:prstClr val="black"/>
                </a:solidFill>
              </a:rPr>
              <a:t>– </a:t>
            </a:r>
            <a:r>
              <a:rPr lang="ru-RU" sz="3000" dirty="0" smtClean="0">
                <a:solidFill>
                  <a:prstClr val="black"/>
                </a:solidFill>
              </a:rPr>
              <a:t>15% </a:t>
            </a:r>
            <a:r>
              <a:rPr lang="ru-RU" sz="3000" dirty="0">
                <a:solidFill>
                  <a:prstClr val="black"/>
                </a:solidFill>
              </a:rPr>
              <a:t>+ </a:t>
            </a:r>
            <a:r>
              <a:rPr lang="ru-RU" sz="3000" dirty="0" smtClean="0">
                <a:solidFill>
                  <a:prstClr val="black"/>
                </a:solidFill>
              </a:rPr>
              <a:t>13%</a:t>
            </a:r>
            <a:endParaRPr lang="ru-RU" sz="3000" dirty="0">
              <a:solidFill>
                <a:prstClr val="black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r>
              <a:rPr lang="ru-RU" sz="3000" u="sng" dirty="0">
                <a:solidFill>
                  <a:prstClr val="black"/>
                </a:solidFill>
              </a:rPr>
              <a:t>3 абзац</a:t>
            </a:r>
            <a:r>
              <a:rPr lang="ru-RU" sz="3000" dirty="0">
                <a:solidFill>
                  <a:prstClr val="black"/>
                </a:solidFill>
              </a:rPr>
              <a:t>: </a:t>
            </a:r>
            <a:r>
              <a:rPr lang="ru-RU" sz="3000" b="1" dirty="0">
                <a:solidFill>
                  <a:prstClr val="black"/>
                </a:solidFill>
              </a:rPr>
              <a:t>сравнение</a:t>
            </a:r>
            <a:r>
              <a:rPr lang="ru-RU" sz="3000" dirty="0">
                <a:solidFill>
                  <a:prstClr val="black"/>
                </a:solidFill>
              </a:rPr>
              <a:t> = </a:t>
            </a:r>
            <a:r>
              <a:rPr lang="ru-RU" sz="3000" dirty="0" smtClean="0">
                <a:solidFill>
                  <a:prstClr val="black"/>
                </a:solidFill>
              </a:rPr>
              <a:t>50% </a:t>
            </a:r>
            <a:r>
              <a:rPr lang="en-US" sz="3000" dirty="0" err="1">
                <a:solidFill>
                  <a:prstClr val="black"/>
                </a:solidFill>
              </a:rPr>
              <a:t>vs</a:t>
            </a:r>
            <a:r>
              <a:rPr lang="en-US" sz="3000" dirty="0">
                <a:solidFill>
                  <a:prstClr val="black"/>
                </a:solidFill>
              </a:rPr>
              <a:t> </a:t>
            </a:r>
            <a:r>
              <a:rPr lang="ru-RU" sz="3000" dirty="0" smtClean="0">
                <a:solidFill>
                  <a:prstClr val="black"/>
                </a:solidFill>
              </a:rPr>
              <a:t>35</a:t>
            </a:r>
            <a:r>
              <a:rPr lang="en-US" sz="3000" dirty="0" smtClean="0">
                <a:solidFill>
                  <a:prstClr val="black"/>
                </a:solidFill>
              </a:rPr>
              <a:t>%</a:t>
            </a:r>
            <a:endParaRPr lang="ru-RU" sz="30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ru-RU" sz="3000" u="sng" dirty="0">
                <a:solidFill>
                  <a:prstClr val="black"/>
                </a:solidFill>
              </a:rPr>
              <a:t>4 абзац</a:t>
            </a:r>
            <a:r>
              <a:rPr lang="ru-RU" sz="3000" dirty="0">
                <a:solidFill>
                  <a:prstClr val="black"/>
                </a:solidFill>
              </a:rPr>
              <a:t>: </a:t>
            </a:r>
            <a:r>
              <a:rPr lang="ru-RU" sz="3000" b="1" dirty="0">
                <a:solidFill>
                  <a:prstClr val="black"/>
                </a:solidFill>
              </a:rPr>
              <a:t>проблема</a:t>
            </a:r>
            <a:r>
              <a:rPr lang="ru-RU" sz="3000" dirty="0">
                <a:solidFill>
                  <a:prstClr val="black"/>
                </a:solidFill>
              </a:rPr>
              <a:t> </a:t>
            </a:r>
            <a:r>
              <a:rPr lang="en-US" sz="3000" dirty="0" smtClean="0">
                <a:solidFill>
                  <a:prstClr val="black"/>
                </a:solidFill>
              </a:rPr>
              <a:t>=</a:t>
            </a:r>
            <a:r>
              <a:rPr lang="ru-RU" sz="3000" dirty="0" smtClean="0">
                <a:solidFill>
                  <a:prstClr val="black"/>
                </a:solidFill>
              </a:rPr>
              <a:t> </a:t>
            </a:r>
            <a:r>
              <a:rPr lang="ru-RU" sz="2800" dirty="0" err="1" smtClean="0"/>
              <a:t>celebrating</a:t>
            </a:r>
            <a:r>
              <a:rPr lang="ru-RU" sz="2800" dirty="0" smtClean="0"/>
              <a:t> </a:t>
            </a:r>
            <a:r>
              <a:rPr lang="ru-RU" sz="2800" dirty="0" err="1" smtClean="0"/>
              <a:t>holiday</a:t>
            </a:r>
            <a:r>
              <a:rPr lang="ru-RU" sz="2800" dirty="0" smtClean="0"/>
              <a:t> </a:t>
            </a:r>
            <a:r>
              <a:rPr lang="ru-RU" sz="2800" dirty="0" err="1" smtClean="0"/>
              <a:t>causes</a:t>
            </a:r>
            <a:r>
              <a:rPr lang="ru-RU" sz="2800" dirty="0" smtClean="0"/>
              <a:t> </a:t>
            </a:r>
            <a:r>
              <a:rPr lang="ru-RU" sz="2800" dirty="0" err="1" smtClean="0"/>
              <a:t>injuries</a:t>
            </a:r>
            <a:r>
              <a:rPr lang="ru-RU" sz="3000" dirty="0" smtClean="0">
                <a:solidFill>
                  <a:prstClr val="black"/>
                </a:solidFill>
              </a:rPr>
              <a:t> </a:t>
            </a:r>
            <a:r>
              <a:rPr lang="en-US" sz="3000" dirty="0" smtClean="0">
                <a:solidFill>
                  <a:prstClr val="black"/>
                </a:solidFill>
              </a:rPr>
              <a:t>, </a:t>
            </a:r>
            <a:r>
              <a:rPr lang="en-US" sz="3000" b="1" dirty="0">
                <a:solidFill>
                  <a:prstClr val="black"/>
                </a:solidFill>
              </a:rPr>
              <a:t>solution</a:t>
            </a:r>
            <a:r>
              <a:rPr lang="en-US" sz="3000" dirty="0">
                <a:solidFill>
                  <a:prstClr val="black"/>
                </a:solidFill>
              </a:rPr>
              <a:t> = </a:t>
            </a:r>
            <a:r>
              <a:rPr lang="ru-RU" sz="2800" dirty="0" err="1" smtClean="0"/>
              <a:t>parents</a:t>
            </a:r>
            <a:r>
              <a:rPr lang="ru-RU" sz="2800" dirty="0" smtClean="0"/>
              <a:t>’ </a:t>
            </a:r>
            <a:r>
              <a:rPr lang="ru-RU" sz="2800" dirty="0" err="1" smtClean="0"/>
              <a:t>control</a:t>
            </a:r>
            <a:endParaRPr lang="en-US" sz="30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en-US" sz="3000" u="sng" dirty="0">
                <a:solidFill>
                  <a:prstClr val="black"/>
                </a:solidFill>
              </a:rPr>
              <a:t>5 </a:t>
            </a:r>
            <a:r>
              <a:rPr lang="ru-RU" sz="3000" u="sng" dirty="0">
                <a:solidFill>
                  <a:prstClr val="black"/>
                </a:solidFill>
              </a:rPr>
              <a:t>абзац, заключение</a:t>
            </a:r>
            <a:r>
              <a:rPr lang="ru-RU" sz="3000" dirty="0">
                <a:solidFill>
                  <a:prstClr val="black"/>
                </a:solidFill>
              </a:rPr>
              <a:t>:</a:t>
            </a:r>
            <a:r>
              <a:rPr lang="en-US" sz="3000" dirty="0">
                <a:solidFill>
                  <a:prstClr val="black"/>
                </a:solidFill>
              </a:rPr>
              <a:t> very important -&gt; </a:t>
            </a:r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ru-RU" sz="2800" dirty="0" err="1" smtClean="0"/>
              <a:t>key</a:t>
            </a:r>
            <a:r>
              <a:rPr lang="ru-RU" sz="2800" dirty="0" smtClean="0"/>
              <a:t> </a:t>
            </a:r>
            <a:r>
              <a:rPr lang="ru-RU" sz="2800" dirty="0" err="1" smtClean="0"/>
              <a:t>to</a:t>
            </a:r>
            <a:r>
              <a:rPr lang="ru-RU" sz="2800" dirty="0" smtClean="0"/>
              <a:t> </a:t>
            </a:r>
            <a:r>
              <a:rPr lang="ru-RU" sz="2800" dirty="0" err="1" smtClean="0"/>
              <a:t>a</a:t>
            </a:r>
            <a:r>
              <a:rPr lang="ru-RU" sz="2800" dirty="0" smtClean="0"/>
              <a:t> </a:t>
            </a:r>
            <a:r>
              <a:rPr lang="ru-RU" sz="2800" dirty="0" err="1" smtClean="0"/>
              <a:t>good</a:t>
            </a:r>
            <a:r>
              <a:rPr lang="ru-RU" sz="2800" dirty="0" smtClean="0"/>
              <a:t> </a:t>
            </a:r>
            <a:r>
              <a:rPr lang="ru-RU" sz="2800" dirty="0" err="1" smtClean="0"/>
              <a:t>rest</a:t>
            </a:r>
            <a:endParaRPr lang="ru-RU" sz="3000" dirty="0">
              <a:solidFill>
                <a:prstClr val="black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endParaRPr lang="ru-RU" sz="3000" dirty="0">
              <a:solidFill>
                <a:prstClr val="black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23822" y="181156"/>
            <a:ext cx="10675189" cy="6987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sz="2900" b="1" i="1" dirty="0">
                <a:solidFill>
                  <a:srgbClr val="4BACC6">
                    <a:lumMod val="75000"/>
                  </a:srgbClr>
                </a:solidFill>
              </a:rPr>
              <a:t>Шаг 4: Продумываем содержание эссе: пишем </a:t>
            </a:r>
            <a:r>
              <a:rPr lang="ru-RU" sz="2900" b="1" i="1" u="sng" dirty="0">
                <a:solidFill>
                  <a:srgbClr val="4BACC6">
                    <a:lumMod val="75000"/>
                  </a:srgbClr>
                </a:solidFill>
              </a:rPr>
              <a:t>краткий</a:t>
            </a:r>
            <a:r>
              <a:rPr lang="ru-RU" sz="2900" b="1" i="1" dirty="0">
                <a:solidFill>
                  <a:srgbClr val="4BACC6">
                    <a:lumMod val="75000"/>
                  </a:srgbClr>
                </a:solidFill>
              </a:rPr>
              <a:t> план</a:t>
            </a:r>
            <a:endParaRPr lang="en-US" sz="2900" b="1" i="1" dirty="0">
              <a:solidFill>
                <a:srgbClr val="4BACC6">
                  <a:lumMod val="75000"/>
                </a:srgbClr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64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252158" y="192025"/>
            <a:ext cx="5408763" cy="510913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Шаг 5: Пишем вступление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276045" y="828136"/>
            <a:ext cx="11628408" cy="571931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sz="2800" b="1" dirty="0">
              <a:solidFill>
                <a:prstClr val="black"/>
              </a:solidFill>
            </a:endParaRPr>
          </a:p>
          <a:p>
            <a:pPr algn="just"/>
            <a:r>
              <a:rPr lang="en-US" dirty="0" smtClean="0"/>
              <a:t>There are many different holidays to be loved by children. The aim of my current project is to examine </a:t>
            </a:r>
            <a:r>
              <a:rPr lang="en-US" b="1" dirty="0" smtClean="0"/>
              <a:t>what most </a:t>
            </a:r>
            <a:r>
              <a:rPr lang="en-US" b="1" dirty="0" err="1" smtClean="0"/>
              <a:t>favourite</a:t>
            </a:r>
            <a:r>
              <a:rPr lang="en-US" b="1" dirty="0" smtClean="0"/>
              <a:t> holidays with the people aged from 10 to 12 living in </a:t>
            </a:r>
            <a:r>
              <a:rPr lang="en-US" b="1" dirty="0" err="1" smtClean="0"/>
              <a:t>Zetland</a:t>
            </a:r>
            <a:r>
              <a:rPr lang="en-US" b="1" dirty="0" smtClean="0"/>
              <a:t> </a:t>
            </a:r>
            <a:r>
              <a:rPr lang="en-US" dirty="0" smtClean="0"/>
              <a:t>are. As part of my project, I found a pie chart with some results of relevant opinion polls. In this essay I am going to analyze my findings and express my opinion on the subject of the project.</a:t>
            </a:r>
            <a:endParaRPr lang="ru-RU" dirty="0" smtClean="0"/>
          </a:p>
          <a:p>
            <a:pPr algn="just">
              <a:buNone/>
            </a:pP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endParaRPr lang="ru-RU" sz="2800" b="1" dirty="0">
              <a:solidFill>
                <a:prstClr val="black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82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738886" y="144694"/>
            <a:ext cx="6763109" cy="562672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Шаг 6: Пишем 2-й абзац (2-3 факта)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276044" y="836762"/>
            <a:ext cx="11688792" cy="588321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dirty="0">
              <a:solidFill>
                <a:prstClr val="black"/>
              </a:solidFill>
            </a:endParaRPr>
          </a:p>
          <a:p>
            <a:pPr algn="just"/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en-US" dirty="0" smtClean="0"/>
              <a:t>Overall, according to the pie chart, the respondents choose six best holidays to celebrate. Most surveyed in </a:t>
            </a:r>
            <a:r>
              <a:rPr lang="en-US" dirty="0" err="1" smtClean="0"/>
              <a:t>Zetland</a:t>
            </a:r>
            <a:r>
              <a:rPr lang="en-US" dirty="0" smtClean="0"/>
              <a:t> prefer Christmas and New Year’s Day, 50% and 35% respectively. It is also clear that the least popular holidays are April Fool’s Day and St. Valentine’s Day with 15% and 13% voting for them. It is also noticeable that a middle proportion of the children enjoy Halloween (25%) and Victory Day (20%).</a:t>
            </a:r>
            <a:endParaRPr lang="ru-RU" dirty="0" smtClean="0"/>
          </a:p>
          <a:p>
            <a:pPr algn="just">
              <a:buNone/>
            </a:pP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3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604512" y="146649"/>
            <a:ext cx="9204385" cy="552089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300" b="1" i="1" dirty="0">
                <a:solidFill>
                  <a:schemeClr val="accent5">
                    <a:lumMod val="75000"/>
                  </a:schemeClr>
                </a:solidFill>
              </a:rPr>
              <a:t>Шаг </a:t>
            </a:r>
            <a:r>
              <a:rPr lang="en-US" sz="3300" b="1" i="1" dirty="0">
                <a:solidFill>
                  <a:schemeClr val="accent5">
                    <a:lumMod val="75000"/>
                  </a:schemeClr>
                </a:solidFill>
              </a:rPr>
              <a:t>7</a:t>
            </a:r>
            <a:r>
              <a:rPr lang="ru-RU" sz="3300" b="1" i="1" dirty="0">
                <a:solidFill>
                  <a:schemeClr val="accent5">
                    <a:lumMod val="75000"/>
                  </a:schemeClr>
                </a:solidFill>
              </a:rPr>
              <a:t>: Пишем </a:t>
            </a:r>
            <a:r>
              <a:rPr lang="en-US" sz="3300" b="1" i="1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ru-RU" sz="3300" b="1" i="1" dirty="0">
                <a:solidFill>
                  <a:schemeClr val="accent5">
                    <a:lumMod val="75000"/>
                  </a:schemeClr>
                </a:solidFill>
              </a:rPr>
              <a:t>-й абзац (сравнение + комментарий)</a:t>
            </a:r>
            <a:endParaRPr lang="en-US" sz="3300" b="1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276045" y="828136"/>
            <a:ext cx="11688792" cy="590046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dirty="0">
              <a:solidFill>
                <a:prstClr val="black"/>
              </a:solidFill>
            </a:endParaRPr>
          </a:p>
          <a:p>
            <a:pPr algn="just"/>
            <a:r>
              <a:rPr lang="en-US" dirty="0" smtClean="0"/>
              <a:t>Further analysis of the pie chart reveals that the figure for celebrating Christmas is 15% higher than for marking New Year’s Day. This is probably because these youngsters are more religious and Christmas is more essential for them.</a:t>
            </a:r>
            <a:endParaRPr lang="ru-RU" dirty="0" smtClean="0"/>
          </a:p>
          <a:p>
            <a:pPr algn="just">
              <a:buNone/>
            </a:pP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91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4050</TotalTime>
  <Words>1788</Words>
  <Application>Microsoft Office PowerPoint</Application>
  <PresentationFormat>Произвольный</PresentationFormat>
  <Paragraphs>154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6_Тема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LENOVO</cp:lastModifiedBy>
  <cp:revision>80</cp:revision>
  <dcterms:created xsi:type="dcterms:W3CDTF">2022-12-12T17:59:15Z</dcterms:created>
  <dcterms:modified xsi:type="dcterms:W3CDTF">2023-07-11T20:35:21Z</dcterms:modified>
</cp:coreProperties>
</file>