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7" r:id="rId3"/>
  </p:sldMasterIdLst>
  <p:notesMasterIdLst>
    <p:notesMasterId r:id="rId31"/>
  </p:notesMasterIdLst>
  <p:sldIdLst>
    <p:sldId id="309" r:id="rId4"/>
    <p:sldId id="257" r:id="rId5"/>
    <p:sldId id="283" r:id="rId6"/>
    <p:sldId id="292" r:id="rId7"/>
    <p:sldId id="300" r:id="rId8"/>
    <p:sldId id="301" r:id="rId9"/>
    <p:sldId id="302" r:id="rId10"/>
    <p:sldId id="262" r:id="rId11"/>
    <p:sldId id="261" r:id="rId12"/>
    <p:sldId id="288" r:id="rId13"/>
    <p:sldId id="287" r:id="rId14"/>
    <p:sldId id="271" r:id="rId15"/>
    <p:sldId id="289" r:id="rId16"/>
    <p:sldId id="303" r:id="rId17"/>
    <p:sldId id="280" r:id="rId18"/>
    <p:sldId id="304" r:id="rId19"/>
    <p:sldId id="281" r:id="rId20"/>
    <p:sldId id="285" r:id="rId21"/>
    <p:sldId id="306" r:id="rId22"/>
    <p:sldId id="298" r:id="rId23"/>
    <p:sldId id="299" r:id="rId24"/>
    <p:sldId id="307" r:id="rId25"/>
    <p:sldId id="305" r:id="rId26"/>
    <p:sldId id="308" r:id="rId27"/>
    <p:sldId id="286" r:id="rId28"/>
    <p:sldId id="275" r:id="rId29"/>
    <p:sldId id="27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64AAB-97D2-4829-B100-0EE3EFAD216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A4866-7EB1-4370-AFA2-07A598F2C0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403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7AF75D-7420-40B0-81D2-5729AC0EB4B5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9A86B-A8B8-4949-9EB4-384CB2E91BF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154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F27676-67CB-471D-B9AE-E1A8B5AA864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813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E7E5DC-15BE-4E14-908E-291FCCAF8D1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52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97089-9561-4A37-BD68-DF5E36F275B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785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219FAA-1E7A-4F57-982D-9B4DC5EF22B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034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7515E5-B826-477A-9D63-0F5EC4D5307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753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362CB-4DE0-4BE7-BB53-2E5F7074811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813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A386E8-7600-44C8-9AC9-BEABCBE25D0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667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B35071-F469-4201-B8F8-7034A483C67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251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91283E-0C12-4509-B8C6-1ED3D929505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087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B6A209-9567-46D7-A10D-C8D56F501BE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8676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4D412A-A5F0-4AE2-999C-F7D322BD9EF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1815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9A86B-A8B8-4949-9EB4-384CB2E91BF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518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F27676-67CB-471D-B9AE-E1A8B5AA864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7542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E7E5DC-15BE-4E14-908E-291FCCAF8D1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3613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97089-9561-4A37-BD68-DF5E36F275B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6025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219FAA-1E7A-4F57-982D-9B4DC5EF22B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8049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7515E5-B826-477A-9D63-0F5EC4D5307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8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362CB-4DE0-4BE7-BB53-2E5F7074811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0105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A386E8-7600-44C8-9AC9-BEABCBE25D0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1363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B35071-F469-4201-B8F8-7034A483C67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538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91283E-0C12-4509-B8C6-1ED3D929505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1980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B6A209-9567-46D7-A10D-C8D56F501BE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7539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4D412A-A5F0-4AE2-999C-F7D322BD9EF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44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59CE182-E5B4-4A71-B3ED-B3F9CDB6CB5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57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59CE182-E5B4-4A71-B3ED-B3F9CDB6CB5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88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1\Desktop\kids-with-empty-thoughts_1308-50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2643" y="285728"/>
            <a:ext cx="5678714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428631" y="500042"/>
            <a:ext cx="5000625" cy="30464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400 лет назад французский математик Рене Декарт предложил такой способ записи произведения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нескольких одинаковых множителей</a:t>
            </a:r>
          </a:p>
        </p:txBody>
      </p:sp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500034" y="4000504"/>
            <a:ext cx="5143536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5 · 5 · 5 · 5 = 5</a:t>
            </a:r>
            <a:r>
              <a:rPr lang="ru-RU" sz="6000" b="1" baseline="300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35" y="5429264"/>
            <a:ext cx="8215370" cy="10779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Запись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baseline="30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читают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пять в четвёртой степени»</a:t>
            </a:r>
          </a:p>
        </p:txBody>
      </p:sp>
      <p:pic>
        <p:nvPicPr>
          <p:cNvPr id="1026" name="Picture 2" descr="http://im4-tub-ru.yandex.net/i?id=148514807-4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7652" y="522344"/>
            <a:ext cx="3187752" cy="39290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274638"/>
            <a:ext cx="7391400" cy="792162"/>
          </a:xfrm>
          <a:solidFill>
            <a:srgbClr val="FFCCFF"/>
          </a:solidFill>
          <a:ln>
            <a:solidFill>
              <a:schemeClr val="tx2"/>
            </a:solidFill>
          </a:ln>
        </p:spPr>
        <p:txBody>
          <a:bodyPr anchor="t"/>
          <a:lstStyle/>
          <a:p>
            <a:pPr algn="ctr"/>
            <a:r>
              <a:rPr lang="ru-RU" dirty="0">
                <a:solidFill>
                  <a:srgbClr val="800080"/>
                </a:solidFill>
              </a:rPr>
              <a:t>Основные понятия</a:t>
            </a:r>
          </a:p>
        </p:txBody>
      </p:sp>
      <p:graphicFrame>
        <p:nvGraphicFramePr>
          <p:cNvPr id="30734" name="Object 1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929058" y="1142984"/>
          <a:ext cx="935037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Формула" r:id="rId3" imgW="190500" imgH="279400" progId="Equation.3">
                  <p:embed/>
                </p:oleObj>
              </mc:Choice>
              <mc:Fallback>
                <p:oleObj name="Формула" r:id="rId3" imgW="190500" imgH="279400" progId="Equation.3">
                  <p:embed/>
                  <p:pic>
                    <p:nvPicPr>
                      <p:cNvPr id="0" name="Picture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8" y="1142984"/>
                        <a:ext cx="935037" cy="13716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8" name="Line 18"/>
          <p:cNvSpPr>
            <a:spLocks noChangeShapeType="1"/>
          </p:cNvSpPr>
          <p:nvPr/>
        </p:nvSpPr>
        <p:spPr bwMode="auto">
          <a:xfrm flipH="1">
            <a:off x="3276600" y="2362200"/>
            <a:ext cx="762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228600" y="3048000"/>
            <a:ext cx="3581400" cy="7620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dirty="0">
                <a:solidFill>
                  <a:srgbClr val="FF0000"/>
                </a:solidFill>
                <a:effectLst/>
              </a:rPr>
              <a:t>Основание</a:t>
            </a:r>
          </a:p>
        </p:txBody>
      </p:sp>
      <p:sp>
        <p:nvSpPr>
          <p:cNvPr id="30741" name="Line 21"/>
          <p:cNvSpPr>
            <a:spLocks noChangeShapeType="1"/>
          </p:cNvSpPr>
          <p:nvPr/>
        </p:nvSpPr>
        <p:spPr bwMode="auto">
          <a:xfrm>
            <a:off x="4724400" y="1676400"/>
            <a:ext cx="990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4648200" y="3048000"/>
            <a:ext cx="3581400" cy="7620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dirty="0">
                <a:solidFill>
                  <a:srgbClr val="FF0000"/>
                </a:solidFill>
                <a:effectLst/>
              </a:rPr>
              <a:t>Показатель</a:t>
            </a:r>
          </a:p>
        </p:txBody>
      </p: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304800" y="4038600"/>
            <a:ext cx="8534400" cy="28194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dirty="0">
                <a:effectLst/>
              </a:rPr>
              <a:t>Внимательно </a:t>
            </a:r>
            <a:r>
              <a:rPr lang="ru-RU" sz="3600" dirty="0" smtClean="0">
                <a:effectLst/>
              </a:rPr>
              <a:t>смотри</a:t>
            </a:r>
          </a:p>
          <a:p>
            <a:pPr algn="ctr"/>
            <a:r>
              <a:rPr lang="ru-RU" sz="3600" dirty="0" smtClean="0">
                <a:effectLst/>
              </a:rPr>
              <a:t>- </a:t>
            </a:r>
            <a:r>
              <a:rPr lang="ru-RU" sz="3600" b="1" u="sng" dirty="0" smtClean="0">
                <a:solidFill>
                  <a:srgbClr val="FF0000"/>
                </a:solidFill>
                <a:effectLst/>
              </a:rPr>
              <a:t>Степень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b="1" u="sng" dirty="0">
                <a:solidFill>
                  <a:srgbClr val="FF0000"/>
                </a:solidFill>
                <a:effectLst/>
              </a:rPr>
              <a:t>Основание</a:t>
            </a:r>
            <a:r>
              <a:rPr lang="ru-RU" sz="3600" dirty="0">
                <a:effectLst/>
              </a:rPr>
              <a:t> – цифра </a:t>
            </a:r>
            <a:r>
              <a:rPr lang="ru-RU" sz="3600" b="1" u="sng" dirty="0">
                <a:solidFill>
                  <a:srgbClr val="FF0000"/>
                </a:solidFill>
                <a:effectLst/>
              </a:rPr>
              <a:t>3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b="1" u="sng" dirty="0">
                <a:solidFill>
                  <a:srgbClr val="FF0000"/>
                </a:solidFill>
                <a:effectLst/>
              </a:rPr>
              <a:t>Показатель</a:t>
            </a:r>
            <a:r>
              <a:rPr lang="ru-RU" sz="3600" dirty="0">
                <a:effectLst/>
              </a:rPr>
              <a:t> – цифра </a:t>
            </a:r>
            <a:r>
              <a:rPr lang="ru-RU" sz="3600" b="1" u="sng" dirty="0">
                <a:solidFill>
                  <a:srgbClr val="FF0000"/>
                </a:solidFill>
                <a:effectLst/>
              </a:rPr>
              <a:t>7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Помнить надо всем!!!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786050" y="4572008"/>
          <a:ext cx="487002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Формула" r:id="rId5" imgW="190500" imgH="279400" progId="Equation.3">
                  <p:embed/>
                </p:oleObj>
              </mc:Choice>
              <mc:Fallback>
                <p:oleObj name="Формула" r:id="rId5" imgW="190500" imgH="2794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50" y="4572008"/>
                        <a:ext cx="487002" cy="71438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6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100"/>
                            </p:stCondLst>
                            <p:childTnLst>
                              <p:par>
                                <p:cTn id="3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9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65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38" grpId="0" animBg="1"/>
      <p:bldP spid="30740" grpId="0" animBg="1"/>
      <p:bldP spid="30741" grpId="0" animBg="1"/>
      <p:bldP spid="30742" grpId="0" animBg="1"/>
      <p:bldP spid="307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2643174" y="214290"/>
            <a:ext cx="6038833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sz="1400" dirty="0">
              <a:cs typeface="Times New Roman" pitchFamily="18" charset="0"/>
            </a:endParaRPr>
          </a:p>
          <a:p>
            <a:pPr eaLnBrk="0" hangingPunct="0"/>
            <a:r>
              <a:rPr lang="ru-RU" sz="4000" i="1" dirty="0" smtClean="0">
                <a:solidFill>
                  <a:srgbClr val="3333CC"/>
                </a:solidFill>
                <a:latin typeface="Arial Black" pitchFamily="34" charset="0"/>
                <a:cs typeface="Times New Roman" pitchFamily="18" charset="0"/>
              </a:rPr>
              <a:t>Общий вид</a:t>
            </a:r>
            <a:endParaRPr lang="ru-RU" sz="4000" i="1" dirty="0">
              <a:solidFill>
                <a:srgbClr val="3333CC"/>
              </a:solidFill>
              <a:latin typeface="Arial Black" pitchFamily="34" charset="0"/>
            </a:endParaRPr>
          </a:p>
          <a:p>
            <a:pPr eaLnBrk="0" hangingPunct="0"/>
            <a:endParaRPr lang="ru-RU" sz="4000" dirty="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r>
              <a:rPr lang="ru-RU" sz="4800" b="1" dirty="0" err="1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4800" b="1" baseline="30000" dirty="0" err="1">
                <a:solidFill>
                  <a:srgbClr val="FF0000"/>
                </a:solidFill>
                <a:cs typeface="Times New Roman" pitchFamily="18" charset="0"/>
              </a:rPr>
              <a:t>n</a:t>
            </a:r>
            <a:r>
              <a:rPr lang="ru-RU" sz="4000" baseline="30000" dirty="0">
                <a:cs typeface="Times New Roman" pitchFamily="18" charset="0"/>
              </a:rPr>
              <a:t> </a:t>
            </a:r>
            <a:r>
              <a:rPr lang="ru-RU" sz="4000" dirty="0">
                <a:cs typeface="Times New Roman" pitchFamily="18" charset="0"/>
              </a:rPr>
              <a:t>– </a:t>
            </a:r>
            <a:r>
              <a:rPr lang="ru-RU" sz="4000" dirty="0" err="1">
                <a:solidFill>
                  <a:srgbClr val="660033"/>
                </a:solidFill>
                <a:cs typeface="Times New Roman" pitchFamily="18" charset="0"/>
              </a:rPr>
              <a:t>cтепень</a:t>
            </a:r>
            <a:endParaRPr lang="ru-RU" sz="4000" dirty="0">
              <a:solidFill>
                <a:srgbClr val="660033"/>
              </a:solidFill>
            </a:endParaRPr>
          </a:p>
          <a:p>
            <a:pPr eaLnBrk="0" hangingPunct="0"/>
            <a:endParaRPr lang="ru-RU" sz="4000" dirty="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r>
              <a:rPr lang="ru-RU" sz="4800" b="1" dirty="0" err="1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4000" dirty="0">
                <a:cs typeface="Times New Roman" pitchFamily="18" charset="0"/>
              </a:rPr>
              <a:t> – </a:t>
            </a:r>
            <a:r>
              <a:rPr lang="ru-RU" sz="4000" dirty="0">
                <a:solidFill>
                  <a:srgbClr val="660033"/>
                </a:solidFill>
                <a:cs typeface="Times New Roman" pitchFamily="18" charset="0"/>
              </a:rPr>
              <a:t>основание степени</a:t>
            </a:r>
          </a:p>
          <a:p>
            <a:pPr eaLnBrk="0" hangingPunct="0"/>
            <a:endParaRPr lang="ru-RU" sz="4000" dirty="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r>
              <a:rPr lang="ru-RU" sz="4800" b="1" dirty="0" err="1">
                <a:solidFill>
                  <a:srgbClr val="FF0000"/>
                </a:solidFill>
                <a:cs typeface="Times New Roman" pitchFamily="18" charset="0"/>
              </a:rPr>
              <a:t>n</a:t>
            </a:r>
            <a:r>
              <a:rPr lang="ru-RU" sz="40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4000" dirty="0">
                <a:cs typeface="Times New Roman" pitchFamily="18" charset="0"/>
              </a:rPr>
              <a:t>– </a:t>
            </a:r>
            <a:r>
              <a:rPr lang="ru-RU" sz="4000" dirty="0">
                <a:solidFill>
                  <a:srgbClr val="660033"/>
                </a:solidFill>
                <a:cs typeface="Times New Roman" pitchFamily="18" charset="0"/>
              </a:rPr>
              <a:t>показатель степени</a:t>
            </a:r>
          </a:p>
          <a:p>
            <a:pPr eaLnBrk="0" hangingPunct="0"/>
            <a:r>
              <a:rPr lang="ru-RU" sz="4000" dirty="0" smtClean="0">
                <a:solidFill>
                  <a:srgbClr val="660033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4400" b="1" baseline="30000" dirty="0" err="1" smtClean="0">
                <a:solidFill>
                  <a:srgbClr val="FF0000"/>
                </a:solidFill>
                <a:cs typeface="Times New Roman" pitchFamily="18" charset="0"/>
              </a:rPr>
              <a:t>n</a:t>
            </a:r>
            <a:r>
              <a:rPr lang="ru-RU" sz="4400" dirty="0" smtClean="0">
                <a:solidFill>
                  <a:srgbClr val="660033"/>
                </a:solidFill>
              </a:rPr>
              <a:t> </a:t>
            </a:r>
            <a:r>
              <a:rPr lang="ru-RU" sz="4000" dirty="0" smtClean="0">
                <a:solidFill>
                  <a:srgbClr val="660033"/>
                </a:solidFill>
              </a:rPr>
              <a:t>   = </a:t>
            </a:r>
            <a:r>
              <a:rPr lang="ru-RU" sz="4000" dirty="0">
                <a:solidFill>
                  <a:srgbClr val="660033"/>
                </a:solidFill>
              </a:rPr>
              <a:t>а*</a:t>
            </a:r>
            <a:r>
              <a:rPr lang="ru-RU" sz="4000" dirty="0" err="1">
                <a:solidFill>
                  <a:srgbClr val="660033"/>
                </a:solidFill>
              </a:rPr>
              <a:t>а</a:t>
            </a:r>
            <a:r>
              <a:rPr lang="ru-RU" sz="4000" dirty="0">
                <a:solidFill>
                  <a:srgbClr val="660033"/>
                </a:solidFill>
              </a:rPr>
              <a:t>*</a:t>
            </a:r>
            <a:r>
              <a:rPr lang="ru-RU" sz="4000" dirty="0" err="1">
                <a:solidFill>
                  <a:srgbClr val="660033"/>
                </a:solidFill>
              </a:rPr>
              <a:t>а</a:t>
            </a:r>
            <a:r>
              <a:rPr lang="ru-RU" sz="4000" dirty="0">
                <a:solidFill>
                  <a:srgbClr val="660033"/>
                </a:solidFill>
              </a:rPr>
              <a:t>*…*</a:t>
            </a:r>
            <a:r>
              <a:rPr lang="ru-RU" sz="4000" dirty="0" err="1">
                <a:solidFill>
                  <a:srgbClr val="660033"/>
                </a:solidFill>
              </a:rPr>
              <a:t>а</a:t>
            </a:r>
            <a:endParaRPr lang="ru-RU" sz="4000" dirty="0">
              <a:solidFill>
                <a:srgbClr val="660033"/>
              </a:solidFill>
            </a:endParaRPr>
          </a:p>
          <a:p>
            <a:pPr eaLnBrk="0" hangingPunct="0"/>
            <a:endParaRPr lang="ru-RU" sz="4000" dirty="0">
              <a:solidFill>
                <a:srgbClr val="660033"/>
              </a:solidFill>
            </a:endParaRPr>
          </a:p>
        </p:txBody>
      </p:sp>
      <p:pic>
        <p:nvPicPr>
          <p:cNvPr id="7" name="Левая фигурная скобка 6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5786454"/>
            <a:ext cx="2414588" cy="401637"/>
          </a:xfrm>
          <a:prstGeom prst="rect">
            <a:avLst/>
          </a:prstGeom>
          <a:noFill/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14942" y="6072206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   </a:t>
            </a:r>
            <a:r>
              <a:rPr lang="en-US" sz="2400" dirty="0">
                <a:solidFill>
                  <a:srgbClr val="002060"/>
                </a:solidFill>
              </a:rPr>
              <a:t>n</a:t>
            </a:r>
            <a:r>
              <a:rPr lang="ru-RU" sz="2400" dirty="0">
                <a:solidFill>
                  <a:srgbClr val="002060"/>
                </a:solidFill>
              </a:rPr>
              <a:t> раз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357313" y="1319207"/>
            <a:ext cx="1225550" cy="1323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8000" b="1" baseline="300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3929063" y="1319207"/>
            <a:ext cx="1039812" cy="1323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8000" b="1" baseline="3000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6429375" y="1319207"/>
            <a:ext cx="1039813" cy="1323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8000" b="1" baseline="30000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85875" y="4127512"/>
            <a:ext cx="6286500" cy="101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6000" b="1" baseline="3000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6000" b="1">
                <a:latin typeface="Times New Roman" pitchFamily="18" charset="0"/>
                <a:cs typeface="Times New Roman" pitchFamily="18" charset="0"/>
              </a:rPr>
              <a:t> =6·6·6·6·6</a:t>
            </a:r>
            <a:endParaRPr lang="ru-RU" sz="6000" b="1" baseline="30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786" y="5484834"/>
            <a:ext cx="7286625" cy="101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6000" b="1" baseline="300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=7·7·7·7·7·7·7·7</a:t>
            </a:r>
            <a:endParaRPr lang="ru-RU" sz="60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214282" y="142875"/>
            <a:ext cx="8429684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Что означают записи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Назовите основание и показатель степени.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14500" y="2841628"/>
            <a:ext cx="5572125" cy="101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6000" b="1" baseline="30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6000" b="1">
                <a:latin typeface="Times New Roman" pitchFamily="18" charset="0"/>
                <a:cs typeface="Times New Roman" pitchFamily="18" charset="0"/>
              </a:rPr>
              <a:t> =5·5·5·5</a:t>
            </a:r>
            <a:endParaRPr lang="ru-RU" sz="6000" b="1" baseline="30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/>
              <a:t>                 </a:t>
            </a:r>
            <a:r>
              <a:rPr lang="ru-RU" sz="8000" b="1" dirty="0" smtClean="0"/>
              <a:t>7</a:t>
            </a:r>
            <a:r>
              <a:rPr lang="ru-RU" sz="8000" b="1" baseline="30000" dirty="0" smtClean="0"/>
              <a:t>2  -</a:t>
            </a:r>
            <a:endParaRPr lang="ru-RU" sz="4000" b="1" baseline="30000" dirty="0" smtClean="0"/>
          </a:p>
          <a:p>
            <a:pPr>
              <a:buNone/>
            </a:pPr>
            <a:r>
              <a:rPr lang="ru-RU" sz="4000" b="1" baseline="30000" dirty="0" smtClean="0"/>
              <a:t> </a:t>
            </a:r>
            <a:r>
              <a:rPr lang="ru-RU" sz="3200" b="1" dirty="0" smtClean="0"/>
              <a:t> </a:t>
            </a:r>
          </a:p>
          <a:p>
            <a:pPr>
              <a:buNone/>
            </a:pPr>
            <a:r>
              <a:rPr lang="ru-RU" sz="3200" i="1" dirty="0" smtClean="0"/>
              <a:t>Вторую степень числа называют</a:t>
            </a:r>
          </a:p>
          <a:p>
            <a:pPr>
              <a:buNone/>
            </a:pPr>
            <a:endParaRPr lang="ru-RU" sz="3200" i="1" dirty="0" smtClean="0"/>
          </a:p>
          <a:p>
            <a:pPr>
              <a:buNone/>
            </a:pPr>
            <a:r>
              <a:rPr lang="ru-RU" dirty="0" smtClean="0"/>
              <a:t>            Читается так: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«семь во второй степени»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Квадратом числа.</a:t>
            </a:r>
          </a:p>
          <a:p>
            <a:pPr>
              <a:buNone/>
            </a:pPr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«Семь в квадрате».</a:t>
            </a:r>
            <a:endParaRPr lang="ru-RU" sz="3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635375" y="692150"/>
            <a:ext cx="5329238" cy="39608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b="1" dirty="0"/>
              <a:t>Рассмотрим шахматную доску.</a:t>
            </a:r>
          </a:p>
          <a:p>
            <a:pPr>
              <a:buFont typeface="Wingdings" pitchFamily="2" charset="2"/>
              <a:buNone/>
            </a:pPr>
            <a:r>
              <a:rPr lang="ru-RU" sz="2400" b="1" dirty="0"/>
              <a:t>У нее 8 строк (горизонталей) и </a:t>
            </a:r>
          </a:p>
          <a:p>
            <a:pPr>
              <a:buFont typeface="Wingdings" pitchFamily="2" charset="2"/>
              <a:buNone/>
            </a:pPr>
            <a:r>
              <a:rPr lang="ru-RU" sz="2400" b="1" dirty="0"/>
              <a:t>8 столбцов (вертикалей).</a:t>
            </a:r>
          </a:p>
          <a:p>
            <a:pPr>
              <a:buFont typeface="Wingdings" pitchFamily="2" charset="2"/>
              <a:buNone/>
            </a:pPr>
            <a:r>
              <a:rPr lang="ru-RU" sz="2400" b="1" dirty="0"/>
              <a:t>Клетки этой таблицы-доски</a:t>
            </a:r>
          </a:p>
          <a:p>
            <a:pPr>
              <a:buFont typeface="Wingdings" pitchFamily="2" charset="2"/>
              <a:buNone/>
            </a:pPr>
            <a:r>
              <a:rPr lang="ru-RU" sz="2400" b="1" dirty="0"/>
              <a:t>называют полями.</a:t>
            </a:r>
          </a:p>
          <a:p>
            <a:pPr>
              <a:buFont typeface="Wingdings" pitchFamily="2" charset="2"/>
              <a:buNone/>
            </a:pPr>
            <a:endParaRPr lang="ru-RU" sz="2400" b="1" dirty="0"/>
          </a:p>
          <a:p>
            <a:pPr>
              <a:buFont typeface="Wingdings" pitchFamily="2" charset="2"/>
              <a:buNone/>
            </a:pPr>
            <a:r>
              <a:rPr lang="ru-RU" sz="2400" b="1" dirty="0"/>
              <a:t>Сколько у нее полей?</a:t>
            </a:r>
          </a:p>
        </p:txBody>
      </p:sp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468313" y="2133600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755650" y="2133600"/>
            <a:ext cx="287338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2" name="Rectangle 22"/>
          <p:cNvSpPr>
            <a:spLocks noChangeArrowheads="1"/>
          </p:cNvSpPr>
          <p:nvPr/>
        </p:nvSpPr>
        <p:spPr bwMode="auto">
          <a:xfrm>
            <a:off x="1331913" y="2133600"/>
            <a:ext cx="287337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1042988" y="2133600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1908175" y="2133600"/>
            <a:ext cx="287338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1619250" y="2133600"/>
            <a:ext cx="287338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2195513" y="2133600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2484438" y="2133600"/>
            <a:ext cx="287337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0" name="Rectangle 30"/>
          <p:cNvSpPr>
            <a:spLocks noChangeArrowheads="1"/>
          </p:cNvSpPr>
          <p:nvPr/>
        </p:nvSpPr>
        <p:spPr bwMode="auto">
          <a:xfrm>
            <a:off x="1042988" y="2420938"/>
            <a:ext cx="287337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468313" y="2420938"/>
            <a:ext cx="287337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2" name="Rectangle 32"/>
          <p:cNvSpPr>
            <a:spLocks noChangeArrowheads="1"/>
          </p:cNvSpPr>
          <p:nvPr/>
        </p:nvSpPr>
        <p:spPr bwMode="auto">
          <a:xfrm>
            <a:off x="1619250" y="2420938"/>
            <a:ext cx="287338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4" name="Rectangle 34"/>
          <p:cNvSpPr>
            <a:spLocks noChangeArrowheads="1"/>
          </p:cNvSpPr>
          <p:nvPr/>
        </p:nvSpPr>
        <p:spPr bwMode="auto">
          <a:xfrm>
            <a:off x="2195513" y="2420938"/>
            <a:ext cx="287337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6" name="Rectangle 36"/>
          <p:cNvSpPr>
            <a:spLocks noChangeArrowheads="1"/>
          </p:cNvSpPr>
          <p:nvPr/>
        </p:nvSpPr>
        <p:spPr bwMode="auto">
          <a:xfrm>
            <a:off x="1908175" y="2708275"/>
            <a:ext cx="287338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7" name="Rectangle 37"/>
          <p:cNvSpPr>
            <a:spLocks noChangeArrowheads="1"/>
          </p:cNvSpPr>
          <p:nvPr/>
        </p:nvSpPr>
        <p:spPr bwMode="auto">
          <a:xfrm>
            <a:off x="2484438" y="2708275"/>
            <a:ext cx="287337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8" name="Rectangle 38"/>
          <p:cNvSpPr>
            <a:spLocks noChangeArrowheads="1"/>
          </p:cNvSpPr>
          <p:nvPr/>
        </p:nvSpPr>
        <p:spPr bwMode="auto">
          <a:xfrm>
            <a:off x="468313" y="3573463"/>
            <a:ext cx="287337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9" name="Rectangle 39"/>
          <p:cNvSpPr>
            <a:spLocks noChangeArrowheads="1"/>
          </p:cNvSpPr>
          <p:nvPr/>
        </p:nvSpPr>
        <p:spPr bwMode="auto">
          <a:xfrm>
            <a:off x="468313" y="2997200"/>
            <a:ext cx="287337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0" name="Rectangle 40"/>
          <p:cNvSpPr>
            <a:spLocks noChangeArrowheads="1"/>
          </p:cNvSpPr>
          <p:nvPr/>
        </p:nvSpPr>
        <p:spPr bwMode="auto">
          <a:xfrm>
            <a:off x="468313" y="3284538"/>
            <a:ext cx="2873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1" name="Rectangle 41"/>
          <p:cNvSpPr>
            <a:spLocks noChangeArrowheads="1"/>
          </p:cNvSpPr>
          <p:nvPr/>
        </p:nvSpPr>
        <p:spPr bwMode="auto">
          <a:xfrm>
            <a:off x="468313" y="4149725"/>
            <a:ext cx="287337" cy="2873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2" name="Rectangle 42"/>
          <p:cNvSpPr>
            <a:spLocks noChangeArrowheads="1"/>
          </p:cNvSpPr>
          <p:nvPr/>
        </p:nvSpPr>
        <p:spPr bwMode="auto">
          <a:xfrm>
            <a:off x="468313" y="3860800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3" name="Rectangle 43"/>
          <p:cNvSpPr>
            <a:spLocks noChangeArrowheads="1"/>
          </p:cNvSpPr>
          <p:nvPr/>
        </p:nvSpPr>
        <p:spPr bwMode="auto">
          <a:xfrm>
            <a:off x="468313" y="2708275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755650" y="2420938"/>
            <a:ext cx="28733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755650" y="4149725"/>
            <a:ext cx="287338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6" name="Rectangle 46"/>
          <p:cNvSpPr>
            <a:spLocks noChangeArrowheads="1"/>
          </p:cNvSpPr>
          <p:nvPr/>
        </p:nvSpPr>
        <p:spPr bwMode="auto">
          <a:xfrm>
            <a:off x="755650" y="2708275"/>
            <a:ext cx="287338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7" name="Rectangle 47"/>
          <p:cNvSpPr>
            <a:spLocks noChangeArrowheads="1"/>
          </p:cNvSpPr>
          <p:nvPr/>
        </p:nvSpPr>
        <p:spPr bwMode="auto">
          <a:xfrm>
            <a:off x="755650" y="3284538"/>
            <a:ext cx="287338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8" name="Rectangle 48"/>
          <p:cNvSpPr>
            <a:spLocks noChangeArrowheads="1"/>
          </p:cNvSpPr>
          <p:nvPr/>
        </p:nvSpPr>
        <p:spPr bwMode="auto">
          <a:xfrm>
            <a:off x="755650" y="2997200"/>
            <a:ext cx="287338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9" name="Rectangle 49"/>
          <p:cNvSpPr>
            <a:spLocks noChangeArrowheads="1"/>
          </p:cNvSpPr>
          <p:nvPr/>
        </p:nvSpPr>
        <p:spPr bwMode="auto">
          <a:xfrm>
            <a:off x="755650" y="3573463"/>
            <a:ext cx="28733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0" name="Rectangle 50"/>
          <p:cNvSpPr>
            <a:spLocks noChangeArrowheads="1"/>
          </p:cNvSpPr>
          <p:nvPr/>
        </p:nvSpPr>
        <p:spPr bwMode="auto">
          <a:xfrm>
            <a:off x="1331913" y="2420938"/>
            <a:ext cx="2873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3" name="Rectangle 53"/>
          <p:cNvSpPr>
            <a:spLocks noChangeArrowheads="1"/>
          </p:cNvSpPr>
          <p:nvPr/>
        </p:nvSpPr>
        <p:spPr bwMode="auto">
          <a:xfrm>
            <a:off x="2484438" y="2420938"/>
            <a:ext cx="2873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4" name="Rectangle 54"/>
          <p:cNvSpPr>
            <a:spLocks noChangeArrowheads="1"/>
          </p:cNvSpPr>
          <p:nvPr/>
        </p:nvSpPr>
        <p:spPr bwMode="auto">
          <a:xfrm>
            <a:off x="1908175" y="2420938"/>
            <a:ext cx="28733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5" name="Rectangle 55"/>
          <p:cNvSpPr>
            <a:spLocks noChangeArrowheads="1"/>
          </p:cNvSpPr>
          <p:nvPr/>
        </p:nvSpPr>
        <p:spPr bwMode="auto">
          <a:xfrm>
            <a:off x="755650" y="3860800"/>
            <a:ext cx="287338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1" name="Rectangle 61"/>
          <p:cNvSpPr>
            <a:spLocks noChangeArrowheads="1"/>
          </p:cNvSpPr>
          <p:nvPr/>
        </p:nvSpPr>
        <p:spPr bwMode="auto">
          <a:xfrm>
            <a:off x="1619250" y="2708275"/>
            <a:ext cx="287338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2" name="Rectangle 62"/>
          <p:cNvSpPr>
            <a:spLocks noChangeArrowheads="1"/>
          </p:cNvSpPr>
          <p:nvPr/>
        </p:nvSpPr>
        <p:spPr bwMode="auto">
          <a:xfrm>
            <a:off x="2195513" y="2708275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5" name="Rectangle 65"/>
          <p:cNvSpPr>
            <a:spLocks noChangeArrowheads="1"/>
          </p:cNvSpPr>
          <p:nvPr/>
        </p:nvSpPr>
        <p:spPr bwMode="auto">
          <a:xfrm>
            <a:off x="2484438" y="4149725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6" name="Rectangle 66"/>
          <p:cNvSpPr>
            <a:spLocks noChangeArrowheads="1"/>
          </p:cNvSpPr>
          <p:nvPr/>
        </p:nvSpPr>
        <p:spPr bwMode="auto">
          <a:xfrm>
            <a:off x="2195513" y="4149725"/>
            <a:ext cx="287337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7" name="Rectangle 67"/>
          <p:cNvSpPr>
            <a:spLocks noChangeArrowheads="1"/>
          </p:cNvSpPr>
          <p:nvPr/>
        </p:nvSpPr>
        <p:spPr bwMode="auto">
          <a:xfrm>
            <a:off x="1908175" y="4149725"/>
            <a:ext cx="287338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8" name="Rectangle 68"/>
          <p:cNvSpPr>
            <a:spLocks noChangeArrowheads="1"/>
          </p:cNvSpPr>
          <p:nvPr/>
        </p:nvSpPr>
        <p:spPr bwMode="auto">
          <a:xfrm>
            <a:off x="1619250" y="4149725"/>
            <a:ext cx="287338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9" name="Rectangle 69"/>
          <p:cNvSpPr>
            <a:spLocks noChangeArrowheads="1"/>
          </p:cNvSpPr>
          <p:nvPr/>
        </p:nvSpPr>
        <p:spPr bwMode="auto">
          <a:xfrm>
            <a:off x="1331913" y="4149725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0" name="Rectangle 70"/>
          <p:cNvSpPr>
            <a:spLocks noChangeArrowheads="1"/>
          </p:cNvSpPr>
          <p:nvPr/>
        </p:nvSpPr>
        <p:spPr bwMode="auto">
          <a:xfrm>
            <a:off x="1042988" y="4149725"/>
            <a:ext cx="287337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1" name="Rectangle 71"/>
          <p:cNvSpPr>
            <a:spLocks noChangeArrowheads="1"/>
          </p:cNvSpPr>
          <p:nvPr/>
        </p:nvSpPr>
        <p:spPr bwMode="auto">
          <a:xfrm>
            <a:off x="2484438" y="3284538"/>
            <a:ext cx="287337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2" name="Rectangle 72"/>
          <p:cNvSpPr>
            <a:spLocks noChangeArrowheads="1"/>
          </p:cNvSpPr>
          <p:nvPr/>
        </p:nvSpPr>
        <p:spPr bwMode="auto">
          <a:xfrm>
            <a:off x="2484438" y="3860800"/>
            <a:ext cx="287337" cy="2873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3" name="Rectangle 73"/>
          <p:cNvSpPr>
            <a:spLocks noChangeArrowheads="1"/>
          </p:cNvSpPr>
          <p:nvPr/>
        </p:nvSpPr>
        <p:spPr bwMode="auto">
          <a:xfrm>
            <a:off x="2484438" y="3573463"/>
            <a:ext cx="2873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4" name="Rectangle 74"/>
          <p:cNvSpPr>
            <a:spLocks noChangeArrowheads="1"/>
          </p:cNvSpPr>
          <p:nvPr/>
        </p:nvSpPr>
        <p:spPr bwMode="auto">
          <a:xfrm>
            <a:off x="2484438" y="2997200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9" name="Rectangle 79"/>
          <p:cNvSpPr>
            <a:spLocks noChangeArrowheads="1"/>
          </p:cNvSpPr>
          <p:nvPr/>
        </p:nvSpPr>
        <p:spPr bwMode="auto">
          <a:xfrm>
            <a:off x="1908175" y="3860800"/>
            <a:ext cx="287338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0" name="Rectangle 80"/>
          <p:cNvSpPr>
            <a:spLocks noChangeArrowheads="1"/>
          </p:cNvSpPr>
          <p:nvPr/>
        </p:nvSpPr>
        <p:spPr bwMode="auto">
          <a:xfrm>
            <a:off x="1908175" y="3573463"/>
            <a:ext cx="28733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1" name="Rectangle 81"/>
          <p:cNvSpPr>
            <a:spLocks noChangeArrowheads="1"/>
          </p:cNvSpPr>
          <p:nvPr/>
        </p:nvSpPr>
        <p:spPr bwMode="auto">
          <a:xfrm>
            <a:off x="1908175" y="3284538"/>
            <a:ext cx="287338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2" name="Rectangle 82"/>
          <p:cNvSpPr>
            <a:spLocks noChangeArrowheads="1"/>
          </p:cNvSpPr>
          <p:nvPr/>
        </p:nvSpPr>
        <p:spPr bwMode="auto">
          <a:xfrm>
            <a:off x="1619250" y="2997200"/>
            <a:ext cx="287338" cy="28733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3" name="Rectangle 83"/>
          <p:cNvSpPr>
            <a:spLocks noChangeArrowheads="1"/>
          </p:cNvSpPr>
          <p:nvPr/>
        </p:nvSpPr>
        <p:spPr bwMode="auto">
          <a:xfrm>
            <a:off x="1908175" y="2997200"/>
            <a:ext cx="287338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4" name="Rectangle 84"/>
          <p:cNvSpPr>
            <a:spLocks noChangeArrowheads="1"/>
          </p:cNvSpPr>
          <p:nvPr/>
        </p:nvSpPr>
        <p:spPr bwMode="auto">
          <a:xfrm>
            <a:off x="2195513" y="3860800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5" name="Rectangle 85"/>
          <p:cNvSpPr>
            <a:spLocks noChangeArrowheads="1"/>
          </p:cNvSpPr>
          <p:nvPr/>
        </p:nvSpPr>
        <p:spPr bwMode="auto">
          <a:xfrm>
            <a:off x="2195513" y="3573463"/>
            <a:ext cx="287337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6" name="Rectangle 86"/>
          <p:cNvSpPr>
            <a:spLocks noChangeArrowheads="1"/>
          </p:cNvSpPr>
          <p:nvPr/>
        </p:nvSpPr>
        <p:spPr bwMode="auto">
          <a:xfrm>
            <a:off x="2195513" y="3284538"/>
            <a:ext cx="2873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7" name="Rectangle 87"/>
          <p:cNvSpPr>
            <a:spLocks noChangeArrowheads="1"/>
          </p:cNvSpPr>
          <p:nvPr/>
        </p:nvSpPr>
        <p:spPr bwMode="auto">
          <a:xfrm>
            <a:off x="2195513" y="2997200"/>
            <a:ext cx="287337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8" name="Rectangle 88"/>
          <p:cNvSpPr>
            <a:spLocks noChangeArrowheads="1"/>
          </p:cNvSpPr>
          <p:nvPr/>
        </p:nvSpPr>
        <p:spPr bwMode="auto">
          <a:xfrm>
            <a:off x="1619250" y="3284538"/>
            <a:ext cx="28733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9" name="Rectangle 89"/>
          <p:cNvSpPr>
            <a:spLocks noChangeArrowheads="1"/>
          </p:cNvSpPr>
          <p:nvPr/>
        </p:nvSpPr>
        <p:spPr bwMode="auto">
          <a:xfrm>
            <a:off x="1619250" y="3573463"/>
            <a:ext cx="287338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0" name="Rectangle 90"/>
          <p:cNvSpPr>
            <a:spLocks noChangeArrowheads="1"/>
          </p:cNvSpPr>
          <p:nvPr/>
        </p:nvSpPr>
        <p:spPr bwMode="auto">
          <a:xfrm>
            <a:off x="1331913" y="3573463"/>
            <a:ext cx="2873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1" name="Rectangle 91"/>
          <p:cNvSpPr>
            <a:spLocks noChangeArrowheads="1"/>
          </p:cNvSpPr>
          <p:nvPr/>
        </p:nvSpPr>
        <p:spPr bwMode="auto">
          <a:xfrm>
            <a:off x="1042988" y="3573463"/>
            <a:ext cx="287337" cy="287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2" name="Rectangle 92"/>
          <p:cNvSpPr>
            <a:spLocks noChangeArrowheads="1"/>
          </p:cNvSpPr>
          <p:nvPr/>
        </p:nvSpPr>
        <p:spPr bwMode="auto">
          <a:xfrm>
            <a:off x="1619250" y="3860800"/>
            <a:ext cx="287338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3" name="Rectangle 93"/>
          <p:cNvSpPr>
            <a:spLocks noChangeArrowheads="1"/>
          </p:cNvSpPr>
          <p:nvPr/>
        </p:nvSpPr>
        <p:spPr bwMode="auto">
          <a:xfrm>
            <a:off x="1331913" y="3860800"/>
            <a:ext cx="287337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4" name="Rectangle 94"/>
          <p:cNvSpPr>
            <a:spLocks noChangeArrowheads="1"/>
          </p:cNvSpPr>
          <p:nvPr/>
        </p:nvSpPr>
        <p:spPr bwMode="auto">
          <a:xfrm>
            <a:off x="1042988" y="3860800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5" name="Rectangle 95"/>
          <p:cNvSpPr>
            <a:spLocks noChangeArrowheads="1"/>
          </p:cNvSpPr>
          <p:nvPr/>
        </p:nvSpPr>
        <p:spPr bwMode="auto">
          <a:xfrm>
            <a:off x="1331913" y="2708275"/>
            <a:ext cx="287337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6" name="Rectangle 96"/>
          <p:cNvSpPr>
            <a:spLocks noChangeArrowheads="1"/>
          </p:cNvSpPr>
          <p:nvPr/>
        </p:nvSpPr>
        <p:spPr bwMode="auto">
          <a:xfrm>
            <a:off x="1331913" y="2997200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7" name="Rectangle 97"/>
          <p:cNvSpPr>
            <a:spLocks noChangeArrowheads="1"/>
          </p:cNvSpPr>
          <p:nvPr/>
        </p:nvSpPr>
        <p:spPr bwMode="auto">
          <a:xfrm>
            <a:off x="1042988" y="3284538"/>
            <a:ext cx="287337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8" name="Rectangle 98"/>
          <p:cNvSpPr>
            <a:spLocks noChangeArrowheads="1"/>
          </p:cNvSpPr>
          <p:nvPr/>
        </p:nvSpPr>
        <p:spPr bwMode="auto">
          <a:xfrm>
            <a:off x="1331913" y="3284538"/>
            <a:ext cx="287337" cy="287337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9" name="Rectangle 99"/>
          <p:cNvSpPr>
            <a:spLocks noChangeArrowheads="1"/>
          </p:cNvSpPr>
          <p:nvPr/>
        </p:nvSpPr>
        <p:spPr bwMode="auto">
          <a:xfrm>
            <a:off x="1042988" y="2708275"/>
            <a:ext cx="287337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80" name="Rectangle 100"/>
          <p:cNvSpPr>
            <a:spLocks noChangeArrowheads="1"/>
          </p:cNvSpPr>
          <p:nvPr/>
        </p:nvSpPr>
        <p:spPr bwMode="auto">
          <a:xfrm>
            <a:off x="1042988" y="2997200"/>
            <a:ext cx="287337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81" name="Text Box 101"/>
          <p:cNvSpPr txBox="1">
            <a:spLocks noChangeArrowheads="1"/>
          </p:cNvSpPr>
          <p:nvPr/>
        </p:nvSpPr>
        <p:spPr bwMode="auto">
          <a:xfrm>
            <a:off x="4211638" y="4652963"/>
            <a:ext cx="453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Ответ ясен -  8*8 =  8 </a:t>
            </a:r>
            <a:r>
              <a:rPr lang="ru-RU" sz="2400" baseline="30000"/>
              <a:t>2  </a:t>
            </a:r>
            <a:r>
              <a:rPr lang="ru-RU" sz="2400"/>
              <a:t>=64</a:t>
            </a:r>
            <a:endParaRPr lang="ru-RU" sz="2400" baseline="30000"/>
          </a:p>
        </p:txBody>
      </p:sp>
      <p:sp>
        <p:nvSpPr>
          <p:cNvPr id="84" name="TextBox 83"/>
          <p:cNvSpPr txBox="1"/>
          <p:nvPr/>
        </p:nvSpPr>
        <p:spPr>
          <a:xfrm>
            <a:off x="1000100" y="357166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А почему такое название – квадрат?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b="1" dirty="0" smtClean="0"/>
              <a:t>               </a:t>
            </a:r>
            <a:r>
              <a:rPr lang="ru-RU" sz="4000" dirty="0" smtClean="0"/>
              <a:t> </a:t>
            </a:r>
            <a:r>
              <a:rPr lang="ru-RU" sz="6000" b="1" dirty="0" smtClean="0"/>
              <a:t>10</a:t>
            </a:r>
            <a:r>
              <a:rPr lang="ru-RU" sz="6000" b="1" baseline="30000" dirty="0" smtClean="0"/>
              <a:t>3 -</a:t>
            </a:r>
            <a:endParaRPr lang="ru-RU" sz="4000" b="1" baseline="30000" dirty="0" smtClean="0"/>
          </a:p>
          <a:p>
            <a:pPr>
              <a:buNone/>
            </a:pPr>
            <a:r>
              <a:rPr lang="ru-RU" sz="4000" b="1" baseline="30000" dirty="0" smtClean="0"/>
              <a:t> </a:t>
            </a:r>
            <a:r>
              <a:rPr lang="ru-RU" sz="3200" b="1" dirty="0" smtClean="0"/>
              <a:t> </a:t>
            </a:r>
          </a:p>
          <a:p>
            <a:pPr>
              <a:buNone/>
            </a:pPr>
            <a:r>
              <a:rPr lang="ru-RU" sz="3200" i="1" dirty="0" smtClean="0"/>
              <a:t>Третью степень числа называют</a:t>
            </a:r>
          </a:p>
          <a:p>
            <a:pPr>
              <a:buNone/>
            </a:pPr>
            <a:endParaRPr lang="ru-RU" sz="3200" i="1" dirty="0" smtClean="0"/>
          </a:p>
          <a:p>
            <a:pPr>
              <a:buNone/>
            </a:pPr>
            <a:r>
              <a:rPr lang="ru-RU" dirty="0" smtClean="0"/>
              <a:t>            Читается так: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b="1" dirty="0" smtClean="0"/>
              <a:t>«десять в третьей степени»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Кубом числа.</a:t>
            </a:r>
          </a:p>
          <a:p>
            <a:pPr>
              <a:buNone/>
            </a:pPr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6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«Десять  в  кубе».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331913" y="333375"/>
            <a:ext cx="7272337" cy="13081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 b="1">
                <a:latin typeface="Comic Sans MS" pitchFamily="66" charset="0"/>
              </a:rPr>
              <a:t>Третью  степень называют – </a:t>
            </a:r>
            <a:r>
              <a:rPr lang="ru-RU" b="1">
                <a:latin typeface="Comic Sans MS" pitchFamily="66" charset="0"/>
              </a:rPr>
              <a:t>Куб.</a:t>
            </a:r>
          </a:p>
          <a:p>
            <a:pPr>
              <a:buFont typeface="Wingdings" pitchFamily="2" charset="2"/>
              <a:buNone/>
            </a:pPr>
            <a:r>
              <a:rPr lang="ru-RU">
                <a:latin typeface="Comic Sans MS" pitchFamily="66" charset="0"/>
              </a:rPr>
              <a:t>Запись 2</a:t>
            </a:r>
            <a:r>
              <a:rPr lang="ru-RU" baseline="30000">
                <a:latin typeface="Comic Sans MS" pitchFamily="66" charset="0"/>
              </a:rPr>
              <a:t>3</a:t>
            </a:r>
            <a:r>
              <a:rPr lang="ru-RU">
                <a:latin typeface="Comic Sans MS" pitchFamily="66" charset="0"/>
              </a:rPr>
              <a:t> читают: </a:t>
            </a:r>
            <a:r>
              <a:rPr lang="ru-RU" b="1">
                <a:latin typeface="Comic Sans MS" pitchFamily="66" charset="0"/>
              </a:rPr>
              <a:t>«Два в кубе».</a:t>
            </a:r>
          </a:p>
        </p:txBody>
      </p:sp>
      <p:sp>
        <p:nvSpPr>
          <p:cNvPr id="22540" name="Rectangle 12"/>
          <p:cNvSpPr>
            <a:spLocks noGrp="1" noChangeArrowheads="1"/>
          </p:cNvSpPr>
          <p:nvPr>
            <p:ph sz="quarter" idx="2"/>
          </p:nvPr>
        </p:nvSpPr>
        <p:spPr>
          <a:xfrm>
            <a:off x="3563938" y="1905000"/>
            <a:ext cx="5400675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/>
              <a:t>   Рассмотрим куб, ребро которого имеет длину 2 см, видно, что он сложен из восьми кубиков с ребром 1 см.</a:t>
            </a:r>
          </a:p>
          <a:p>
            <a:pPr>
              <a:buFont typeface="Wingdings" pitchFamily="2" charset="2"/>
              <a:buNone/>
            </a:pPr>
            <a:r>
              <a:rPr lang="ru-RU" sz="2600"/>
              <a:t>     Но 8 как раз и равно </a:t>
            </a:r>
          </a:p>
          <a:p>
            <a:pPr>
              <a:buFont typeface="Wingdings" pitchFamily="2" charset="2"/>
              <a:buNone/>
            </a:pPr>
            <a:endParaRPr lang="ru-RU" sz="2600"/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539750" y="1844675"/>
            <a:ext cx="2881313" cy="25193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1692275" y="2492375"/>
            <a:ext cx="0" cy="1871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3132138" y="2133600"/>
            <a:ext cx="0" cy="1943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 flipV="1">
            <a:off x="1692275" y="1844675"/>
            <a:ext cx="6477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H="1">
            <a:off x="900113" y="2133600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539750" y="3429000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 flipV="1">
            <a:off x="2843213" y="2852738"/>
            <a:ext cx="576262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41" name="Object 13"/>
          <p:cNvGraphicFramePr>
            <a:graphicFrameLocks noChangeAspect="1"/>
          </p:cNvGraphicFramePr>
          <p:nvPr/>
        </p:nvGraphicFramePr>
        <p:xfrm>
          <a:off x="4716463" y="4221163"/>
          <a:ext cx="2809875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Формула" r:id="rId3" imgW="812447" imgH="190417" progId="Equation.3">
                  <p:embed/>
                </p:oleObj>
              </mc:Choice>
              <mc:Fallback>
                <p:oleObj name="Формула" r:id="rId3" imgW="812447" imgH="190417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4221163"/>
                        <a:ext cx="2809875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2209800" y="990600"/>
            <a:ext cx="3914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C0000"/>
                </a:solidFill>
              </a:rPr>
              <a:t>6</a:t>
            </a:r>
            <a:endParaRPr lang="en-US" sz="2800" b="1" dirty="0">
              <a:solidFill>
                <a:srgbClr val="CC0000"/>
              </a:solidFill>
              <a:effectLst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1600200" y="11430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2819400" y="1524000"/>
            <a:ext cx="46698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“</a:t>
            </a: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Семь</a:t>
            </a:r>
            <a:r>
              <a:rPr lang="en-US" sz="2800" dirty="0">
                <a:solidFill>
                  <a:schemeClr val="tx1"/>
                </a:solidFill>
                <a:effectLst/>
              </a:rPr>
              <a:t> </a:t>
            </a:r>
            <a:r>
              <a:rPr lang="ru-RU" sz="2800" dirty="0">
                <a:solidFill>
                  <a:schemeClr val="tx1"/>
                </a:solidFill>
                <a:effectLst/>
              </a:rPr>
              <a:t>в</a:t>
            </a:r>
            <a:r>
              <a:rPr lang="en-US" sz="2800" dirty="0">
                <a:solidFill>
                  <a:schemeClr val="tx1"/>
                </a:solidFill>
                <a:effectLst/>
              </a:rPr>
              <a:t> </a:t>
            </a:r>
            <a:r>
              <a:rPr lang="ru-RU" sz="2800" b="1" dirty="0" smtClean="0">
                <a:solidFill>
                  <a:srgbClr val="CC0000"/>
                </a:solidFill>
                <a:effectLst/>
              </a:rPr>
              <a:t>шестой</a:t>
            </a:r>
            <a:r>
              <a:rPr lang="en-US" sz="28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800" dirty="0">
                <a:solidFill>
                  <a:schemeClr val="tx1"/>
                </a:solidFill>
                <a:effectLst/>
              </a:rPr>
              <a:t>степени</a:t>
            </a:r>
            <a:r>
              <a:rPr lang="en-US" sz="2800" b="1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1600200" y="22098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2209800" y="1981200"/>
            <a:ext cx="3746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700" b="1">
                <a:solidFill>
                  <a:srgbClr val="CC0000"/>
                </a:solidFill>
                <a:effectLst/>
              </a:rPr>
              <a:t>4</a:t>
            </a:r>
            <a:endParaRPr lang="en-US" sz="2700" b="1">
              <a:solidFill>
                <a:srgbClr val="CC0000"/>
              </a:solidFill>
              <a:effectLst/>
            </a:endParaRP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819400" y="2514600"/>
            <a:ext cx="5187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“</a:t>
            </a: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Девять</a:t>
            </a:r>
            <a:r>
              <a:rPr lang="en-US" sz="2800" dirty="0">
                <a:solidFill>
                  <a:schemeClr val="tx1"/>
                </a:solidFill>
                <a:effectLst/>
              </a:rPr>
              <a:t> </a:t>
            </a:r>
            <a:r>
              <a:rPr lang="ru-RU" sz="2800" dirty="0">
                <a:solidFill>
                  <a:schemeClr val="tx1"/>
                </a:solidFill>
                <a:effectLst/>
              </a:rPr>
              <a:t>в</a:t>
            </a:r>
            <a:r>
              <a:rPr lang="en-US" sz="2800" dirty="0">
                <a:solidFill>
                  <a:schemeClr val="tx1"/>
                </a:solidFill>
                <a:effectLst/>
              </a:rPr>
              <a:t> </a:t>
            </a: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четвертой</a:t>
            </a:r>
            <a:r>
              <a:rPr lang="en-US" sz="2800" dirty="0">
                <a:solidFill>
                  <a:schemeClr val="tx1"/>
                </a:solidFill>
                <a:effectLst/>
              </a:rPr>
              <a:t> </a:t>
            </a:r>
            <a:r>
              <a:rPr lang="ru-RU" sz="2800" dirty="0">
                <a:solidFill>
                  <a:schemeClr val="tx1"/>
                </a:solidFill>
                <a:effectLst/>
              </a:rPr>
              <a:t>степени</a:t>
            </a:r>
            <a:r>
              <a:rPr lang="en-US" sz="2800" b="1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1600200" y="35814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2209800" y="3352800"/>
            <a:ext cx="3746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700" b="1">
                <a:solidFill>
                  <a:srgbClr val="CC0000"/>
                </a:solidFill>
                <a:effectLst/>
              </a:rPr>
              <a:t>2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2819400" y="3657600"/>
            <a:ext cx="4308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“</a:t>
            </a:r>
            <a:r>
              <a:rPr lang="ru-RU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Три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>
                <a:solidFill>
                  <a:schemeClr val="tx1"/>
                </a:solidFill>
                <a:effectLst/>
              </a:rPr>
              <a:t>во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второй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>
                <a:solidFill>
                  <a:schemeClr val="tx1"/>
                </a:solidFill>
                <a:effectLst/>
              </a:rPr>
              <a:t>степени</a:t>
            </a:r>
            <a:r>
              <a:rPr lang="en-US" sz="2800" b="1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2819400" y="4114800"/>
            <a:ext cx="4522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“</a:t>
            </a:r>
            <a:r>
              <a:rPr lang="ru-RU" sz="2800">
                <a:solidFill>
                  <a:schemeClr val="tx1"/>
                </a:solidFill>
                <a:effectLst/>
              </a:rPr>
              <a:t>или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Три</a:t>
            </a: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3600" i="1" u="sng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квадрате</a:t>
            </a:r>
            <a:r>
              <a:rPr lang="en-US" sz="2800" b="1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1600200" y="51054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2209800" y="4876800"/>
            <a:ext cx="3746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700" b="1">
                <a:solidFill>
                  <a:srgbClr val="CC0000"/>
                </a:solidFill>
                <a:effectLst/>
              </a:rPr>
              <a:t>3</a:t>
            </a:r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2667000" y="5029200"/>
            <a:ext cx="4452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“</a:t>
            </a:r>
            <a:r>
              <a:rPr lang="ru-RU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Пять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>
                <a:solidFill>
                  <a:schemeClr val="tx1"/>
                </a:solidFill>
                <a:effectLst/>
              </a:rPr>
              <a:t>в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третьей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>
                <a:solidFill>
                  <a:schemeClr val="tx1"/>
                </a:solidFill>
                <a:effectLst/>
              </a:rPr>
              <a:t>степени</a:t>
            </a:r>
            <a:r>
              <a:rPr lang="en-US" sz="2800" b="1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2819400" y="5410200"/>
            <a:ext cx="3459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“</a:t>
            </a:r>
            <a:r>
              <a:rPr lang="ru-RU" sz="2800">
                <a:solidFill>
                  <a:schemeClr val="tx1"/>
                </a:solidFill>
                <a:effectLst/>
              </a:rPr>
              <a:t>или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Пять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3600" i="1" u="sng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кубе</a:t>
            </a:r>
            <a:r>
              <a:rPr lang="en-US" sz="2800" b="1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2125663" y="155575"/>
            <a:ext cx="5375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Научимся читать степень</a:t>
            </a:r>
            <a:endParaRPr lang="en-US" b="1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1" grpId="0"/>
      <p:bldP spid="58372" grpId="0"/>
      <p:bldP spid="58373" grpId="0"/>
      <p:bldP spid="58374" grpId="0"/>
      <p:bldP spid="58375" grpId="0"/>
      <p:bldP spid="58376" grpId="0"/>
      <p:bldP spid="58377" grpId="0"/>
      <p:bldP spid="58378" grpId="0"/>
      <p:bldP spid="58379" grpId="0"/>
      <p:bldP spid="58380" grpId="0"/>
      <p:bldP spid="58381" grpId="0"/>
      <p:bldP spid="58382" grpId="0"/>
      <p:bldP spid="58383" grpId="0"/>
      <p:bldP spid="5838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Рабочая карта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258072" cy="1400172"/>
          </a:xfrm>
        </p:spPr>
        <p:txBody>
          <a:bodyPr/>
          <a:lstStyle/>
          <a:p>
            <a:r>
              <a:rPr lang="ru-RU" b="1" dirty="0" smtClean="0"/>
              <a:t>1. Заполните таблицу.</a:t>
            </a:r>
            <a:endParaRPr lang="ru-RU" b="1" dirty="0"/>
          </a:p>
        </p:txBody>
      </p:sp>
      <p:pic>
        <p:nvPicPr>
          <p:cNvPr id="62466" name="Picture 2" descr="C:\Users\1\Desktop\depositphotos_54166499-stock-illustration-schoolboy-thinks-and-gets-an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429000"/>
            <a:ext cx="5000660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106703"/>
            <a:ext cx="71042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800080"/>
                </a:solidFill>
              </a:rPr>
              <a:t>Начинается урок,</a:t>
            </a:r>
            <a:br>
              <a:rPr lang="ru-RU" sz="3200" b="1" i="1" dirty="0" smtClean="0">
                <a:solidFill>
                  <a:srgbClr val="800080"/>
                </a:solidFill>
              </a:rPr>
            </a:br>
            <a:r>
              <a:rPr lang="ru-RU" sz="3200" b="1" i="1" dirty="0" smtClean="0">
                <a:solidFill>
                  <a:srgbClr val="800080"/>
                </a:solidFill>
              </a:rPr>
              <a:t>Приготовься-ка дружок!</a:t>
            </a:r>
          </a:p>
          <a:p>
            <a:r>
              <a:rPr lang="ru-RU" sz="3200" b="1" i="1" dirty="0" smtClean="0">
                <a:solidFill>
                  <a:srgbClr val="800080"/>
                </a:solidFill>
              </a:rPr>
              <a:t>На уроке работай старательно,</a:t>
            </a:r>
          </a:p>
          <a:p>
            <a:r>
              <a:rPr lang="ru-RU" sz="3200" b="1" i="1" dirty="0" smtClean="0">
                <a:solidFill>
                  <a:srgbClr val="800080"/>
                </a:solidFill>
              </a:rPr>
              <a:t>И успех тебя ждет обязательно!</a:t>
            </a:r>
            <a:endParaRPr lang="ru-RU" sz="3200" b="1" i="1" dirty="0"/>
          </a:p>
        </p:txBody>
      </p:sp>
      <p:pic>
        <p:nvPicPr>
          <p:cNvPr id="16385" name="Picture 1" descr="C:\Users\1\Desktop\pngtree-cartoon-elementary-school-student-thinking-about-problems-png-transparent-background-image_23003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1429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143750" y="214313"/>
            <a:ext cx="1785938" cy="164306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3" y="5072063"/>
            <a:ext cx="1428750" cy="1414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Блок-схема: извлечение 7"/>
          <p:cNvSpPr/>
          <p:nvPr/>
        </p:nvSpPr>
        <p:spPr>
          <a:xfrm>
            <a:off x="285750" y="142875"/>
            <a:ext cx="1428750" cy="1214438"/>
          </a:xfrm>
          <a:prstGeom prst="flowChartExtra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Улыбающееся лицо 8"/>
          <p:cNvSpPr/>
          <p:nvPr/>
        </p:nvSpPr>
        <p:spPr>
          <a:xfrm>
            <a:off x="7500938" y="5286375"/>
            <a:ext cx="1500187" cy="1428750"/>
          </a:xfrm>
          <a:prstGeom prst="smileyFac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526812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0.75608 -0.693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00" y="-3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6.2963E-6 L -0.75608 0.69305 " pathEditMode="relative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7407E-6 L -0.8033 -0.74537 " pathEditMode="relative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L 0.7875 0.7456 " pathEditMode="relative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4313" y="5000625"/>
            <a:ext cx="1785937" cy="164306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58063" y="285750"/>
            <a:ext cx="1428750" cy="1414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Блок-схема: извлечение 7"/>
          <p:cNvSpPr/>
          <p:nvPr/>
        </p:nvSpPr>
        <p:spPr>
          <a:xfrm>
            <a:off x="7572375" y="5286375"/>
            <a:ext cx="1428750" cy="1214438"/>
          </a:xfrm>
          <a:prstGeom prst="flowChartExtra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Улыбающееся лицо 8"/>
          <p:cNvSpPr/>
          <p:nvPr/>
        </p:nvSpPr>
        <p:spPr>
          <a:xfrm>
            <a:off x="214313" y="214313"/>
            <a:ext cx="1500187" cy="1428750"/>
          </a:xfrm>
          <a:prstGeom prst="smileyFac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574575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0.77969 1.11111E-6 " pathEditMode="relative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562 0.73518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7875 -0.01042 " pathEditMode="relative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-0.0158 -0.71412 " pathEditMode="relative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Рабочая карта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258072" cy="1400172"/>
          </a:xfrm>
        </p:spPr>
        <p:txBody>
          <a:bodyPr/>
          <a:lstStyle/>
          <a:p>
            <a:r>
              <a:rPr lang="ru-RU" b="1" dirty="0" smtClean="0"/>
              <a:t>2. Осваиваем алгоритм.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C:\Users\1\Desktop\depositphotos_54166499-stock-illustration-schoolboy-thinks-and-gets-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429000"/>
            <a:ext cx="5000660" cy="2571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2555875" y="190500"/>
            <a:ext cx="4224338" cy="476726"/>
          </a:xfrm>
          <a:prstGeom prst="roundRect">
            <a:avLst>
              <a:gd name="adj" fmla="val 16667"/>
            </a:avLst>
          </a:prstGeom>
          <a:noFill/>
          <a:ln w="38100" cmpd="dbl">
            <a:solidFill>
              <a:srgbClr val="FFFFCC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dirty="0"/>
              <a:t>Математический диктант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395288" y="838200"/>
            <a:ext cx="2160587" cy="5032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 cmpd="dbl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003300"/>
                </a:solidFill>
              </a:rPr>
              <a:t>1 вариант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6732588" y="838200"/>
            <a:ext cx="2160587" cy="5032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 cmpd="dbl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003300"/>
                </a:solidFill>
              </a:rPr>
              <a:t>2 вариант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07950" y="1485900"/>
            <a:ext cx="4535488" cy="831850"/>
            <a:chOff x="68" y="936"/>
            <a:chExt cx="2857" cy="524"/>
          </a:xfrm>
        </p:grpSpPr>
        <p:sp>
          <p:nvSpPr>
            <p:cNvPr id="2055" name="AutoShape 7"/>
            <p:cNvSpPr>
              <a:spLocks noChangeArrowheads="1"/>
            </p:cNvSpPr>
            <p:nvPr/>
          </p:nvSpPr>
          <p:spPr bwMode="auto">
            <a:xfrm>
              <a:off x="68" y="936"/>
              <a:ext cx="406" cy="317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38100" cmpd="dbl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200" b="1">
                  <a:solidFill>
                    <a:srgbClr val="003300"/>
                  </a:solidFill>
                </a:rPr>
                <a:t>1 .</a:t>
              </a: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476" y="980"/>
              <a:ext cx="244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200" b="1" dirty="0"/>
                <a:t>Для выражения 3</a:t>
              </a:r>
              <a:r>
                <a:rPr lang="ru-RU" sz="2200" b="1" baseline="30000" dirty="0"/>
                <a:t>5</a:t>
              </a:r>
              <a:r>
                <a:rPr lang="ru-RU" sz="2200" b="1" dirty="0"/>
                <a:t> укажите:</a:t>
              </a:r>
            </a:p>
          </p:txBody>
        </p:sp>
      </p:grp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84213" y="2420938"/>
            <a:ext cx="36004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dirty="0"/>
              <a:t>а) основание степени;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84213" y="3571875"/>
            <a:ext cx="41036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dirty="0"/>
              <a:t>б) показатель</a:t>
            </a:r>
            <a:r>
              <a:rPr lang="ru-RU" sz="2200" b="1" dirty="0">
                <a:solidFill>
                  <a:srgbClr val="FFFFCC"/>
                </a:solidFill>
              </a:rPr>
              <a:t> </a:t>
            </a:r>
            <a:r>
              <a:rPr lang="ru-RU" sz="2200" b="1" dirty="0"/>
              <a:t>степени;</a:t>
            </a: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1116013" y="2894013"/>
            <a:ext cx="644525" cy="5032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 cmpd="dbl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003300"/>
                </a:solidFill>
              </a:rPr>
              <a:t>3</a:t>
            </a: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1187450" y="4078288"/>
            <a:ext cx="644525" cy="5032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 cmpd="dbl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003300"/>
                </a:solidFill>
              </a:rPr>
              <a:t>5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755650" y="4652963"/>
            <a:ext cx="4679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spcBef>
                <a:spcPct val="50000"/>
              </a:spcBef>
            </a:pPr>
            <a:r>
              <a:rPr lang="ru-RU" sz="2200" b="1" dirty="0"/>
              <a:t>в) как вычислить значение этого выражения;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1214414" y="5572140"/>
            <a:ext cx="2579688" cy="5032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 cmpd="dbl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003300"/>
                </a:solidFill>
              </a:rPr>
              <a:t>3 </a:t>
            </a:r>
            <a:r>
              <a:rPr lang="en-US" sz="2200" b="1">
                <a:solidFill>
                  <a:srgbClr val="003300"/>
                </a:solidFill>
              </a:rPr>
              <a:t>·</a:t>
            </a:r>
            <a:r>
              <a:rPr lang="ru-RU" sz="2200" b="1">
                <a:solidFill>
                  <a:srgbClr val="003300"/>
                </a:solidFill>
              </a:rPr>
              <a:t> 3 </a:t>
            </a:r>
            <a:r>
              <a:rPr lang="en-US" sz="2200" b="1">
                <a:solidFill>
                  <a:srgbClr val="003300"/>
                </a:solidFill>
              </a:rPr>
              <a:t>·</a:t>
            </a:r>
            <a:r>
              <a:rPr lang="ru-RU" sz="2200" b="1">
                <a:solidFill>
                  <a:srgbClr val="003300"/>
                </a:solidFill>
              </a:rPr>
              <a:t> 3 </a:t>
            </a:r>
            <a:r>
              <a:rPr lang="en-US" sz="2200" b="1">
                <a:solidFill>
                  <a:srgbClr val="003300"/>
                </a:solidFill>
              </a:rPr>
              <a:t>·</a:t>
            </a:r>
            <a:r>
              <a:rPr lang="ru-RU" sz="2200" b="1">
                <a:solidFill>
                  <a:srgbClr val="003300"/>
                </a:solidFill>
              </a:rPr>
              <a:t> 3 </a:t>
            </a:r>
            <a:r>
              <a:rPr lang="en-US" sz="2200" b="1">
                <a:solidFill>
                  <a:srgbClr val="003300"/>
                </a:solidFill>
              </a:rPr>
              <a:t>·</a:t>
            </a:r>
            <a:r>
              <a:rPr lang="ru-RU" sz="2200" b="1">
                <a:solidFill>
                  <a:srgbClr val="003300"/>
                </a:solidFill>
              </a:rPr>
              <a:t> 3 </a:t>
            </a:r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323850" y="6134100"/>
            <a:ext cx="3311525" cy="503238"/>
            <a:chOff x="204" y="3864"/>
            <a:chExt cx="2086" cy="317"/>
          </a:xfrm>
        </p:grpSpPr>
        <p:sp>
          <p:nvSpPr>
            <p:cNvPr id="2065" name="AutoShape 17"/>
            <p:cNvSpPr>
              <a:spLocks noChangeArrowheads="1"/>
            </p:cNvSpPr>
            <p:nvPr/>
          </p:nvSpPr>
          <p:spPr bwMode="auto">
            <a:xfrm>
              <a:off x="204" y="3864"/>
              <a:ext cx="406" cy="317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38100" cmpd="dbl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200" b="1">
                  <a:solidFill>
                    <a:srgbClr val="003300"/>
                  </a:solidFill>
                </a:rPr>
                <a:t>2 .</a:t>
              </a:r>
            </a:p>
          </p:txBody>
        </p:sp>
        <p:sp>
          <p:nvSpPr>
            <p:cNvPr id="2066" name="Text Box 18"/>
            <p:cNvSpPr txBox="1">
              <a:spLocks noChangeArrowheads="1"/>
            </p:cNvSpPr>
            <p:nvPr/>
          </p:nvSpPr>
          <p:spPr bwMode="auto">
            <a:xfrm>
              <a:off x="612" y="3908"/>
              <a:ext cx="167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200" b="1" dirty="0"/>
                <a:t>Вычислите: 2</a:t>
              </a:r>
              <a:r>
                <a:rPr lang="ru-RU" sz="2200" b="1" baseline="30000" dirty="0"/>
                <a:t>4</a:t>
              </a:r>
              <a:r>
                <a:rPr lang="ru-RU" sz="2200" b="1" dirty="0">
                  <a:solidFill>
                    <a:srgbClr val="FFFFCC"/>
                  </a:solidFill>
                </a:rPr>
                <a:t>.</a:t>
              </a:r>
            </a:p>
          </p:txBody>
        </p:sp>
      </p:grp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3203575" y="6137275"/>
            <a:ext cx="1223963" cy="5032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 cmpd="dbl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003300"/>
                </a:solidFill>
              </a:rPr>
              <a:t>2</a:t>
            </a:r>
            <a:r>
              <a:rPr lang="ru-RU" sz="2200" b="1" baseline="30000">
                <a:solidFill>
                  <a:srgbClr val="003300"/>
                </a:solidFill>
              </a:rPr>
              <a:t>4</a:t>
            </a:r>
            <a:r>
              <a:rPr lang="ru-RU" sz="2200" b="1">
                <a:solidFill>
                  <a:srgbClr val="003300"/>
                </a:solidFill>
              </a:rPr>
              <a:t> = 16</a:t>
            </a:r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4500563" y="1485900"/>
            <a:ext cx="4535487" cy="831850"/>
            <a:chOff x="68" y="936"/>
            <a:chExt cx="2857" cy="524"/>
          </a:xfrm>
        </p:grpSpPr>
        <p:sp>
          <p:nvSpPr>
            <p:cNvPr id="2070" name="AutoShape 22"/>
            <p:cNvSpPr>
              <a:spLocks noChangeArrowheads="1"/>
            </p:cNvSpPr>
            <p:nvPr/>
          </p:nvSpPr>
          <p:spPr bwMode="auto">
            <a:xfrm>
              <a:off x="68" y="936"/>
              <a:ext cx="406" cy="317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38100" cmpd="dbl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200" b="1">
                  <a:solidFill>
                    <a:srgbClr val="003300"/>
                  </a:solidFill>
                </a:rPr>
                <a:t>1 .</a:t>
              </a:r>
            </a:p>
          </p:txBody>
        </p:sp>
        <p:sp>
          <p:nvSpPr>
            <p:cNvPr id="2071" name="Text Box 23"/>
            <p:cNvSpPr txBox="1">
              <a:spLocks noChangeArrowheads="1"/>
            </p:cNvSpPr>
            <p:nvPr/>
          </p:nvSpPr>
          <p:spPr bwMode="auto">
            <a:xfrm>
              <a:off x="476" y="980"/>
              <a:ext cx="244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200" b="1" dirty="0"/>
                <a:t>Для</a:t>
              </a:r>
              <a:r>
                <a:rPr lang="ru-RU" sz="2200" b="1" dirty="0">
                  <a:solidFill>
                    <a:srgbClr val="FFFFCC"/>
                  </a:solidFill>
                </a:rPr>
                <a:t> </a:t>
              </a:r>
              <a:r>
                <a:rPr lang="ru-RU" sz="2200" b="1" dirty="0"/>
                <a:t>выражения 4</a:t>
              </a:r>
              <a:r>
                <a:rPr lang="ru-RU" sz="2200" b="1" baseline="30000" dirty="0"/>
                <a:t>3</a:t>
              </a:r>
              <a:r>
                <a:rPr lang="ru-RU" sz="2200" b="1" dirty="0"/>
                <a:t> укажите:</a:t>
              </a:r>
            </a:p>
          </p:txBody>
        </p:sp>
      </p:grp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5076825" y="2420938"/>
            <a:ext cx="36004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dirty="0"/>
              <a:t>а) основание степени</a:t>
            </a:r>
            <a:r>
              <a:rPr lang="ru-RU" sz="2200" b="1" dirty="0">
                <a:solidFill>
                  <a:srgbClr val="FFFFCC"/>
                </a:solidFill>
              </a:rPr>
              <a:t>;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5076825" y="3571875"/>
            <a:ext cx="41036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dirty="0"/>
              <a:t>б) показатель степени</a:t>
            </a:r>
            <a:r>
              <a:rPr lang="ru-RU" sz="2200" b="1" dirty="0">
                <a:solidFill>
                  <a:srgbClr val="FFFFCC"/>
                </a:solidFill>
              </a:rPr>
              <a:t>;</a:t>
            </a:r>
          </a:p>
        </p:txBody>
      </p:sp>
      <p:sp>
        <p:nvSpPr>
          <p:cNvPr id="2074" name="AutoShape 26"/>
          <p:cNvSpPr>
            <a:spLocks noChangeArrowheads="1"/>
          </p:cNvSpPr>
          <p:nvPr/>
        </p:nvSpPr>
        <p:spPr bwMode="auto">
          <a:xfrm>
            <a:off x="5508625" y="2894013"/>
            <a:ext cx="644525" cy="5032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 cmpd="dbl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003300"/>
                </a:solidFill>
              </a:rPr>
              <a:t>4</a:t>
            </a:r>
          </a:p>
        </p:txBody>
      </p:sp>
      <p:sp>
        <p:nvSpPr>
          <p:cNvPr id="2075" name="AutoShape 27"/>
          <p:cNvSpPr>
            <a:spLocks noChangeArrowheads="1"/>
          </p:cNvSpPr>
          <p:nvPr/>
        </p:nvSpPr>
        <p:spPr bwMode="auto">
          <a:xfrm>
            <a:off x="5580063" y="4078288"/>
            <a:ext cx="644525" cy="5032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 cmpd="dbl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003300"/>
                </a:solidFill>
              </a:rPr>
              <a:t>3</a:t>
            </a: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5148263" y="4652963"/>
            <a:ext cx="4679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>
              <a:spcBef>
                <a:spcPct val="50000"/>
              </a:spcBef>
            </a:pPr>
            <a:r>
              <a:rPr lang="ru-RU" sz="2200" b="1" dirty="0"/>
              <a:t>в) как вычислить значение этого выражения;</a:t>
            </a:r>
          </a:p>
        </p:txBody>
      </p:sp>
      <p:sp>
        <p:nvSpPr>
          <p:cNvPr id="2077" name="AutoShape 29"/>
          <p:cNvSpPr>
            <a:spLocks noChangeArrowheads="1"/>
          </p:cNvSpPr>
          <p:nvPr/>
        </p:nvSpPr>
        <p:spPr bwMode="auto">
          <a:xfrm>
            <a:off x="5592763" y="5486400"/>
            <a:ext cx="1211262" cy="5032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 cmpd="dbl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003300"/>
                </a:solidFill>
              </a:rPr>
              <a:t>4 </a:t>
            </a:r>
            <a:r>
              <a:rPr lang="en-US" sz="2200" b="1">
                <a:solidFill>
                  <a:srgbClr val="003300"/>
                </a:solidFill>
              </a:rPr>
              <a:t>·</a:t>
            </a:r>
            <a:r>
              <a:rPr lang="ru-RU" sz="2200" b="1">
                <a:solidFill>
                  <a:srgbClr val="003300"/>
                </a:solidFill>
              </a:rPr>
              <a:t> 4 </a:t>
            </a:r>
            <a:r>
              <a:rPr lang="en-US" sz="2200" b="1">
                <a:solidFill>
                  <a:srgbClr val="003300"/>
                </a:solidFill>
              </a:rPr>
              <a:t>·</a:t>
            </a:r>
            <a:r>
              <a:rPr lang="ru-RU" sz="2200" b="1">
                <a:solidFill>
                  <a:srgbClr val="003300"/>
                </a:solidFill>
              </a:rPr>
              <a:t> 4</a:t>
            </a:r>
          </a:p>
        </p:txBody>
      </p: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4716463" y="6134100"/>
            <a:ext cx="3311525" cy="503238"/>
            <a:chOff x="2971" y="3864"/>
            <a:chExt cx="2086" cy="317"/>
          </a:xfrm>
        </p:grpSpPr>
        <p:sp>
          <p:nvSpPr>
            <p:cNvPr id="2078" name="AutoShape 30"/>
            <p:cNvSpPr>
              <a:spLocks noChangeArrowheads="1"/>
            </p:cNvSpPr>
            <p:nvPr/>
          </p:nvSpPr>
          <p:spPr bwMode="auto">
            <a:xfrm>
              <a:off x="2971" y="3864"/>
              <a:ext cx="406" cy="317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38100" cmpd="dbl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200" b="1">
                  <a:solidFill>
                    <a:srgbClr val="003300"/>
                  </a:solidFill>
                </a:rPr>
                <a:t>2 .</a:t>
              </a:r>
            </a:p>
          </p:txBody>
        </p:sp>
        <p:sp>
          <p:nvSpPr>
            <p:cNvPr id="2079" name="Text Box 31"/>
            <p:cNvSpPr txBox="1">
              <a:spLocks noChangeArrowheads="1"/>
            </p:cNvSpPr>
            <p:nvPr/>
          </p:nvSpPr>
          <p:spPr bwMode="auto">
            <a:xfrm>
              <a:off x="3379" y="3908"/>
              <a:ext cx="167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200" b="1" dirty="0"/>
                <a:t>Вычислите: 2</a:t>
              </a:r>
              <a:r>
                <a:rPr lang="ru-RU" sz="2200" b="1" baseline="30000" dirty="0"/>
                <a:t>3</a:t>
              </a:r>
              <a:r>
                <a:rPr lang="ru-RU" sz="2200" b="1" dirty="0"/>
                <a:t>.</a:t>
              </a:r>
            </a:p>
          </p:txBody>
        </p:sp>
      </p:grpSp>
      <p:sp>
        <p:nvSpPr>
          <p:cNvPr id="2080" name="AutoShape 32"/>
          <p:cNvSpPr>
            <a:spLocks noChangeArrowheads="1"/>
          </p:cNvSpPr>
          <p:nvPr/>
        </p:nvSpPr>
        <p:spPr bwMode="auto">
          <a:xfrm>
            <a:off x="7594600" y="6164263"/>
            <a:ext cx="1458913" cy="5032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 cmpd="dbl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003300"/>
                </a:solidFill>
              </a:rPr>
              <a:t>2</a:t>
            </a:r>
            <a:r>
              <a:rPr lang="ru-RU" sz="2200" b="1" baseline="30000">
                <a:solidFill>
                  <a:srgbClr val="003300"/>
                </a:solidFill>
              </a:rPr>
              <a:t>3</a:t>
            </a:r>
            <a:r>
              <a:rPr lang="ru-RU" sz="2200" b="1">
                <a:solidFill>
                  <a:srgbClr val="003300"/>
                </a:solidFill>
              </a:rPr>
              <a:t> = 8</a:t>
            </a:r>
          </a:p>
        </p:txBody>
      </p:sp>
      <p:sp>
        <p:nvSpPr>
          <p:cNvPr id="2083" name="AutoShape 35"/>
          <p:cNvSpPr>
            <a:spLocks noChangeArrowheads="1"/>
          </p:cNvSpPr>
          <p:nvPr/>
        </p:nvSpPr>
        <p:spPr bwMode="auto">
          <a:xfrm>
            <a:off x="2571736" y="214290"/>
            <a:ext cx="4224338" cy="5032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 cmpd="dbl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dirty="0">
                <a:solidFill>
                  <a:srgbClr val="003300"/>
                </a:solidFill>
              </a:rPr>
              <a:t>Проверьте себя: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/>
      <p:bldP spid="2060" grpId="0"/>
      <p:bldP spid="2061" grpId="0" animBg="1"/>
      <p:bldP spid="2062" grpId="0" animBg="1"/>
      <p:bldP spid="2063" grpId="0"/>
      <p:bldP spid="2064" grpId="0" animBg="1"/>
      <p:bldP spid="2067" grpId="0" animBg="1"/>
      <p:bldP spid="2072" grpId="0"/>
      <p:bldP spid="2073" grpId="0"/>
      <p:bldP spid="2074" grpId="0" animBg="1"/>
      <p:bldP spid="2075" grpId="0" animBg="1"/>
      <p:bldP spid="2076" grpId="0"/>
      <p:bldP spid="2077" grpId="0" animBg="1"/>
      <p:bldP spid="2080" grpId="0" animBg="1"/>
      <p:bldP spid="208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Рабочая карта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258072" cy="1400172"/>
          </a:xfrm>
        </p:spPr>
        <p:txBody>
          <a:bodyPr/>
          <a:lstStyle/>
          <a:p>
            <a:r>
              <a:rPr lang="ru-RU" b="1" dirty="0" smtClean="0"/>
              <a:t>3. анализируем и рассуждаем..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C:\Users\1\Desktop\depositphotos_54166499-stock-illustration-schoolboy-thinks-and-gets-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429000"/>
            <a:ext cx="5000660" cy="2571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143000" y="2438400"/>
            <a:ext cx="20304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Что это</a:t>
            </a:r>
            <a:r>
              <a:rPr 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762000" y="2438400"/>
            <a:ext cx="2533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Основание</a:t>
            </a:r>
            <a:endParaRPr lang="en-US" sz="36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77" name="Line 5"/>
          <p:cNvSpPr>
            <a:spLocks noChangeShapeType="1"/>
          </p:cNvSpPr>
          <p:nvPr/>
        </p:nvSpPr>
        <p:spPr bwMode="auto">
          <a:xfrm flipV="1">
            <a:off x="3124200" y="2357430"/>
            <a:ext cx="1090610" cy="8097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2590800" y="228600"/>
            <a:ext cx="44021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4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Подведем итоги</a:t>
            </a:r>
            <a:endParaRPr lang="en-US" sz="4400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6019800" y="2514600"/>
            <a:ext cx="281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Что это</a:t>
            </a:r>
            <a:r>
              <a:rPr 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5791200" y="2514600"/>
            <a:ext cx="26527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Показатель</a:t>
            </a:r>
            <a:endParaRPr lang="en-US" sz="36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82" name="Line 10"/>
          <p:cNvSpPr>
            <a:spLocks noChangeShapeType="1"/>
          </p:cNvSpPr>
          <p:nvPr/>
        </p:nvSpPr>
        <p:spPr bwMode="auto">
          <a:xfrm flipH="1" flipV="1">
            <a:off x="5000628" y="2000240"/>
            <a:ext cx="1781172" cy="51436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85" name="Text Box 13"/>
          <p:cNvSpPr txBox="1">
            <a:spLocks noChangeArrowheads="1"/>
          </p:cNvSpPr>
          <p:nvPr/>
        </p:nvSpPr>
        <p:spPr bwMode="auto">
          <a:xfrm>
            <a:off x="2971800" y="3429000"/>
            <a:ext cx="34686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8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=3*3*3*3*3*3*3</a:t>
            </a:r>
            <a:endParaRPr lang="en-US" sz="36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2438400" y="4267200"/>
            <a:ext cx="4383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660066"/>
                </a:solidFill>
                <a:effectLst/>
              </a:rPr>
              <a:t>“</a:t>
            </a:r>
            <a:r>
              <a:rPr lang="ru-RU" sz="2800">
                <a:solidFill>
                  <a:srgbClr val="660066"/>
                </a:solidFill>
                <a:effectLst/>
              </a:rPr>
              <a:t>Три</a:t>
            </a:r>
            <a:r>
              <a:rPr lang="en-US" sz="2800">
                <a:solidFill>
                  <a:srgbClr val="660066"/>
                </a:solidFill>
                <a:effectLst/>
              </a:rPr>
              <a:t> </a:t>
            </a:r>
            <a:r>
              <a:rPr lang="ru-RU" sz="2800">
                <a:solidFill>
                  <a:srgbClr val="660066"/>
                </a:solidFill>
                <a:effectLst/>
              </a:rPr>
              <a:t>в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 i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седьмой степени</a:t>
            </a:r>
            <a:r>
              <a:rPr lang="en-US" sz="2800">
                <a:solidFill>
                  <a:srgbClr val="660066"/>
                </a:solidFill>
                <a:effectLst/>
              </a:rPr>
              <a:t>”</a:t>
            </a:r>
          </a:p>
        </p:txBody>
      </p:sp>
      <p:sp>
        <p:nvSpPr>
          <p:cNvPr id="79890" name="Text Box 18"/>
          <p:cNvSpPr txBox="1">
            <a:spLocks noChangeArrowheads="1"/>
          </p:cNvSpPr>
          <p:nvPr/>
        </p:nvSpPr>
        <p:spPr bwMode="auto">
          <a:xfrm>
            <a:off x="2438400" y="4953000"/>
            <a:ext cx="2163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660066"/>
                </a:solidFill>
                <a:effectLst/>
              </a:rPr>
              <a:t>“</a:t>
            </a:r>
            <a:r>
              <a:rPr lang="ru-RU" sz="2800">
                <a:solidFill>
                  <a:srgbClr val="660066"/>
                </a:solidFill>
                <a:effectLst/>
              </a:rPr>
              <a:t>Три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 i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кубе</a:t>
            </a:r>
            <a:r>
              <a:rPr lang="en-US" sz="2800">
                <a:solidFill>
                  <a:srgbClr val="660066"/>
                </a:solidFill>
                <a:effectLst/>
              </a:rPr>
              <a:t>”</a:t>
            </a:r>
          </a:p>
        </p:txBody>
      </p:sp>
      <p:sp>
        <p:nvSpPr>
          <p:cNvPr id="79891" name="Text Box 19"/>
          <p:cNvSpPr txBox="1">
            <a:spLocks noChangeArrowheads="1"/>
          </p:cNvSpPr>
          <p:nvPr/>
        </p:nvSpPr>
        <p:spPr bwMode="auto">
          <a:xfrm>
            <a:off x="2438400" y="5791200"/>
            <a:ext cx="3060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660066"/>
                </a:solidFill>
                <a:effectLst/>
              </a:rPr>
              <a:t>“</a:t>
            </a:r>
            <a:r>
              <a:rPr lang="ru-RU" sz="2800" dirty="0">
                <a:solidFill>
                  <a:srgbClr val="660066"/>
                </a:solidFill>
                <a:effectLst/>
              </a:rPr>
              <a:t>Три</a:t>
            </a:r>
            <a:r>
              <a:rPr lang="en-US" sz="2800" dirty="0">
                <a:solidFill>
                  <a:schemeClr val="tx1"/>
                </a:solidFill>
                <a:effectLst/>
              </a:rPr>
              <a:t> </a:t>
            </a:r>
            <a:r>
              <a:rPr lang="ru-RU" sz="2800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квадрате</a:t>
            </a:r>
            <a:r>
              <a:rPr lang="en-US" sz="2800" dirty="0">
                <a:solidFill>
                  <a:srgbClr val="660066"/>
                </a:solidFill>
                <a:effectLst/>
              </a:rPr>
              <a:t>”</a:t>
            </a:r>
          </a:p>
        </p:txBody>
      </p:sp>
      <p:grpSp>
        <p:nvGrpSpPr>
          <p:cNvPr id="2" name="Group 22"/>
          <p:cNvGrpSpPr>
            <a:grpSpLocks noChangeAspect="1"/>
          </p:cNvGrpSpPr>
          <p:nvPr/>
        </p:nvGrpSpPr>
        <p:grpSpPr bwMode="auto">
          <a:xfrm>
            <a:off x="3962400" y="838200"/>
            <a:ext cx="1314450" cy="1947863"/>
            <a:chOff x="915" y="657"/>
            <a:chExt cx="828" cy="1227"/>
          </a:xfrm>
        </p:grpSpPr>
        <p:sp>
          <p:nvSpPr>
            <p:cNvPr id="79893" name="AutoShape 21"/>
            <p:cNvSpPr>
              <a:spLocks noChangeAspect="1" noChangeArrowheads="1" noTextEdit="1"/>
            </p:cNvSpPr>
            <p:nvPr/>
          </p:nvSpPr>
          <p:spPr bwMode="auto">
            <a:xfrm>
              <a:off x="915" y="657"/>
              <a:ext cx="828" cy="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5" name="Rectangle 23"/>
            <p:cNvSpPr>
              <a:spLocks noChangeArrowheads="1"/>
            </p:cNvSpPr>
            <p:nvPr/>
          </p:nvSpPr>
          <p:spPr bwMode="auto">
            <a:xfrm>
              <a:off x="1054" y="880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ru-RU" dirty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896" name="Rectangle 24"/>
            <p:cNvSpPr>
              <a:spLocks noChangeArrowheads="1"/>
            </p:cNvSpPr>
            <p:nvPr/>
          </p:nvSpPr>
          <p:spPr bwMode="auto">
            <a:xfrm>
              <a:off x="1074" y="1164"/>
              <a:ext cx="33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500" dirty="0">
                  <a:solidFill>
                    <a:srgbClr val="FF0000"/>
                  </a:solidFill>
                  <a:effectLst/>
                </a:rPr>
                <a:t>3</a:t>
              </a:r>
              <a:endParaRPr lang="ru-RU" dirty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897" name="Rectangle 25"/>
            <p:cNvSpPr>
              <a:spLocks noChangeArrowheads="1"/>
            </p:cNvSpPr>
            <p:nvPr/>
          </p:nvSpPr>
          <p:spPr bwMode="auto">
            <a:xfrm>
              <a:off x="1389" y="1074"/>
              <a:ext cx="236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5300" b="1" dirty="0">
                  <a:solidFill>
                    <a:srgbClr val="FF0000"/>
                  </a:solidFill>
                  <a:effectLst/>
                </a:rPr>
                <a:t>7</a:t>
              </a:r>
              <a:endPara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3" name="Group 32"/>
          <p:cNvGrpSpPr>
            <a:grpSpLocks noChangeAspect="1"/>
          </p:cNvGrpSpPr>
          <p:nvPr/>
        </p:nvGrpSpPr>
        <p:grpSpPr bwMode="auto">
          <a:xfrm>
            <a:off x="2514600" y="3200400"/>
            <a:ext cx="793750" cy="908050"/>
            <a:chOff x="1603" y="2225"/>
            <a:chExt cx="500" cy="572"/>
          </a:xfrm>
        </p:grpSpPr>
        <p:sp>
          <p:nvSpPr>
            <p:cNvPr id="79903" name="AutoShape 31"/>
            <p:cNvSpPr>
              <a:spLocks noChangeAspect="1" noChangeArrowheads="1" noTextEdit="1"/>
            </p:cNvSpPr>
            <p:nvPr/>
          </p:nvSpPr>
          <p:spPr bwMode="auto">
            <a:xfrm>
              <a:off x="1603" y="2225"/>
              <a:ext cx="500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5" name="Rectangle 33"/>
            <p:cNvSpPr>
              <a:spLocks noChangeArrowheads="1"/>
            </p:cNvSpPr>
            <p:nvPr/>
          </p:nvSpPr>
          <p:spPr bwMode="auto">
            <a:xfrm>
              <a:off x="1687" y="2359"/>
              <a:ext cx="20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4500">
                  <a:solidFill>
                    <a:srgbClr val="C0C0C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06" name="Rectangle 34"/>
            <p:cNvSpPr>
              <a:spLocks noChangeArrowheads="1"/>
            </p:cNvSpPr>
            <p:nvPr/>
          </p:nvSpPr>
          <p:spPr bwMode="auto">
            <a:xfrm>
              <a:off x="1673" y="2345"/>
              <a:ext cx="20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4500">
                  <a:solidFill>
                    <a:srgbClr val="FF000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07" name="Rectangle 35"/>
            <p:cNvSpPr>
              <a:spLocks noChangeArrowheads="1"/>
            </p:cNvSpPr>
            <p:nvPr/>
          </p:nvSpPr>
          <p:spPr bwMode="auto">
            <a:xfrm>
              <a:off x="1880" y="2269"/>
              <a:ext cx="12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800" b="1">
                  <a:solidFill>
                    <a:srgbClr val="FF0000"/>
                  </a:solidFill>
                  <a:effectLst/>
                </a:rPr>
                <a:t>7</a:t>
              </a:r>
              <a:endPara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4" name="Group 37"/>
          <p:cNvGrpSpPr>
            <a:grpSpLocks noChangeAspect="1"/>
          </p:cNvGrpSpPr>
          <p:nvPr/>
        </p:nvGrpSpPr>
        <p:grpSpPr bwMode="auto">
          <a:xfrm>
            <a:off x="1600200" y="4038600"/>
            <a:ext cx="793750" cy="908050"/>
            <a:chOff x="892" y="2817"/>
            <a:chExt cx="500" cy="572"/>
          </a:xfrm>
        </p:grpSpPr>
        <p:sp>
          <p:nvSpPr>
            <p:cNvPr id="79908" name="AutoShape 36"/>
            <p:cNvSpPr>
              <a:spLocks noChangeAspect="1" noChangeArrowheads="1" noTextEdit="1"/>
            </p:cNvSpPr>
            <p:nvPr/>
          </p:nvSpPr>
          <p:spPr bwMode="auto">
            <a:xfrm>
              <a:off x="892" y="2817"/>
              <a:ext cx="500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0" name="Rectangle 38"/>
            <p:cNvSpPr>
              <a:spLocks noChangeArrowheads="1"/>
            </p:cNvSpPr>
            <p:nvPr/>
          </p:nvSpPr>
          <p:spPr bwMode="auto">
            <a:xfrm>
              <a:off x="976" y="2951"/>
              <a:ext cx="20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4500">
                  <a:solidFill>
                    <a:srgbClr val="C0C0C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11" name="Rectangle 39"/>
            <p:cNvSpPr>
              <a:spLocks noChangeArrowheads="1"/>
            </p:cNvSpPr>
            <p:nvPr/>
          </p:nvSpPr>
          <p:spPr bwMode="auto">
            <a:xfrm>
              <a:off x="962" y="2937"/>
              <a:ext cx="20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4500">
                  <a:solidFill>
                    <a:srgbClr val="FF000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12" name="Rectangle 40"/>
            <p:cNvSpPr>
              <a:spLocks noChangeArrowheads="1"/>
            </p:cNvSpPr>
            <p:nvPr/>
          </p:nvSpPr>
          <p:spPr bwMode="auto">
            <a:xfrm>
              <a:off x="1169" y="2861"/>
              <a:ext cx="142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b="1">
                  <a:solidFill>
                    <a:srgbClr val="FF0000"/>
                  </a:solidFill>
                  <a:effectLst/>
                </a:rPr>
                <a:t>7</a:t>
              </a:r>
              <a:endPara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5" name="Group 42"/>
          <p:cNvGrpSpPr>
            <a:grpSpLocks noChangeAspect="1"/>
          </p:cNvGrpSpPr>
          <p:nvPr/>
        </p:nvGrpSpPr>
        <p:grpSpPr bwMode="auto">
          <a:xfrm>
            <a:off x="1600200" y="4800600"/>
            <a:ext cx="785813" cy="900113"/>
            <a:chOff x="895" y="3273"/>
            <a:chExt cx="495" cy="567"/>
          </a:xfrm>
        </p:grpSpPr>
        <p:sp>
          <p:nvSpPr>
            <p:cNvPr id="79913" name="AutoShape 41"/>
            <p:cNvSpPr>
              <a:spLocks noChangeAspect="1" noChangeArrowheads="1" noTextEdit="1"/>
            </p:cNvSpPr>
            <p:nvPr/>
          </p:nvSpPr>
          <p:spPr bwMode="auto">
            <a:xfrm>
              <a:off x="895" y="3273"/>
              <a:ext cx="495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5" name="Rectangle 43"/>
            <p:cNvSpPr>
              <a:spLocks noChangeArrowheads="1"/>
            </p:cNvSpPr>
            <p:nvPr/>
          </p:nvSpPr>
          <p:spPr bwMode="auto">
            <a:xfrm>
              <a:off x="976" y="3408"/>
              <a:ext cx="20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4500">
                  <a:solidFill>
                    <a:srgbClr val="C0C0C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16" name="Rectangle 44"/>
            <p:cNvSpPr>
              <a:spLocks noChangeArrowheads="1"/>
            </p:cNvSpPr>
            <p:nvPr/>
          </p:nvSpPr>
          <p:spPr bwMode="auto">
            <a:xfrm>
              <a:off x="963" y="3394"/>
              <a:ext cx="20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4500">
                  <a:solidFill>
                    <a:srgbClr val="FF000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17" name="Rectangle 45"/>
            <p:cNvSpPr>
              <a:spLocks noChangeArrowheads="1"/>
            </p:cNvSpPr>
            <p:nvPr/>
          </p:nvSpPr>
          <p:spPr bwMode="auto">
            <a:xfrm>
              <a:off x="1170" y="3316"/>
              <a:ext cx="142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b="1">
                  <a:solidFill>
                    <a:srgbClr val="FF0000"/>
                  </a:solidFill>
                  <a:effectLst/>
                </a:rPr>
                <a:t>3</a:t>
              </a:r>
              <a:endPara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6" name="Group 47"/>
          <p:cNvGrpSpPr>
            <a:grpSpLocks noChangeAspect="1"/>
          </p:cNvGrpSpPr>
          <p:nvPr/>
        </p:nvGrpSpPr>
        <p:grpSpPr bwMode="auto">
          <a:xfrm>
            <a:off x="1609725" y="5562600"/>
            <a:ext cx="852488" cy="976313"/>
            <a:chOff x="895" y="3753"/>
            <a:chExt cx="495" cy="567"/>
          </a:xfrm>
        </p:grpSpPr>
        <p:sp>
          <p:nvSpPr>
            <p:cNvPr id="79918" name="AutoShape 46"/>
            <p:cNvSpPr>
              <a:spLocks noChangeAspect="1" noChangeArrowheads="1" noTextEdit="1"/>
            </p:cNvSpPr>
            <p:nvPr/>
          </p:nvSpPr>
          <p:spPr bwMode="auto">
            <a:xfrm>
              <a:off x="895" y="3753"/>
              <a:ext cx="495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0" name="Rectangle 48"/>
            <p:cNvSpPr>
              <a:spLocks noChangeArrowheads="1"/>
            </p:cNvSpPr>
            <p:nvPr/>
          </p:nvSpPr>
          <p:spPr bwMode="auto">
            <a:xfrm>
              <a:off x="976" y="3888"/>
              <a:ext cx="184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4500">
                  <a:solidFill>
                    <a:srgbClr val="C0C0C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21" name="Rectangle 49"/>
            <p:cNvSpPr>
              <a:spLocks noChangeArrowheads="1"/>
            </p:cNvSpPr>
            <p:nvPr/>
          </p:nvSpPr>
          <p:spPr bwMode="auto">
            <a:xfrm>
              <a:off x="963" y="3874"/>
              <a:ext cx="185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4500">
                  <a:solidFill>
                    <a:srgbClr val="FF000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22" name="Rectangle 50"/>
            <p:cNvSpPr>
              <a:spLocks noChangeArrowheads="1"/>
            </p:cNvSpPr>
            <p:nvPr/>
          </p:nvSpPr>
          <p:spPr bwMode="auto">
            <a:xfrm>
              <a:off x="1170" y="3796"/>
              <a:ext cx="131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b="1">
                  <a:solidFill>
                    <a:srgbClr val="FF0000"/>
                  </a:solidFill>
                  <a:effectLst/>
                </a:rPr>
                <a:t>2</a:t>
              </a:r>
              <a:endPara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0"/>
                            </p:stCondLst>
                            <p:childTnLst>
                              <p:par>
                                <p:cTn id="11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14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14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64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79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79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0" dur="1000"/>
                                        <p:tgtEl>
                                          <p:spTgt spid="79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79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4" grpId="1"/>
      <p:bldP spid="79875" grpId="0"/>
      <p:bldP spid="79877" grpId="0" animBg="1"/>
      <p:bldP spid="79879" grpId="0"/>
      <p:bldP spid="79879" grpId="1"/>
      <p:bldP spid="79880" grpId="0"/>
      <p:bldP spid="79880" grpId="1"/>
      <p:bldP spid="79881" grpId="0"/>
      <p:bldP spid="79882" grpId="0" animBg="1"/>
      <p:bldP spid="79885" grpId="0"/>
      <p:bldP spid="79887" grpId="0"/>
      <p:bldP spid="79890" grpId="0"/>
      <p:bldP spid="7989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Rectangle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49238"/>
            <a:ext cx="8242300" cy="1177925"/>
          </a:xfrm>
        </p:spPr>
      </p:pic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5929330"/>
            <a:ext cx="7467600" cy="544622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WordArt 7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611560" y="476251"/>
            <a:ext cx="6264696" cy="3529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6562" name="Picture 2" descr="C:\Users\1\Desktop\unnam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78684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533400"/>
          </a:xfrm>
          <a:ln w="38100">
            <a:solidFill>
              <a:srgbClr val="660066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660066"/>
                </a:solidFill>
              </a:rPr>
              <a:t>Устный счет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58" y="1357298"/>
            <a:ext cx="8610600" cy="533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b="1" dirty="0">
                <a:solidFill>
                  <a:srgbClr val="002060"/>
                </a:solidFill>
              </a:rPr>
              <a:t>Упростите выражение:</a:t>
            </a: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2819400" y="2209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effectLst/>
              </a:rPr>
              <a:t>6m+24m=</a:t>
            </a:r>
            <a:endParaRPr lang="ru-RU" sz="2400" b="1" dirty="0">
              <a:effectLst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4876800" y="22098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FF0000"/>
                </a:solidFill>
                <a:effectLst/>
              </a:rPr>
              <a:t>?</a:t>
            </a:r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4572000" y="2209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effectLst/>
              </a:rPr>
              <a:t>30m</a:t>
            </a:r>
            <a:endParaRPr lang="ru-RU" sz="2400" b="1" dirty="0">
              <a:effectLst/>
            </a:endParaRPr>
          </a:p>
        </p:txBody>
      </p:sp>
      <p:sp>
        <p:nvSpPr>
          <p:cNvPr id="63500" name="Rectangle 12"/>
          <p:cNvSpPr>
            <a:spLocks noChangeArrowheads="1"/>
          </p:cNvSpPr>
          <p:nvPr/>
        </p:nvSpPr>
        <p:spPr bwMode="auto">
          <a:xfrm>
            <a:off x="2819400" y="28956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effectLst/>
              </a:rPr>
              <a:t>48x+x=</a:t>
            </a:r>
            <a:endParaRPr lang="ru-RU" sz="2400" b="1" dirty="0">
              <a:effectLst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4343400" y="28956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FF0000"/>
                </a:solidFill>
                <a:effectLst/>
              </a:rPr>
              <a:t>?</a:t>
            </a:r>
          </a:p>
        </p:txBody>
      </p:sp>
      <p:sp>
        <p:nvSpPr>
          <p:cNvPr id="63502" name="Rectangle 14"/>
          <p:cNvSpPr>
            <a:spLocks noChangeArrowheads="1"/>
          </p:cNvSpPr>
          <p:nvPr/>
        </p:nvSpPr>
        <p:spPr bwMode="auto">
          <a:xfrm>
            <a:off x="4214810" y="2928934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effectLst/>
              </a:rPr>
              <a:t>49x</a:t>
            </a:r>
            <a:endParaRPr lang="ru-RU" sz="2400" b="1" dirty="0">
              <a:effectLst/>
            </a:endParaRPr>
          </a:p>
        </p:txBody>
      </p:sp>
      <p:sp>
        <p:nvSpPr>
          <p:cNvPr id="63503" name="Rectangle 15"/>
          <p:cNvSpPr>
            <a:spLocks noChangeArrowheads="1"/>
          </p:cNvSpPr>
          <p:nvPr/>
        </p:nvSpPr>
        <p:spPr bwMode="auto">
          <a:xfrm>
            <a:off x="2819400" y="3581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effectLst/>
              </a:rPr>
              <a:t>32b-b=</a:t>
            </a:r>
            <a:endParaRPr lang="ru-RU" sz="2400" b="1" dirty="0">
              <a:effectLst/>
            </a:endParaRPr>
          </a:p>
        </p:txBody>
      </p:sp>
      <p:sp>
        <p:nvSpPr>
          <p:cNvPr id="63504" name="Rectangle 16"/>
          <p:cNvSpPr>
            <a:spLocks noChangeArrowheads="1"/>
          </p:cNvSpPr>
          <p:nvPr/>
        </p:nvSpPr>
        <p:spPr bwMode="auto">
          <a:xfrm>
            <a:off x="4343400" y="35814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FF0000"/>
                </a:solidFill>
                <a:effectLst/>
              </a:rPr>
              <a:t>?</a:t>
            </a:r>
          </a:p>
        </p:txBody>
      </p:sp>
      <p:sp>
        <p:nvSpPr>
          <p:cNvPr id="63506" name="Rectangle 18"/>
          <p:cNvSpPr>
            <a:spLocks noChangeArrowheads="1"/>
          </p:cNvSpPr>
          <p:nvPr/>
        </p:nvSpPr>
        <p:spPr bwMode="auto">
          <a:xfrm>
            <a:off x="4267200" y="35814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effectLst/>
              </a:rPr>
              <a:t>31b</a:t>
            </a:r>
            <a:endParaRPr lang="ru-RU" sz="2400" b="1" dirty="0">
              <a:effectLst/>
            </a:endParaRPr>
          </a:p>
        </p:txBody>
      </p:sp>
      <p:sp>
        <p:nvSpPr>
          <p:cNvPr id="63507" name="Rectangle 19"/>
          <p:cNvSpPr>
            <a:spLocks noChangeArrowheads="1"/>
          </p:cNvSpPr>
          <p:nvPr/>
        </p:nvSpPr>
        <p:spPr bwMode="auto">
          <a:xfrm>
            <a:off x="2743200" y="4191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ru-RU" dirty="0">
              <a:solidFill>
                <a:srgbClr val="660066"/>
              </a:solidFill>
              <a:effectLst/>
            </a:endParaRPr>
          </a:p>
        </p:txBody>
      </p:sp>
      <p:sp>
        <p:nvSpPr>
          <p:cNvPr id="63508" name="Rectangle 20"/>
          <p:cNvSpPr>
            <a:spLocks noChangeArrowheads="1"/>
          </p:cNvSpPr>
          <p:nvPr/>
        </p:nvSpPr>
        <p:spPr bwMode="auto">
          <a:xfrm>
            <a:off x="5334000" y="41910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63509" name="Rectangle 21"/>
          <p:cNvSpPr>
            <a:spLocks noChangeArrowheads="1"/>
          </p:cNvSpPr>
          <p:nvPr/>
        </p:nvSpPr>
        <p:spPr bwMode="auto">
          <a:xfrm>
            <a:off x="5334000" y="4191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ru-RU" dirty="0">
              <a:solidFill>
                <a:srgbClr val="660066"/>
              </a:solidFill>
              <a:effectLst/>
            </a:endParaRPr>
          </a:p>
        </p:txBody>
      </p:sp>
      <p:sp>
        <p:nvSpPr>
          <p:cNvPr id="63510" name="Rectangle 22"/>
          <p:cNvSpPr>
            <a:spLocks noChangeArrowheads="1"/>
          </p:cNvSpPr>
          <p:nvPr/>
        </p:nvSpPr>
        <p:spPr bwMode="auto">
          <a:xfrm>
            <a:off x="2743200" y="48768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ru-RU" dirty="0">
              <a:solidFill>
                <a:srgbClr val="660066"/>
              </a:solidFill>
              <a:effectLst/>
            </a:endParaRPr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5791200" y="48768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63512" name="Rectangle 24"/>
          <p:cNvSpPr>
            <a:spLocks noChangeArrowheads="1"/>
          </p:cNvSpPr>
          <p:nvPr/>
        </p:nvSpPr>
        <p:spPr bwMode="auto">
          <a:xfrm>
            <a:off x="5638800" y="48768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ru-RU" dirty="0">
              <a:solidFill>
                <a:srgbClr val="660066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3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3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xit" presetSubtype="4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3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3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3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3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3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xit" presetSubtype="4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5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63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63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3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3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/>
      <p:bldP spid="63491" grpId="0" build="p"/>
      <p:bldP spid="63497" grpId="0"/>
      <p:bldP spid="63498" grpId="0"/>
      <p:bldP spid="63498" grpId="1"/>
      <p:bldP spid="63499" grpId="0"/>
      <p:bldP spid="63500" grpId="0"/>
      <p:bldP spid="63501" grpId="0"/>
      <p:bldP spid="63501" grpId="1"/>
      <p:bldP spid="63502" grpId="0"/>
      <p:bldP spid="63503" grpId="0"/>
      <p:bldP spid="63504" grpId="0"/>
      <p:bldP spid="63504" grpId="1"/>
      <p:bldP spid="63506" grpId="0"/>
      <p:bldP spid="63507" grpId="0"/>
      <p:bldP spid="63508" grpId="0"/>
      <p:bldP spid="63508" grpId="1"/>
      <p:bldP spid="63509" grpId="0"/>
      <p:bldP spid="63510" grpId="0"/>
      <p:bldP spid="63511" grpId="0"/>
      <p:bldP spid="63511" grpId="1"/>
      <p:bldP spid="635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829576" cy="5330968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b="1" dirty="0" smtClean="0"/>
              <a:t> </a:t>
            </a:r>
            <a:r>
              <a:rPr lang="ru-RU" dirty="0" smtClean="0"/>
              <a:t>Проверьте правильность расстановки действий:</a:t>
            </a:r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r>
              <a:rPr lang="ru-RU" b="1" dirty="0" smtClean="0"/>
              <a:t>			</a:t>
            </a:r>
            <a:r>
              <a:rPr lang="ru-RU" sz="2800" dirty="0" smtClean="0"/>
              <a:t>508*609 – (22313+345):69</a:t>
            </a:r>
          </a:p>
          <a:p>
            <a:pPr marL="457200" indent="-457200">
              <a:buNone/>
            </a:pPr>
            <a:endParaRPr lang="ru-RU" b="1" dirty="0" smtClean="0"/>
          </a:p>
          <a:p>
            <a:pPr marL="457200" indent="-457200">
              <a:buNone/>
            </a:pPr>
            <a:r>
              <a:rPr lang="ru-RU" b="1" dirty="0" smtClean="0"/>
              <a:t>			</a:t>
            </a:r>
            <a:r>
              <a:rPr lang="ru-RU" sz="2800" dirty="0" smtClean="0"/>
              <a:t>34*45 + 56 - 78*356:56*4 </a:t>
            </a:r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b="1" dirty="0" smtClean="0"/>
          </a:p>
          <a:p>
            <a:pPr marL="457200" indent="-457200">
              <a:buNone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95473" y="1834051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786182" y="184367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99259" y="1809239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38745" y="184367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14612" y="264318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10818" y="2652807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143372" y="2652807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819767" y="266397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527528" y="268168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72198" y="2691307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660066"/>
                </a:solidFill>
              </a:rPr>
              <a:t>Какое число пропущено?</a:t>
            </a:r>
          </a:p>
        </p:txBody>
      </p:sp>
      <p:sp>
        <p:nvSpPr>
          <p:cNvPr id="67602" name="Oval 18"/>
          <p:cNvSpPr>
            <a:spLocks noChangeArrowheads="1"/>
          </p:cNvSpPr>
          <p:nvPr/>
        </p:nvSpPr>
        <p:spPr bwMode="auto">
          <a:xfrm>
            <a:off x="914400" y="1295400"/>
            <a:ext cx="8382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</a:p>
        </p:txBody>
      </p:sp>
      <p:sp>
        <p:nvSpPr>
          <p:cNvPr id="67603" name="Oval 19"/>
          <p:cNvSpPr>
            <a:spLocks noChangeArrowheads="1"/>
          </p:cNvSpPr>
          <p:nvPr/>
        </p:nvSpPr>
        <p:spPr bwMode="auto">
          <a:xfrm>
            <a:off x="1752600" y="2133600"/>
            <a:ext cx="7620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67604" name="Oval 20"/>
          <p:cNvSpPr>
            <a:spLocks noChangeArrowheads="1"/>
          </p:cNvSpPr>
          <p:nvPr/>
        </p:nvSpPr>
        <p:spPr bwMode="auto">
          <a:xfrm>
            <a:off x="2667000" y="1295400"/>
            <a:ext cx="8382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67605" name="Oval 21"/>
          <p:cNvSpPr>
            <a:spLocks noChangeArrowheads="1"/>
          </p:cNvSpPr>
          <p:nvPr/>
        </p:nvSpPr>
        <p:spPr bwMode="auto">
          <a:xfrm>
            <a:off x="4764088" y="1279525"/>
            <a:ext cx="835025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12</a:t>
            </a:r>
          </a:p>
        </p:txBody>
      </p:sp>
      <p:sp>
        <p:nvSpPr>
          <p:cNvPr id="67606" name="Oval 22"/>
          <p:cNvSpPr>
            <a:spLocks noChangeArrowheads="1"/>
          </p:cNvSpPr>
          <p:nvPr/>
        </p:nvSpPr>
        <p:spPr bwMode="auto">
          <a:xfrm>
            <a:off x="3124200" y="4953000"/>
            <a:ext cx="914400" cy="9144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7608" name="Oval 24"/>
          <p:cNvSpPr>
            <a:spLocks noChangeArrowheads="1"/>
          </p:cNvSpPr>
          <p:nvPr/>
        </p:nvSpPr>
        <p:spPr bwMode="auto">
          <a:xfrm>
            <a:off x="1676400" y="5105400"/>
            <a:ext cx="792163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67609" name="Oval 25"/>
          <p:cNvSpPr>
            <a:spLocks noChangeArrowheads="1"/>
          </p:cNvSpPr>
          <p:nvPr/>
        </p:nvSpPr>
        <p:spPr bwMode="auto">
          <a:xfrm>
            <a:off x="6705600" y="1295400"/>
            <a:ext cx="868363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</a:p>
        </p:txBody>
      </p:sp>
      <p:sp>
        <p:nvSpPr>
          <p:cNvPr id="67610" name="Oval 26"/>
          <p:cNvSpPr>
            <a:spLocks noChangeArrowheads="1"/>
          </p:cNvSpPr>
          <p:nvPr/>
        </p:nvSpPr>
        <p:spPr bwMode="auto">
          <a:xfrm>
            <a:off x="5715000" y="2209800"/>
            <a:ext cx="8382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67611" name="Oval 27"/>
          <p:cNvSpPr>
            <a:spLocks noChangeArrowheads="1"/>
          </p:cNvSpPr>
          <p:nvPr/>
        </p:nvSpPr>
        <p:spPr bwMode="auto">
          <a:xfrm>
            <a:off x="649288" y="4175125"/>
            <a:ext cx="835025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14</a:t>
            </a:r>
          </a:p>
        </p:txBody>
      </p:sp>
      <p:sp>
        <p:nvSpPr>
          <p:cNvPr id="67612" name="Oval 28"/>
          <p:cNvSpPr>
            <a:spLocks noChangeArrowheads="1"/>
          </p:cNvSpPr>
          <p:nvPr/>
        </p:nvSpPr>
        <p:spPr bwMode="auto">
          <a:xfrm>
            <a:off x="2590800" y="4191000"/>
            <a:ext cx="8382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</a:p>
        </p:txBody>
      </p:sp>
      <p:sp>
        <p:nvSpPr>
          <p:cNvPr id="67613" name="Oval 29"/>
          <p:cNvSpPr>
            <a:spLocks noChangeArrowheads="1"/>
          </p:cNvSpPr>
          <p:nvPr/>
        </p:nvSpPr>
        <p:spPr bwMode="auto">
          <a:xfrm>
            <a:off x="4687888" y="4327525"/>
            <a:ext cx="835025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45</a:t>
            </a:r>
          </a:p>
        </p:txBody>
      </p:sp>
      <p:sp>
        <p:nvSpPr>
          <p:cNvPr id="67614" name="Oval 30"/>
          <p:cNvSpPr>
            <a:spLocks noChangeArrowheads="1"/>
          </p:cNvSpPr>
          <p:nvPr/>
        </p:nvSpPr>
        <p:spPr bwMode="auto">
          <a:xfrm>
            <a:off x="6781800" y="4267200"/>
            <a:ext cx="8382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67615" name="Oval 31"/>
          <p:cNvSpPr>
            <a:spLocks noChangeArrowheads="1"/>
          </p:cNvSpPr>
          <p:nvPr/>
        </p:nvSpPr>
        <p:spPr bwMode="auto">
          <a:xfrm>
            <a:off x="5791200" y="5181600"/>
            <a:ext cx="8382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67616" name="Rectangle 32"/>
          <p:cNvSpPr>
            <a:spLocks noChangeArrowheads="1"/>
          </p:cNvSpPr>
          <p:nvPr/>
        </p:nvSpPr>
        <p:spPr bwMode="auto">
          <a:xfrm>
            <a:off x="304800" y="320040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000" dirty="0">
                <a:solidFill>
                  <a:srgbClr val="660066"/>
                </a:solidFill>
                <a:effectLst/>
              </a:rPr>
              <a:t>И еще пример</a:t>
            </a:r>
          </a:p>
        </p:txBody>
      </p:sp>
      <p:sp>
        <p:nvSpPr>
          <p:cNvPr id="67617" name="Line 33"/>
          <p:cNvSpPr>
            <a:spLocks noChangeShapeType="1"/>
          </p:cNvSpPr>
          <p:nvPr/>
        </p:nvSpPr>
        <p:spPr bwMode="auto">
          <a:xfrm>
            <a:off x="1600200" y="2057400"/>
            <a:ext cx="2286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23" name="Line 39"/>
          <p:cNvSpPr>
            <a:spLocks noChangeShapeType="1"/>
          </p:cNvSpPr>
          <p:nvPr/>
        </p:nvSpPr>
        <p:spPr bwMode="auto">
          <a:xfrm flipH="1">
            <a:off x="2438400" y="1981200"/>
            <a:ext cx="3048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24" name="Line 40"/>
          <p:cNvSpPr>
            <a:spLocks noChangeShapeType="1"/>
          </p:cNvSpPr>
          <p:nvPr/>
        </p:nvSpPr>
        <p:spPr bwMode="auto">
          <a:xfrm>
            <a:off x="1752600" y="16002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25" name="Line 41"/>
          <p:cNvSpPr>
            <a:spLocks noChangeShapeType="1"/>
          </p:cNvSpPr>
          <p:nvPr/>
        </p:nvSpPr>
        <p:spPr bwMode="auto">
          <a:xfrm>
            <a:off x="5486400" y="2057400"/>
            <a:ext cx="3048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26" name="Line 42"/>
          <p:cNvSpPr>
            <a:spLocks noChangeShapeType="1"/>
          </p:cNvSpPr>
          <p:nvPr/>
        </p:nvSpPr>
        <p:spPr bwMode="auto">
          <a:xfrm flipH="1">
            <a:off x="6477000" y="1981200"/>
            <a:ext cx="3810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27" name="Line 43"/>
          <p:cNvSpPr>
            <a:spLocks noChangeShapeType="1"/>
          </p:cNvSpPr>
          <p:nvPr/>
        </p:nvSpPr>
        <p:spPr bwMode="auto">
          <a:xfrm>
            <a:off x="5638800" y="16764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28" name="Line 44"/>
          <p:cNvSpPr>
            <a:spLocks noChangeShapeType="1"/>
          </p:cNvSpPr>
          <p:nvPr/>
        </p:nvSpPr>
        <p:spPr bwMode="auto">
          <a:xfrm>
            <a:off x="1295400" y="4876800"/>
            <a:ext cx="457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35" name="Line 51"/>
          <p:cNvSpPr>
            <a:spLocks noChangeShapeType="1"/>
          </p:cNvSpPr>
          <p:nvPr/>
        </p:nvSpPr>
        <p:spPr bwMode="auto">
          <a:xfrm flipH="1">
            <a:off x="2362200" y="4876800"/>
            <a:ext cx="3810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36" name="Line 52"/>
          <p:cNvSpPr>
            <a:spLocks noChangeShapeType="1"/>
          </p:cNvSpPr>
          <p:nvPr/>
        </p:nvSpPr>
        <p:spPr bwMode="auto">
          <a:xfrm>
            <a:off x="1524000" y="44958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41" name="Line 57"/>
          <p:cNvSpPr>
            <a:spLocks noChangeShapeType="1"/>
          </p:cNvSpPr>
          <p:nvPr/>
        </p:nvSpPr>
        <p:spPr bwMode="auto">
          <a:xfrm>
            <a:off x="5410200" y="4953000"/>
            <a:ext cx="457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42" name="Line 58"/>
          <p:cNvSpPr>
            <a:spLocks noChangeShapeType="1"/>
          </p:cNvSpPr>
          <p:nvPr/>
        </p:nvSpPr>
        <p:spPr bwMode="auto">
          <a:xfrm flipH="1">
            <a:off x="6553200" y="4953000"/>
            <a:ext cx="3810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43" name="Line 59"/>
          <p:cNvSpPr>
            <a:spLocks noChangeShapeType="1"/>
          </p:cNvSpPr>
          <p:nvPr/>
        </p:nvSpPr>
        <p:spPr bwMode="auto">
          <a:xfrm>
            <a:off x="5562600" y="4648200"/>
            <a:ext cx="1219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44" name="Rectangle 60"/>
          <p:cNvSpPr>
            <a:spLocks noChangeArrowheads="1"/>
          </p:cNvSpPr>
          <p:nvPr/>
        </p:nvSpPr>
        <p:spPr bwMode="auto">
          <a:xfrm>
            <a:off x="5867400" y="2286000"/>
            <a:ext cx="5334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>
                <a:solidFill>
                  <a:srgbClr val="660066"/>
                </a:solidFill>
                <a:effectLst/>
              </a:rPr>
              <a:t>5</a:t>
            </a:r>
          </a:p>
        </p:txBody>
      </p:sp>
      <p:sp>
        <p:nvSpPr>
          <p:cNvPr id="67645" name="Rectangle 61"/>
          <p:cNvSpPr>
            <a:spLocks noChangeArrowheads="1"/>
          </p:cNvSpPr>
          <p:nvPr/>
        </p:nvSpPr>
        <p:spPr bwMode="auto">
          <a:xfrm>
            <a:off x="6858000" y="4343400"/>
            <a:ext cx="6858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>
                <a:solidFill>
                  <a:srgbClr val="660066"/>
                </a:solidFill>
                <a:effectLst/>
              </a:rPr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7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7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7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7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76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7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7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76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7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7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76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7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7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7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76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76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76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7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7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7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7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7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7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76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7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7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7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7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7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7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7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7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76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7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7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7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7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7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7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7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7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7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7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7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7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67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7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7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76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76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76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76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7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7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7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7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7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7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7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7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67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7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7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67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67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602" grpId="0" animBg="1"/>
      <p:bldP spid="67603" grpId="0" animBg="1"/>
      <p:bldP spid="67604" grpId="0" animBg="1"/>
      <p:bldP spid="67605" grpId="0" animBg="1"/>
      <p:bldP spid="67608" grpId="0" animBg="1"/>
      <p:bldP spid="67609" grpId="0" animBg="1"/>
      <p:bldP spid="67610" grpId="0" build="allAtOnce" animBg="1"/>
      <p:bldP spid="67611" grpId="0" animBg="1"/>
      <p:bldP spid="67612" grpId="0" animBg="1"/>
      <p:bldP spid="67613" grpId="0" animBg="1"/>
      <p:bldP spid="67614" grpId="0" build="allAtOnce" animBg="1"/>
      <p:bldP spid="67615" grpId="0" animBg="1"/>
      <p:bldP spid="67617" grpId="0" animBg="1"/>
      <p:bldP spid="67623" grpId="0" animBg="1"/>
      <p:bldP spid="67624" grpId="0" animBg="1"/>
      <p:bldP spid="67625" grpId="0" animBg="1"/>
      <p:bldP spid="67626" grpId="0" animBg="1"/>
      <p:bldP spid="67627" grpId="0" animBg="1"/>
      <p:bldP spid="67628" grpId="0" animBg="1"/>
      <p:bldP spid="67635" grpId="0" animBg="1"/>
      <p:bldP spid="67636" grpId="0" animBg="1"/>
      <p:bldP spid="67641" grpId="0" animBg="1"/>
      <p:bldP spid="67642" grpId="0" animBg="1"/>
      <p:bldP spid="67643" grpId="0" animBg="1"/>
      <p:bldP spid="67644" grpId="0"/>
      <p:bldP spid="676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357188" y="214313"/>
            <a:ext cx="8501062" cy="6429375"/>
            <a:chOff x="285720" y="214290"/>
            <a:chExt cx="8501122" cy="6429420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357158" y="214290"/>
              <a:ext cx="8429684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-2893271" y="3393281"/>
              <a:ext cx="6429420" cy="71438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5572131" y="3429001"/>
              <a:ext cx="6429420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285720" y="6643710"/>
              <a:ext cx="8501122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714348" y="571479"/>
              <a:ext cx="7715304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5572132" y="3428999"/>
              <a:ext cx="5715040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-2178891" y="3393280"/>
              <a:ext cx="5715040" cy="71439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642910" y="6286519"/>
              <a:ext cx="7786743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Овал 10"/>
            <p:cNvSpPr/>
            <p:nvPr/>
          </p:nvSpPr>
          <p:spPr>
            <a:xfrm>
              <a:off x="428596" y="285727"/>
              <a:ext cx="357190" cy="35719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8429652" y="285727"/>
              <a:ext cx="357190" cy="35719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5720" y="6215082"/>
              <a:ext cx="357190" cy="357189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8429652" y="6215082"/>
              <a:ext cx="357190" cy="357189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357686" y="6286519"/>
              <a:ext cx="357191" cy="357191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429124" y="214290"/>
              <a:ext cx="357190" cy="357189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57158" y="2928934"/>
              <a:ext cx="357191" cy="357189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8429652" y="3071810"/>
              <a:ext cx="357190" cy="357189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428750" y="764704"/>
            <a:ext cx="64436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134D03"/>
                </a:solidFill>
                <a:latin typeface="Calibri" pitchFamily="34" charset="0"/>
              </a:rPr>
              <a:t>Запишите короче </a:t>
            </a:r>
            <a:r>
              <a:rPr lang="ru-RU" sz="4400" b="1" dirty="0" smtClean="0">
                <a:solidFill>
                  <a:srgbClr val="134D03"/>
                </a:solidFill>
                <a:latin typeface="Calibri" pitchFamily="34" charset="0"/>
              </a:rPr>
              <a:t>:</a:t>
            </a:r>
            <a:endParaRPr lang="ru-RU" sz="4400" b="1" dirty="0">
              <a:solidFill>
                <a:srgbClr val="134D03"/>
              </a:solidFill>
              <a:latin typeface="Calibri" pitchFamily="34" charset="0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785813" y="2357438"/>
            <a:ext cx="3611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1) </a:t>
            </a:r>
            <a:r>
              <a:rPr lang="ru-RU" sz="3200" b="1" dirty="0">
                <a:latin typeface="Calibri" pitchFamily="34" charset="0"/>
              </a:rPr>
              <a:t>2 + 2 + 2 + 2 + 2 = </a:t>
            </a: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785813" y="3000375"/>
            <a:ext cx="42116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2) </a:t>
            </a:r>
            <a:r>
              <a:rPr lang="ru-RU" sz="3200" b="1" dirty="0">
                <a:latin typeface="Calibri" pitchFamily="34" charset="0"/>
              </a:rPr>
              <a:t>7 + 7 + 7 + 7 + 7 + 7 = </a:t>
            </a: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785813" y="3571875"/>
            <a:ext cx="30384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3) 11 + 11 + 11 = </a:t>
            </a: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785813" y="4071938"/>
            <a:ext cx="60182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4)</a:t>
            </a:r>
            <a:r>
              <a:rPr lang="en-US" sz="3200" b="1" dirty="0">
                <a:latin typeface="Calibri" pitchFamily="34" charset="0"/>
              </a:rPr>
              <a:t>d </a:t>
            </a:r>
            <a:r>
              <a:rPr lang="ru-RU" sz="3200" b="1" dirty="0">
                <a:latin typeface="Calibri" pitchFamily="34" charset="0"/>
              </a:rPr>
              <a:t>+ </a:t>
            </a:r>
            <a:r>
              <a:rPr lang="en-US" sz="3200" b="1" dirty="0">
                <a:latin typeface="Calibri" pitchFamily="34" charset="0"/>
              </a:rPr>
              <a:t>d </a:t>
            </a:r>
            <a:r>
              <a:rPr lang="ru-RU" sz="3200" b="1" dirty="0">
                <a:latin typeface="Calibri" pitchFamily="34" charset="0"/>
              </a:rPr>
              <a:t>+ </a:t>
            </a:r>
            <a:r>
              <a:rPr lang="en-US" sz="3200" b="1" dirty="0">
                <a:latin typeface="Calibri" pitchFamily="34" charset="0"/>
              </a:rPr>
              <a:t>d </a:t>
            </a:r>
            <a:r>
              <a:rPr lang="ru-RU" sz="3200" b="1" dirty="0">
                <a:latin typeface="Calibri" pitchFamily="34" charset="0"/>
              </a:rPr>
              <a:t>+ </a:t>
            </a:r>
            <a:r>
              <a:rPr lang="en-US" sz="3200" b="1" dirty="0">
                <a:latin typeface="Calibri" pitchFamily="34" charset="0"/>
              </a:rPr>
              <a:t>d </a:t>
            </a:r>
            <a:r>
              <a:rPr lang="ru-RU" sz="3200" b="1" dirty="0">
                <a:latin typeface="Calibri" pitchFamily="34" charset="0"/>
              </a:rPr>
              <a:t>+ </a:t>
            </a:r>
            <a:r>
              <a:rPr lang="en-US" sz="3200" b="1" dirty="0">
                <a:latin typeface="Calibri" pitchFamily="34" charset="0"/>
              </a:rPr>
              <a:t>d </a:t>
            </a:r>
            <a:r>
              <a:rPr lang="ru-RU" sz="3200" b="1" dirty="0">
                <a:latin typeface="Calibri" pitchFamily="34" charset="0"/>
              </a:rPr>
              <a:t>+ </a:t>
            </a:r>
            <a:r>
              <a:rPr lang="en-US" sz="3200" b="1" dirty="0">
                <a:latin typeface="Calibri" pitchFamily="34" charset="0"/>
              </a:rPr>
              <a:t>d </a:t>
            </a:r>
            <a:r>
              <a:rPr lang="ru-RU" sz="3200" b="1" dirty="0">
                <a:latin typeface="Calibri" pitchFamily="34" charset="0"/>
              </a:rPr>
              <a:t>+ </a:t>
            </a:r>
            <a:r>
              <a:rPr lang="en-US" sz="3200" b="1" dirty="0">
                <a:latin typeface="Calibri" pitchFamily="34" charset="0"/>
              </a:rPr>
              <a:t>d </a:t>
            </a:r>
            <a:r>
              <a:rPr lang="ru-RU" sz="3200" b="1" dirty="0">
                <a:latin typeface="Calibri" pitchFamily="34" charset="0"/>
              </a:rPr>
              <a:t>+ </a:t>
            </a:r>
            <a:r>
              <a:rPr lang="en-US" sz="3200" b="1" dirty="0">
                <a:latin typeface="Calibri" pitchFamily="34" charset="0"/>
              </a:rPr>
              <a:t>d </a:t>
            </a:r>
            <a:r>
              <a:rPr lang="ru-RU" sz="3200" b="1" dirty="0">
                <a:latin typeface="Calibri" pitchFamily="34" charset="0"/>
              </a:rPr>
              <a:t>+ </a:t>
            </a:r>
            <a:r>
              <a:rPr lang="en-US" sz="3200" b="1" dirty="0">
                <a:latin typeface="Calibri" pitchFamily="34" charset="0"/>
              </a:rPr>
              <a:t>d</a:t>
            </a:r>
            <a:r>
              <a:rPr lang="ru-RU" sz="3200" b="1" dirty="0">
                <a:latin typeface="Calibri" pitchFamily="34" charset="0"/>
              </a:rPr>
              <a:t> = </a:t>
            </a: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714375" y="4643438"/>
            <a:ext cx="42370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5) </a:t>
            </a:r>
            <a:r>
              <a:rPr lang="en-US" sz="3200" b="1" dirty="0">
                <a:latin typeface="Calibri" pitchFamily="34" charset="0"/>
              </a:rPr>
              <a:t>m</a:t>
            </a:r>
            <a:r>
              <a:rPr lang="ru-RU" sz="3200" b="1" dirty="0">
                <a:latin typeface="Calibri" pitchFamily="34" charset="0"/>
              </a:rPr>
              <a:t> + </a:t>
            </a:r>
            <a:r>
              <a:rPr lang="en-US" sz="3200" b="1" dirty="0">
                <a:latin typeface="Calibri" pitchFamily="34" charset="0"/>
              </a:rPr>
              <a:t>m</a:t>
            </a:r>
            <a:r>
              <a:rPr lang="ru-RU" sz="3200" b="1" dirty="0">
                <a:latin typeface="Calibri" pitchFamily="34" charset="0"/>
              </a:rPr>
              <a:t> + </a:t>
            </a:r>
            <a:r>
              <a:rPr lang="en-US" sz="3200" b="1" dirty="0">
                <a:latin typeface="Calibri" pitchFamily="34" charset="0"/>
              </a:rPr>
              <a:t>m</a:t>
            </a:r>
            <a:r>
              <a:rPr lang="ru-RU" sz="3200" b="1" dirty="0">
                <a:latin typeface="Calibri" pitchFamily="34" charset="0"/>
              </a:rPr>
              <a:t> + </a:t>
            </a:r>
            <a:r>
              <a:rPr lang="en-US" sz="3200" b="1" dirty="0">
                <a:latin typeface="Calibri" pitchFamily="34" charset="0"/>
              </a:rPr>
              <a:t>m</a:t>
            </a:r>
            <a:r>
              <a:rPr lang="ru-RU" sz="3200" b="1" dirty="0">
                <a:latin typeface="Calibri" pitchFamily="34" charset="0"/>
              </a:rPr>
              <a:t> + </a:t>
            </a:r>
            <a:r>
              <a:rPr lang="en-US" sz="3200" b="1" dirty="0">
                <a:latin typeface="Calibri" pitchFamily="34" charset="0"/>
              </a:rPr>
              <a:t>m = 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4214813" y="2357438"/>
            <a:ext cx="898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2 · 5</a:t>
            </a:r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4714875" y="3000375"/>
            <a:ext cx="892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7 · 6</a:t>
            </a:r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3571875" y="3571875"/>
            <a:ext cx="11001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11 · 3</a:t>
            </a: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6572250" y="4071938"/>
            <a:ext cx="171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d </a:t>
            </a:r>
            <a:r>
              <a:rPr lang="ru-RU" sz="3200" b="1" dirty="0">
                <a:latin typeface="Calibri" pitchFamily="34" charset="0"/>
              </a:rPr>
              <a:t>· 9 = 9</a:t>
            </a:r>
            <a:r>
              <a:rPr lang="en-US" sz="3200" b="1" dirty="0">
                <a:latin typeface="Calibri" pitchFamily="34" charset="0"/>
              </a:rPr>
              <a:t>d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4786313" y="4643438"/>
            <a:ext cx="1939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m · 5 = 5m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714375" y="5214938"/>
            <a:ext cx="6286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6) </a:t>
            </a:r>
            <a:r>
              <a:rPr lang="en-US" sz="3200" b="1" dirty="0">
                <a:latin typeface="Calibri" pitchFamily="34" charset="0"/>
              </a:rPr>
              <a:t>(x – 2) + (x – 2) + (x – 2) + (x – 2) = 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6786563" y="5214938"/>
            <a:ext cx="17351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(x – 2) · 4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34" name="Стрелка вправо 33">
            <a:hlinkClick r:id="rId3" action="ppaction://hlinksldjump"/>
          </p:cNvPr>
          <p:cNvSpPr/>
          <p:nvPr/>
        </p:nvSpPr>
        <p:spPr>
          <a:xfrm rot="16200000">
            <a:off x="8108156" y="5893594"/>
            <a:ext cx="357188" cy="285750"/>
          </a:xfrm>
          <a:prstGeom prst="rightArrow">
            <a:avLst/>
          </a:prstGeom>
          <a:solidFill>
            <a:srgbClr val="FFFF00"/>
          </a:solidFill>
          <a:ln>
            <a:solidFill>
              <a:srgbClr val="6B3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>
            <a:grpSpLocks/>
          </p:cNvGrpSpPr>
          <p:nvPr/>
        </p:nvGrpSpPr>
        <p:grpSpPr bwMode="auto">
          <a:xfrm>
            <a:off x="357188" y="214313"/>
            <a:ext cx="8501062" cy="6429375"/>
            <a:chOff x="285720" y="214290"/>
            <a:chExt cx="8501122" cy="642942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357158" y="214290"/>
              <a:ext cx="8429684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-2893271" y="3393281"/>
              <a:ext cx="6429420" cy="71438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5572131" y="3429001"/>
              <a:ext cx="6429420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285720" y="6643710"/>
              <a:ext cx="8501122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714348" y="571479"/>
              <a:ext cx="7715304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5572132" y="3428999"/>
              <a:ext cx="5715040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>
              <a:off x="-2178891" y="3393280"/>
              <a:ext cx="5715040" cy="71439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642910" y="6286519"/>
              <a:ext cx="7786743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11"/>
            <p:cNvSpPr/>
            <p:nvPr/>
          </p:nvSpPr>
          <p:spPr>
            <a:xfrm>
              <a:off x="428596" y="285727"/>
              <a:ext cx="357190" cy="35719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8429652" y="285727"/>
              <a:ext cx="357190" cy="35719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285720" y="6215082"/>
              <a:ext cx="357190" cy="357189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8429652" y="6215082"/>
              <a:ext cx="357190" cy="357189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357686" y="6286519"/>
              <a:ext cx="357191" cy="357191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429124" y="214290"/>
              <a:ext cx="357190" cy="357189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57158" y="2928934"/>
              <a:ext cx="357191" cy="357189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8429652" y="3071810"/>
              <a:ext cx="357190" cy="357189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285875" y="928688"/>
            <a:ext cx="39152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134D03"/>
                </a:solidFill>
                <a:latin typeface="Calibri" pitchFamily="34" charset="0"/>
              </a:rPr>
              <a:t>Запишите короче </a:t>
            </a:r>
            <a:r>
              <a:rPr lang="ru-RU" sz="3600" b="1" dirty="0" smtClean="0">
                <a:solidFill>
                  <a:srgbClr val="134D03"/>
                </a:solidFill>
                <a:latin typeface="Calibri" pitchFamily="34" charset="0"/>
              </a:rPr>
              <a:t>:</a:t>
            </a:r>
            <a:endParaRPr lang="ru-RU" sz="3600" b="1" dirty="0">
              <a:solidFill>
                <a:srgbClr val="134D03"/>
              </a:solidFill>
              <a:latin typeface="Calibri" pitchFamily="34" charset="0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857224" y="1785926"/>
            <a:ext cx="532389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 dirty="0" smtClean="0">
                <a:latin typeface="Calibri" pitchFamily="34" charset="0"/>
              </a:rPr>
              <a:t>1) 2 · 2 · 2 · 2 · 2 = </a:t>
            </a:r>
            <a:endParaRPr lang="ru-RU" sz="5400" b="1" dirty="0">
              <a:latin typeface="Calibri" pitchFamily="34" charset="0"/>
            </a:endParaRP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3000364" y="5572140"/>
            <a:ext cx="31406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Calibri" pitchFamily="34" charset="0"/>
              </a:rPr>
              <a:t>Как это сделать?</a:t>
            </a:r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5929322" y="1857364"/>
            <a:ext cx="44595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800000"/>
                </a:solidFill>
                <a:latin typeface="Calibri" pitchFamily="34" charset="0"/>
              </a:rPr>
              <a:t>?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42" name="Стрелка вправо 41">
            <a:hlinkClick r:id="rId2" action="ppaction://hlinksldjump"/>
          </p:cNvPr>
          <p:cNvSpPr/>
          <p:nvPr/>
        </p:nvSpPr>
        <p:spPr>
          <a:xfrm rot="16200000">
            <a:off x="8073231" y="5930107"/>
            <a:ext cx="357187" cy="285750"/>
          </a:xfrm>
          <a:prstGeom prst="rightArrow">
            <a:avLst/>
          </a:prstGeom>
          <a:solidFill>
            <a:srgbClr val="FFFF00"/>
          </a:solidFill>
          <a:ln>
            <a:solidFill>
              <a:srgbClr val="6B3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928662" y="2857496"/>
            <a:ext cx="5143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atin typeface="Calibri" pitchFamily="34" charset="0"/>
              </a:rPr>
              <a:t>2) 7 · 7 · 7 · 7  =</a:t>
            </a:r>
            <a:endParaRPr lang="ru-RU" sz="5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357818" y="2928934"/>
            <a:ext cx="4459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800000"/>
                </a:solidFill>
                <a:latin typeface="Calibri" pitchFamily="34" charset="0"/>
              </a:rPr>
              <a:t>?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28662" y="3929066"/>
            <a:ext cx="77203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atin typeface="Calibri" pitchFamily="34" charset="0"/>
              </a:rPr>
              <a:t>3) 4 · 4 · 4 · 4 · 4 · 4 · 4 · 4 =</a:t>
            </a:r>
            <a:endParaRPr lang="ru-RU" sz="5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8572528" y="4000504"/>
            <a:ext cx="4459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800000"/>
                </a:solidFill>
                <a:latin typeface="Calibri" pitchFamily="34" charset="0"/>
              </a:rPr>
              <a:t>?</a:t>
            </a:r>
            <a:endParaRPr lang="ru-RU" sz="4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4" grpId="0"/>
      <p:bldP spid="37" grpId="0"/>
      <p:bldP spid="26" grpId="0"/>
      <p:bldP spid="27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3000375" y="428625"/>
            <a:ext cx="63373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Давным-давно в Древней Греции,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для того чтобы умножать числа, люди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использовали счёт на камушках. Они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рисовали многоугольники, выкладывали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их стороны из камней и подсчитывали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их число. В результате этого появились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числа называемые квадратными и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кубическими. С помощью такого метода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можно вычислить площади и объём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любой фигуры, а так же решать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практические задачи на нахождение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объёма воды в любом бассейне. В наше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время не используют метод древних греков,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так как он трудоёмкий и занимает много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времени, для этого используют понятие и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способы действий, которые вам необходимо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сегодня внимательно изучить, осмыслить и </a:t>
            </a:r>
          </a:p>
          <a:p>
            <a:r>
              <a:rPr lang="ru-RU" sz="2000" b="1" i="1" dirty="0">
                <a:solidFill>
                  <a:srgbClr val="660066"/>
                </a:solidFill>
                <a:latin typeface="Century Gothic" pitchFamily="34" charset="0"/>
                <a:cs typeface="Times New Roman" pitchFamily="18" charset="0"/>
              </a:rPr>
              <a:t>закрепить на уроке.</a:t>
            </a:r>
            <a:endParaRPr lang="ru-RU" sz="2000" b="1" i="1" dirty="0">
              <a:solidFill>
                <a:srgbClr val="660066"/>
              </a:solidFill>
              <a:latin typeface="Century Gothic" pitchFamily="34" charset="0"/>
            </a:endParaRPr>
          </a:p>
        </p:txBody>
      </p:sp>
      <p:pic>
        <p:nvPicPr>
          <p:cNvPr id="12291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25"/>
            <a:ext cx="3000375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08" y="3286124"/>
            <a:ext cx="628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Тема урока: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5984" y="4429132"/>
            <a:ext cx="62865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Степень числа. </a:t>
            </a:r>
          </a:p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Квадрат и куб числа.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12289" name="Picture 1" descr="C:\Users\1\Desktop\14538663701363183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0"/>
            <a:ext cx="4524380" cy="2944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305</TotalTime>
  <Words>773</Words>
  <Application>Microsoft Office PowerPoint</Application>
  <PresentationFormat>Экран (4:3)</PresentationFormat>
  <Paragraphs>222</Paragraphs>
  <Slides>27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40" baseType="lpstr">
      <vt:lpstr>Arial</vt:lpstr>
      <vt:lpstr>Arial Black</vt:lpstr>
      <vt:lpstr>Calibri</vt:lpstr>
      <vt:lpstr>Century Gothic</vt:lpstr>
      <vt:lpstr>Century Schoolbook</vt:lpstr>
      <vt:lpstr>Comic Sans MS</vt:lpstr>
      <vt:lpstr>Times New Roman</vt:lpstr>
      <vt:lpstr>Wingdings</vt:lpstr>
      <vt:lpstr>Wingdings 2</vt:lpstr>
      <vt:lpstr>Эркер</vt:lpstr>
      <vt:lpstr>Оформление по умолчанию</vt:lpstr>
      <vt:lpstr>1_Оформление по умолчанию</vt:lpstr>
      <vt:lpstr>Формула</vt:lpstr>
      <vt:lpstr>Презентация PowerPoint</vt:lpstr>
      <vt:lpstr>Презентация PowerPoint</vt:lpstr>
      <vt:lpstr>Устный счет</vt:lpstr>
      <vt:lpstr>Презентация PowerPoint</vt:lpstr>
      <vt:lpstr>Какое число пропущено?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понятия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Рабочая карта </vt:lpstr>
      <vt:lpstr>Презентация PowerPoint</vt:lpstr>
      <vt:lpstr>Презентация PowerPoint</vt:lpstr>
      <vt:lpstr>Рабочая карта </vt:lpstr>
      <vt:lpstr>Презентация PowerPoint</vt:lpstr>
      <vt:lpstr>Рабочая карта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Лёшина Я.И.</dc:creator>
  <cp:lastModifiedBy>Пользователь</cp:lastModifiedBy>
  <cp:revision>10</cp:revision>
  <dcterms:created xsi:type="dcterms:W3CDTF">2014-12-05T07:07:03Z</dcterms:created>
  <dcterms:modified xsi:type="dcterms:W3CDTF">2023-07-11T23:01:37Z</dcterms:modified>
</cp:coreProperties>
</file>