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321" r:id="rId3"/>
    <p:sldId id="316" r:id="rId4"/>
    <p:sldId id="313" r:id="rId5"/>
    <p:sldId id="317" r:id="rId6"/>
    <p:sldId id="318" r:id="rId7"/>
    <p:sldId id="319" r:id="rId8"/>
    <p:sldId id="320" r:id="rId9"/>
    <p:sldId id="322" r:id="rId10"/>
    <p:sldId id="323" r:id="rId11"/>
    <p:sldId id="302" r:id="rId12"/>
    <p:sldId id="264" r:id="rId13"/>
    <p:sldId id="265" r:id="rId14"/>
    <p:sldId id="266" r:id="rId15"/>
    <p:sldId id="276" r:id="rId16"/>
    <p:sldId id="268" r:id="rId17"/>
    <p:sldId id="311" r:id="rId18"/>
    <p:sldId id="270" r:id="rId19"/>
    <p:sldId id="315" r:id="rId20"/>
    <p:sldId id="272" r:id="rId21"/>
    <p:sldId id="273" r:id="rId22"/>
    <p:sldId id="274" r:id="rId23"/>
    <p:sldId id="277" r:id="rId24"/>
    <p:sldId id="278" r:id="rId25"/>
    <p:sldId id="279" r:id="rId26"/>
    <p:sldId id="305" r:id="rId27"/>
    <p:sldId id="282" r:id="rId28"/>
    <p:sldId id="283" r:id="rId29"/>
    <p:sldId id="284" r:id="rId30"/>
    <p:sldId id="285" r:id="rId31"/>
    <p:sldId id="293" r:id="rId32"/>
    <p:sldId id="294" r:id="rId33"/>
    <p:sldId id="287" r:id="rId34"/>
    <p:sldId id="288" r:id="rId35"/>
    <p:sldId id="295" r:id="rId36"/>
    <p:sldId id="296" r:id="rId37"/>
    <p:sldId id="297" r:id="rId38"/>
    <p:sldId id="299" r:id="rId39"/>
    <p:sldId id="300" r:id="rId40"/>
    <p:sldId id="301" r:id="rId41"/>
    <p:sldId id="307" r:id="rId42"/>
    <p:sldId id="257" r:id="rId43"/>
    <p:sldId id="289" r:id="rId44"/>
    <p:sldId id="286" r:id="rId45"/>
    <p:sldId id="258" r:id="rId46"/>
    <p:sldId id="259" r:id="rId47"/>
    <p:sldId id="298" r:id="rId48"/>
    <p:sldId id="260" r:id="rId49"/>
    <p:sldId id="261" r:id="rId50"/>
    <p:sldId id="262" r:id="rId51"/>
    <p:sldId id="263" r:id="rId52"/>
    <p:sldId id="290" r:id="rId53"/>
    <p:sldId id="291" r:id="rId54"/>
    <p:sldId id="292" r:id="rId55"/>
    <p:sldId id="306" r:id="rId5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90"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78B459-EECE-4EF6-BC85-321D6CDF77A1}" type="datetimeFigureOut">
              <a:rPr lang="ru-RU" smtClean="0"/>
              <a:t>11.07.2023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224C83-978B-44A2-AABE-924BA3E48784}" type="slidenum">
              <a:rPr lang="ru-RU" smtClean="0"/>
              <a:t>‹#›</a:t>
            </a:fld>
            <a:endParaRPr lang="ru-RU"/>
          </a:p>
        </p:txBody>
      </p:sp>
    </p:spTree>
    <p:extLst>
      <p:ext uri="{BB962C8B-B14F-4D97-AF65-F5344CB8AC3E}">
        <p14:creationId xmlns:p14="http://schemas.microsoft.com/office/powerpoint/2010/main" val="110356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8224C83-978B-44A2-AABE-924BA3E48784}" type="slidenum">
              <a:rPr lang="ru-RU" smtClean="0"/>
              <a:t>40</a:t>
            </a:fld>
            <a:endParaRPr lang="ru-RU"/>
          </a:p>
        </p:txBody>
      </p:sp>
    </p:spTree>
    <p:extLst>
      <p:ext uri="{BB962C8B-B14F-4D97-AF65-F5344CB8AC3E}">
        <p14:creationId xmlns:p14="http://schemas.microsoft.com/office/powerpoint/2010/main" val="2520374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342707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2900503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1974302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1861727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3403500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C7A1CDF-A95F-4805-8C8F-551175BA006F}" type="datetimeFigureOut">
              <a:rPr lang="ru-RU" smtClean="0"/>
              <a:t>11.07.2023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3611673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C7A1CDF-A95F-4805-8C8F-551175BA006F}" type="datetimeFigureOut">
              <a:rPr lang="ru-RU" smtClean="0"/>
              <a:t>11.07.2023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3513952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C7A1CDF-A95F-4805-8C8F-551175BA006F}" type="datetimeFigureOut">
              <a:rPr lang="ru-RU" smtClean="0"/>
              <a:t>11.07.2023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160713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C7A1CDF-A95F-4805-8C8F-551175BA006F}" type="datetimeFigureOut">
              <a:rPr lang="ru-RU" smtClean="0"/>
              <a:t>11.07.2023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1954016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C7A1CDF-A95F-4805-8C8F-551175BA006F}" type="datetimeFigureOut">
              <a:rPr lang="ru-RU" smtClean="0"/>
              <a:t>11.07.2023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3721400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C7A1CDF-A95F-4805-8C8F-551175BA006F}" type="datetimeFigureOut">
              <a:rPr lang="ru-RU" smtClean="0"/>
              <a:t>11.07.2023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1C4C02-A566-4BAD-A0D9-E74A56CFE4CA}" type="slidenum">
              <a:rPr lang="ru-RU" smtClean="0"/>
              <a:t>‹#›</a:t>
            </a:fld>
            <a:endParaRPr lang="ru-RU"/>
          </a:p>
        </p:txBody>
      </p:sp>
    </p:spTree>
    <p:extLst>
      <p:ext uri="{BB962C8B-B14F-4D97-AF65-F5344CB8AC3E}">
        <p14:creationId xmlns:p14="http://schemas.microsoft.com/office/powerpoint/2010/main" val="2135944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7A1CDF-A95F-4805-8C8F-551175BA006F}" type="datetimeFigureOut">
              <a:rPr lang="ru-RU" smtClean="0"/>
              <a:t>11.07.2023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1C4C02-A566-4BAD-A0D9-E74A56CFE4CA}" type="slidenum">
              <a:rPr lang="ru-RU" smtClean="0"/>
              <a:t>‹#›</a:t>
            </a:fld>
            <a:endParaRPr lang="ru-RU"/>
          </a:p>
        </p:txBody>
      </p:sp>
    </p:spTree>
    <p:extLst>
      <p:ext uri="{BB962C8B-B14F-4D97-AF65-F5344CB8AC3E}">
        <p14:creationId xmlns:p14="http://schemas.microsoft.com/office/powerpoint/2010/main" val="144066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601" y="0"/>
            <a:ext cx="10274797" cy="685800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246531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66273" y="789272"/>
            <a:ext cx="10125777" cy="5387691"/>
          </a:xfrm>
        </p:spPr>
        <p:txBody>
          <a:bodyPr>
            <a:normAutofit fontScale="92500" lnSpcReduction="10000"/>
          </a:bodyPr>
          <a:lstStyle/>
          <a:p>
            <a:pPr>
              <a:lnSpc>
                <a:spcPct val="100000"/>
              </a:lnSpc>
              <a:spcBef>
                <a:spcPts val="0"/>
              </a:spcBef>
              <a:buFont typeface="Wingdings" panose="05000000000000000000" pitchFamily="2" charset="2"/>
              <a:buChar char="Ø"/>
            </a:pPr>
            <a:endParaRPr lang="ru-RU" sz="3600" b="1" dirty="0">
              <a:solidFill>
                <a:srgbClr val="002060"/>
              </a:solidFill>
              <a:latin typeface="Monotype Corsiva" panose="03010101010201010101" pitchFamily="66" charset="0"/>
            </a:endParaRP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1946 г </a:t>
            </a:r>
            <a:r>
              <a:rPr lang="ru-RU" sz="3600" b="1" dirty="0">
                <a:solidFill>
                  <a:srgbClr val="002060"/>
                </a:solidFill>
                <a:latin typeface="Monotype Corsiva" panose="03010101010201010101" pitchFamily="66" charset="0"/>
              </a:rPr>
              <a:t>– первый компьютер</a:t>
            </a: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1951 г </a:t>
            </a:r>
            <a:r>
              <a:rPr lang="ru-RU" sz="3600" b="1" dirty="0">
                <a:solidFill>
                  <a:srgbClr val="002060"/>
                </a:solidFill>
                <a:latin typeface="Monotype Corsiva" panose="03010101010201010101" pitchFamily="66" charset="0"/>
              </a:rPr>
              <a:t>– получены первые микроволновые колебания.</a:t>
            </a: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1961 г</a:t>
            </a:r>
            <a:r>
              <a:rPr lang="ru-RU" sz="3600" b="1" dirty="0">
                <a:solidFill>
                  <a:srgbClr val="002060"/>
                </a:solidFill>
                <a:latin typeface="Monotype Corsiva" panose="03010101010201010101" pitchFamily="66" charset="0"/>
              </a:rPr>
              <a:t> —запатентован  первый  промышленный робот</a:t>
            </a: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1973 г </a:t>
            </a:r>
            <a:r>
              <a:rPr lang="ru-RU" sz="3600" b="1" dirty="0">
                <a:solidFill>
                  <a:srgbClr val="002060"/>
                </a:solidFill>
                <a:latin typeface="Monotype Corsiva" panose="03010101010201010101" pitchFamily="66" charset="0"/>
              </a:rPr>
              <a:t> глава мобильной связи </a:t>
            </a:r>
            <a:r>
              <a:rPr lang="ru-RU" sz="3600" b="1" dirty="0" err="1">
                <a:solidFill>
                  <a:srgbClr val="002060"/>
                </a:solidFill>
                <a:latin typeface="Monotype Corsiva" panose="03010101010201010101" pitchFamily="66" charset="0"/>
              </a:rPr>
              <a:t>Motorola</a:t>
            </a:r>
            <a:r>
              <a:rPr lang="ru-RU" sz="3600" b="1" dirty="0">
                <a:solidFill>
                  <a:srgbClr val="002060"/>
                </a:solidFill>
                <a:latin typeface="Monotype Corsiva" panose="03010101010201010101" pitchFamily="66" charset="0"/>
              </a:rPr>
              <a:t> впервые дозвонился до абонента с сотового телефона. </a:t>
            </a: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1983 г</a:t>
            </a:r>
            <a:r>
              <a:rPr lang="ru-RU" sz="3600" b="1" dirty="0">
                <a:solidFill>
                  <a:srgbClr val="002060"/>
                </a:solidFill>
                <a:latin typeface="Monotype Corsiva" panose="03010101010201010101" pitchFamily="66" charset="0"/>
              </a:rPr>
              <a:t>— устройство смогло произвести 3D-печать чаши</a:t>
            </a:r>
          </a:p>
          <a:p>
            <a:pPr>
              <a:lnSpc>
                <a:spcPct val="100000"/>
              </a:lnSpc>
              <a:spcBef>
                <a:spcPts val="0"/>
              </a:spcBef>
              <a:buFont typeface="Wingdings" panose="05000000000000000000" pitchFamily="2" charset="2"/>
              <a:buChar char="Ø"/>
            </a:pPr>
            <a:r>
              <a:rPr lang="ru-RU" sz="3600" b="1" dirty="0">
                <a:solidFill>
                  <a:srgbClr val="002060"/>
                </a:solidFill>
                <a:effectLst>
                  <a:outerShdw blurRad="38100" dist="38100" dir="2700000" algn="tl">
                    <a:srgbClr val="000000">
                      <a:alpha val="43137"/>
                    </a:srgbClr>
                  </a:outerShdw>
                </a:effectLst>
                <a:latin typeface="Monotype Corsiva" panose="03010101010201010101" pitchFamily="66" charset="0"/>
              </a:rPr>
              <a:t>1991 г </a:t>
            </a:r>
            <a:r>
              <a:rPr lang="ru-RU" sz="3600" b="1" dirty="0">
                <a:solidFill>
                  <a:srgbClr val="002060"/>
                </a:solidFill>
                <a:latin typeface="Monotype Corsiva" panose="03010101010201010101" pitchFamily="66" charset="0"/>
              </a:rPr>
              <a:t>— британский ученый Тим </a:t>
            </a:r>
            <a:r>
              <a:rPr lang="ru-RU" sz="3600" b="1" dirty="0" err="1">
                <a:solidFill>
                  <a:srgbClr val="002060"/>
                </a:solidFill>
                <a:latin typeface="Monotype Corsiva" panose="03010101010201010101" pitchFamily="66" charset="0"/>
              </a:rPr>
              <a:t>Бернерс</a:t>
            </a:r>
            <a:r>
              <a:rPr lang="ru-RU" sz="3600" b="1" dirty="0">
                <a:solidFill>
                  <a:srgbClr val="002060"/>
                </a:solidFill>
                <a:latin typeface="Monotype Corsiva" panose="03010101010201010101" pitchFamily="66" charset="0"/>
              </a:rPr>
              <a:t>-Ли размещает в интернете первый сайт с основной информацией о его технологии WWW и о том, как просматривать документы и скачивать браузер.</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14706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42343" y="1319604"/>
            <a:ext cx="9124614" cy="1323439"/>
          </a:xfrm>
          <a:prstGeom prst="rect">
            <a:avLst/>
          </a:prstGeom>
          <a:noFill/>
        </p:spPr>
        <p:txBody>
          <a:bodyPr wrap="none" lIns="91440" tIns="45720" rIns="91440" bIns="45720">
            <a:spAutoFit/>
          </a:bodyPr>
          <a:lstStyle/>
          <a:p>
            <a:pPr algn="ctr"/>
            <a:r>
              <a:rPr lang="ru-RU" sz="8000" b="1" cap="none" spc="0" dirty="0" smtClean="0">
                <a:ln w="9525">
                  <a:solidFill>
                    <a:srgbClr val="7030A0"/>
                  </a:solidFill>
                  <a:prstDash val="solid"/>
                </a:ln>
                <a:solidFill>
                  <a:srgbClr val="002060"/>
                </a:solidFill>
                <a:effectLst>
                  <a:outerShdw blurRad="12700" dist="38100" dir="2700000" algn="tl" rotWithShape="0">
                    <a:schemeClr val="bg1">
                      <a:lumMod val="50000"/>
                    </a:schemeClr>
                  </a:outerShdw>
                </a:effectLst>
                <a:latin typeface="Monotype Corsiva" panose="03010101010201010101" pitchFamily="66" charset="0"/>
              </a:rPr>
              <a:t>Изобретения прошлого</a:t>
            </a:r>
            <a:endParaRPr lang="ru-RU" sz="8000" b="1" cap="none" spc="0" dirty="0">
              <a:ln w="9525">
                <a:solidFill>
                  <a:srgbClr val="7030A0"/>
                </a:solidFill>
                <a:prstDash val="solid"/>
              </a:ln>
              <a:solidFill>
                <a:srgbClr val="002060"/>
              </a:solidFill>
              <a:effectLst>
                <a:outerShdw blurRad="12700" dist="38100" dir="2700000" algn="tl" rotWithShape="0">
                  <a:schemeClr val="bg1">
                    <a:lumMod val="50000"/>
                  </a:schemeClr>
                </a:outerShdw>
              </a:effectLst>
              <a:latin typeface="Monotype Corsiva" panose="03010101010201010101" pitchFamily="66"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012" y="2721274"/>
            <a:ext cx="5924172" cy="3945499"/>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4778104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365125"/>
            <a:ext cx="10515600" cy="1325563"/>
          </a:xfrm>
        </p:spPr>
        <p:txBody>
          <a:bodyPr>
            <a:normAutofit/>
          </a:bodyPr>
          <a:lstStyle/>
          <a:p>
            <a:pPr algn="ctr"/>
            <a:r>
              <a:rPr lang="ru-RU" sz="7200" b="1" dirty="0" smtClean="0">
                <a:solidFill>
                  <a:srgbClr val="7030A0"/>
                </a:solidFill>
                <a:latin typeface="Monotype Corsiva" panose="03010101010201010101" pitchFamily="66" charset="0"/>
              </a:rPr>
              <a:t>Что это?</a:t>
            </a:r>
            <a:endParaRPr lang="ru-RU" sz="7200" b="1" dirty="0">
              <a:solidFill>
                <a:srgbClr val="7030A0"/>
              </a:solidFill>
              <a:latin typeface="Monotype Corsiva" panose="03010101010201010101" pitchFamily="66" charset="0"/>
            </a:endParaRP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29158" t="20167" r="27526" b="12795"/>
          <a:stretch/>
        </p:blipFill>
        <p:spPr>
          <a:xfrm>
            <a:off x="3153746" y="1828800"/>
            <a:ext cx="5281127" cy="449735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282837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0" y="393700"/>
            <a:ext cx="6237171" cy="1325563"/>
          </a:xfrm>
        </p:spPr>
        <p:txBody>
          <a:bodyPr>
            <a:normAutofit/>
          </a:bodyPr>
          <a:lstStyle/>
          <a:p>
            <a:pPr algn="ctr"/>
            <a:r>
              <a:rPr lang="ru-RU" sz="6600" b="1" dirty="0" smtClean="0">
                <a:solidFill>
                  <a:srgbClr val="7030A0"/>
                </a:solidFill>
                <a:latin typeface="Monotype Corsiva" panose="03010101010201010101" pitchFamily="66" charset="0"/>
              </a:rPr>
              <a:t>Пылесос</a:t>
            </a:r>
            <a:endParaRPr lang="ru-RU" sz="6600" b="1" dirty="0">
              <a:solidFill>
                <a:srgbClr val="7030A0"/>
              </a:solidFill>
              <a:latin typeface="Monotype Corsiva" panose="03010101010201010101" pitchFamily="66" charset="0"/>
            </a:endParaRPr>
          </a:p>
        </p:txBody>
      </p:sp>
      <p:sp>
        <p:nvSpPr>
          <p:cNvPr id="7" name="Объект 6"/>
          <p:cNvSpPr>
            <a:spLocks noGrp="1"/>
          </p:cNvSpPr>
          <p:nvPr>
            <p:ph sz="half" idx="4294967295"/>
          </p:nvPr>
        </p:nvSpPr>
        <p:spPr>
          <a:xfrm>
            <a:off x="4985886" y="564229"/>
            <a:ext cx="6910939" cy="6184381"/>
          </a:xfrm>
        </p:spPr>
        <p:txBody>
          <a:bodyPr>
            <a:normAutofit fontScale="85000" lnSpcReduction="20000"/>
          </a:bodyPr>
          <a:lstStyle/>
          <a:p>
            <a:pPr marL="0" indent="0">
              <a:buNone/>
            </a:pPr>
            <a:r>
              <a:rPr lang="ru-RU" b="1" dirty="0" smtClean="0">
                <a:latin typeface="Monotype Corsiva" panose="03010101010201010101" pitchFamily="66" charset="0"/>
              </a:rPr>
              <a:t>30 </a:t>
            </a:r>
            <a:r>
              <a:rPr lang="ru-RU" b="1" dirty="0">
                <a:latin typeface="Monotype Corsiva" panose="03010101010201010101" pitchFamily="66" charset="0"/>
              </a:rPr>
              <a:t>августа 1901 года, </a:t>
            </a:r>
            <a:r>
              <a:rPr lang="ru-RU" b="1" dirty="0" smtClean="0">
                <a:latin typeface="Monotype Corsiva" panose="03010101010201010101" pitchFamily="66" charset="0"/>
              </a:rPr>
              <a:t>Бут </a:t>
            </a:r>
            <a:r>
              <a:rPr lang="ru-RU" b="1" dirty="0">
                <a:latin typeface="Monotype Corsiva" panose="03010101010201010101" pitchFamily="66" charset="0"/>
              </a:rPr>
              <a:t>представил патентной комиссии первый в мире пылесос. </a:t>
            </a:r>
          </a:p>
          <a:p>
            <a:pPr marL="0" indent="0">
              <a:buNone/>
            </a:pPr>
            <a:r>
              <a:rPr lang="ru-RU" b="1" dirty="0" smtClean="0">
                <a:latin typeface="Monotype Corsiva" panose="03010101010201010101" pitchFamily="66" charset="0"/>
              </a:rPr>
              <a:t>Свое </a:t>
            </a:r>
            <a:r>
              <a:rPr lang="ru-RU" b="1" dirty="0">
                <a:latin typeface="Monotype Corsiva" panose="03010101010201010101" pitchFamily="66" charset="0"/>
              </a:rPr>
              <a:t>детище Бут ласково назвал «Фырчащий Билли». Он был настолько громоздким и неповоротливым, что для обслуживания требовалось двое крепких мужчин. Один раздувал большие меха, а второй перетаскивал тяжелый шланг. Для перемещения пылесоса на большие расстояния нужно было поставить его на повозку, запряженную двумя лошадьми</a:t>
            </a:r>
            <a:r>
              <a:rPr lang="ru-RU" b="1" dirty="0" smtClean="0">
                <a:latin typeface="Monotype Corsiva" panose="03010101010201010101" pitchFamily="66" charset="0"/>
              </a:rPr>
              <a:t>.</a:t>
            </a:r>
          </a:p>
          <a:p>
            <a:pPr marL="0" indent="0">
              <a:buNone/>
            </a:pPr>
            <a:r>
              <a:rPr lang="ru-RU" b="1" dirty="0">
                <a:latin typeface="Monotype Corsiva" panose="03010101010201010101" pitchFamily="66" charset="0"/>
              </a:rPr>
              <a:t>Иногда «Фырчащий Билли» вместе с пылью поглощал ценные предметы в богатых домах. Приходилось подолгу копаться в его недрах, чтобы отыскать часы или ювелирные украшения. А поскольку пропажу удавалось отыскать не всегда, Бута не редко обвиняли в воровстве</a:t>
            </a:r>
            <a:r>
              <a:rPr lang="ru-RU" b="1" dirty="0" smtClean="0">
                <a:latin typeface="Monotype Corsiva" panose="03010101010201010101" pitchFamily="66" charset="0"/>
              </a:rPr>
              <a:t>.</a:t>
            </a:r>
          </a:p>
          <a:p>
            <a:pPr marL="0" indent="0">
              <a:buNone/>
            </a:pPr>
            <a:r>
              <a:rPr lang="ru-RU" b="1" dirty="0">
                <a:latin typeface="Monotype Corsiva" panose="03010101010201010101" pitchFamily="66" charset="0"/>
              </a:rPr>
              <a:t>Впрочем, героические заслуги на счету чудо-машины тоже имелись. После того как «Фырчащий Билли» вычистил несколько десятков килограммов грязи из казарм, удалось остановить разгоравшуюся эпидемию чумы среди моряков Британского флота. За это Буту пожаловали высокую королевскую награду.</a:t>
            </a:r>
          </a:p>
        </p:txBody>
      </p:sp>
      <p:pic>
        <p:nvPicPr>
          <p:cNvPr id="8" name="Объект 7"/>
          <p:cNvPicPr>
            <a:picLocks noGrp="1" noChangeAspect="1"/>
          </p:cNvPicPr>
          <p:nvPr>
            <p:ph sz="half" idx="4294967295"/>
          </p:nvPr>
        </p:nvPicPr>
        <p:blipFill rotWithShape="1">
          <a:blip r:embed="rId2">
            <a:extLst>
              <a:ext uri="{28A0092B-C50C-407E-A947-70E740481C1C}">
                <a14:useLocalDpi xmlns:a14="http://schemas.microsoft.com/office/drawing/2010/main" val="0"/>
              </a:ext>
            </a:extLst>
          </a:blip>
          <a:srcRect l="29158" t="20167" r="27526" b="12795"/>
          <a:stretch/>
        </p:blipFill>
        <p:spPr>
          <a:xfrm>
            <a:off x="125128" y="1480751"/>
            <a:ext cx="4735630" cy="4351338"/>
          </a:xfrm>
          <a:prstGeom prst="rect">
            <a:avLst/>
          </a:prstGeom>
        </p:spPr>
      </p:pic>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8232753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pPr algn="ctr"/>
            <a:r>
              <a:rPr lang="ru-RU" sz="7200" b="1" dirty="0">
                <a:solidFill>
                  <a:srgbClr val="7030A0"/>
                </a:solidFill>
                <a:latin typeface="Monotype Corsiva" panose="03010101010201010101" pitchFamily="66" charset="0"/>
              </a:rPr>
              <a:t>Что это?</a:t>
            </a:r>
            <a:endParaRPr lang="ru-RU" sz="7200" dirty="0">
              <a:latin typeface="Monotype Corsiva" panose="03010101010201010101" pitchFamily="66" charset="0"/>
            </a:endParaRP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52323" t="27248" r="6297" b="32515"/>
          <a:stretch/>
        </p:blipFill>
        <p:spPr>
          <a:xfrm>
            <a:off x="3304515" y="2070886"/>
            <a:ext cx="5323343" cy="3877172"/>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132505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838200" y="552261"/>
            <a:ext cx="10515600" cy="1138427"/>
          </a:xfrm>
        </p:spPr>
        <p:txBody>
          <a:bodyPr>
            <a:noAutofit/>
          </a:bodyPr>
          <a:lstStyle/>
          <a:p>
            <a:pPr algn="ctr"/>
            <a:r>
              <a:rPr lang="ru-RU" sz="5400" b="1" dirty="0">
                <a:solidFill>
                  <a:srgbClr val="7030A0"/>
                </a:solidFill>
                <a:latin typeface="Monotype Corsiva" panose="03010101010201010101" pitchFamily="66" charset="0"/>
              </a:rPr>
              <a:t>Камера-обскура</a:t>
            </a:r>
            <a:br>
              <a:rPr lang="ru-RU" sz="5400" b="1" dirty="0">
                <a:solidFill>
                  <a:srgbClr val="7030A0"/>
                </a:solidFill>
                <a:latin typeface="Monotype Corsiva" panose="03010101010201010101" pitchFamily="66" charset="0"/>
              </a:rPr>
            </a:br>
            <a:endParaRPr lang="ru-RU" sz="5400" b="1" dirty="0">
              <a:solidFill>
                <a:srgbClr val="7030A0"/>
              </a:solidFill>
              <a:latin typeface="Monotype Corsiva" panose="03010101010201010101" pitchFamily="66" charset="0"/>
            </a:endParaRPr>
          </a:p>
        </p:txBody>
      </p:sp>
      <p:sp>
        <p:nvSpPr>
          <p:cNvPr id="7" name="Объект 6"/>
          <p:cNvSpPr>
            <a:spLocks noGrp="1"/>
          </p:cNvSpPr>
          <p:nvPr>
            <p:ph sz="half" idx="1"/>
          </p:nvPr>
        </p:nvSpPr>
        <p:spPr>
          <a:xfrm>
            <a:off x="479834" y="1825625"/>
            <a:ext cx="6180848" cy="4351338"/>
          </a:xfrm>
        </p:spPr>
        <p:txBody>
          <a:bodyPr>
            <a:normAutofit fontScale="92500" lnSpcReduction="20000"/>
          </a:bodyPr>
          <a:lstStyle/>
          <a:p>
            <a:pPr marL="0" indent="0">
              <a:buNone/>
            </a:pPr>
            <a:r>
              <a:rPr lang="ru-RU" sz="3000" b="1" dirty="0" smtClean="0">
                <a:latin typeface="Monotype Corsiva" panose="03010101010201010101" pitchFamily="66" charset="0"/>
              </a:rPr>
              <a:t>Простейший </a:t>
            </a:r>
            <a:r>
              <a:rPr lang="ru-RU" sz="3000" b="1" dirty="0">
                <a:latin typeface="Monotype Corsiva" panose="03010101010201010101" pitchFamily="66" charset="0"/>
              </a:rPr>
              <a:t>вид устройства, позволяющего получать оптическое изображение объектов.</a:t>
            </a:r>
          </a:p>
          <a:p>
            <a:pPr marL="0" indent="0">
              <a:buNone/>
            </a:pPr>
            <a:r>
              <a:rPr lang="ru-RU" sz="3000" b="1" dirty="0">
                <a:latin typeface="Monotype Corsiva" panose="03010101010201010101" pitchFamily="66" charset="0"/>
              </a:rPr>
              <a:t>Представляет собой светонепроницаемый ящик с отверстием в одной из стенок и экраном (матовым стеклом или тонкой белой бумагой) на противоположной стене. Лучи света, проходя сквозь малое </a:t>
            </a:r>
            <a:r>
              <a:rPr lang="ru-RU" sz="3000" b="1" dirty="0" smtClean="0">
                <a:latin typeface="Monotype Corsiva" panose="03010101010201010101" pitchFamily="66" charset="0"/>
              </a:rPr>
              <a:t>отверстие</a:t>
            </a:r>
            <a:r>
              <a:rPr lang="ru-RU" sz="3000" b="1" dirty="0">
                <a:latin typeface="Monotype Corsiva" panose="03010101010201010101" pitchFamily="66" charset="0"/>
              </a:rPr>
              <a:t> (диаметр которого зависит от «фокусного расстояния» камеры, приблизительно 0,1—5 мм), создают </a:t>
            </a:r>
            <a:r>
              <a:rPr lang="ru-RU" sz="3000" b="1" dirty="0" smtClean="0">
                <a:latin typeface="Monotype Corsiva" panose="03010101010201010101" pitchFamily="66" charset="0"/>
              </a:rPr>
              <a:t>перевёрнутое изображение</a:t>
            </a:r>
            <a:r>
              <a:rPr lang="ru-RU" sz="3000" b="1" dirty="0">
                <a:latin typeface="Monotype Corsiva" panose="03010101010201010101" pitchFamily="66" charset="0"/>
              </a:rPr>
              <a:t> на экране</a:t>
            </a:r>
          </a:p>
          <a:p>
            <a:pPr marL="0" indent="0">
              <a:buNone/>
            </a:pPr>
            <a:endParaRPr lang="ru-RU" b="1" dirty="0"/>
          </a:p>
        </p:txBody>
      </p:sp>
      <p:pic>
        <p:nvPicPr>
          <p:cNvPr id="9" name="Объект 3"/>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52323" t="27248" r="6297" b="32515"/>
          <a:stretch/>
        </p:blipFill>
        <p:spPr>
          <a:xfrm>
            <a:off x="7011707" y="2042906"/>
            <a:ext cx="4864637" cy="3543081"/>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76485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7200" b="1" dirty="0" smtClean="0">
                <a:solidFill>
                  <a:srgbClr val="7030A0"/>
                </a:solidFill>
                <a:latin typeface="Monotype Corsiva" panose="03010101010201010101" pitchFamily="66" charset="0"/>
              </a:rPr>
              <a:t>Что это?</a:t>
            </a:r>
            <a:endParaRPr lang="ru-RU" sz="7200" b="1" dirty="0">
              <a:solidFill>
                <a:srgbClr val="7030A0"/>
              </a:solidFill>
              <a:latin typeface="Monotype Corsiva" panose="03010101010201010101" pitchFamily="66" charset="0"/>
            </a:endParaRP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45701" t="27034" r="3677" b="17742"/>
          <a:stretch/>
        </p:blipFill>
        <p:spPr>
          <a:xfrm>
            <a:off x="3826598" y="2245259"/>
            <a:ext cx="5009584" cy="4101220"/>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0218239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6600" b="1" dirty="0" smtClean="0">
                <a:solidFill>
                  <a:srgbClr val="7030A0"/>
                </a:solidFill>
                <a:latin typeface="Monotype Corsiva" panose="03010101010201010101" pitchFamily="66" charset="0"/>
              </a:rPr>
              <a:t>Телефон</a:t>
            </a:r>
            <a:endParaRPr lang="ru-RU" sz="6600" b="1" dirty="0">
              <a:solidFill>
                <a:srgbClr val="7030A0"/>
              </a:solidFill>
              <a:latin typeface="Monotype Corsiva" panose="03010101010201010101" pitchFamily="66" charset="0"/>
            </a:endParaRPr>
          </a:p>
        </p:txBody>
      </p:sp>
      <p:sp>
        <p:nvSpPr>
          <p:cNvPr id="6" name="Объект 5"/>
          <p:cNvSpPr>
            <a:spLocks noGrp="1"/>
          </p:cNvSpPr>
          <p:nvPr>
            <p:ph sz="half" idx="2"/>
          </p:nvPr>
        </p:nvSpPr>
        <p:spPr/>
        <p:txBody>
          <a:bodyPr>
            <a:normAutofit/>
          </a:bodyPr>
          <a:lstStyle/>
          <a:p>
            <a:pPr marL="0" indent="0">
              <a:buNone/>
            </a:pPr>
            <a:r>
              <a:rPr lang="ru-RU" sz="3600" b="1" dirty="0" smtClean="0">
                <a:latin typeface="Monotype Corsiva" panose="03010101010201010101" pitchFamily="66" charset="0"/>
              </a:rPr>
              <a:t>Британский учёный Александр Белл первым получил патент на телефон в 1876 г. Телефон способен был передавать звук на большое расстояние. Назывался он «говорящим телеграфом»</a:t>
            </a:r>
            <a:endParaRPr lang="ru-RU" sz="3600" b="1" dirty="0">
              <a:latin typeface="Monotype Corsiva" panose="03010101010201010101" pitchFamily="66" charset="0"/>
            </a:endParaRPr>
          </a:p>
        </p:txBody>
      </p:sp>
      <p:pic>
        <p:nvPicPr>
          <p:cNvPr id="7" name="Объект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43638" t="23340" r="4350" b="11067"/>
          <a:stretch/>
        </p:blipFill>
        <p:spPr>
          <a:xfrm>
            <a:off x="1318661" y="2070053"/>
            <a:ext cx="4081112" cy="3862481"/>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806160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600" b="1" dirty="0">
                <a:solidFill>
                  <a:srgbClr val="7030A0"/>
                </a:solidFill>
                <a:latin typeface="Monotype Corsiva" panose="03010101010201010101" pitchFamily="66" charset="0"/>
              </a:rPr>
              <a:t>Что это?</a:t>
            </a:r>
            <a:endParaRPr lang="ru-RU" sz="6600"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49011" t="50216" r="2615" b="8588"/>
          <a:stretch/>
        </p:blipFill>
        <p:spPr>
          <a:xfrm>
            <a:off x="3583340" y="1928388"/>
            <a:ext cx="5117041" cy="3268301"/>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5089696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6600" b="1" dirty="0" smtClean="0">
                <a:solidFill>
                  <a:srgbClr val="7030A0"/>
                </a:solidFill>
                <a:latin typeface="Monotype Corsiva" panose="03010101010201010101" pitchFamily="66" charset="0"/>
              </a:rPr>
              <a:t>Электрический утюг</a:t>
            </a:r>
            <a:endParaRPr lang="ru-RU" sz="6600" b="1" dirty="0">
              <a:solidFill>
                <a:srgbClr val="7030A0"/>
              </a:solidFill>
              <a:latin typeface="Monotype Corsiva" panose="03010101010201010101" pitchFamily="66" charset="0"/>
            </a:endParaRPr>
          </a:p>
        </p:txBody>
      </p:sp>
      <p:sp>
        <p:nvSpPr>
          <p:cNvPr id="6" name="Объект 5"/>
          <p:cNvSpPr>
            <a:spLocks noGrp="1"/>
          </p:cNvSpPr>
          <p:nvPr>
            <p:ph sz="half" idx="2"/>
          </p:nvPr>
        </p:nvSpPr>
        <p:spPr/>
        <p:txBody>
          <a:bodyPr>
            <a:normAutofit/>
          </a:bodyPr>
          <a:lstStyle/>
          <a:p>
            <a:pPr marL="0" indent="0">
              <a:buNone/>
            </a:pPr>
            <a:r>
              <a:rPr lang="ru-RU" sz="4000" b="1" dirty="0" smtClean="0">
                <a:solidFill>
                  <a:schemeClr val="bg2">
                    <a:lumMod val="10000"/>
                  </a:schemeClr>
                </a:solidFill>
                <a:latin typeface="Monotype Corsiva" panose="03010101010201010101" pitchFamily="66" charset="0"/>
              </a:rPr>
              <a:t>В 1882 г американец Генри </a:t>
            </a:r>
            <a:r>
              <a:rPr lang="ru-RU" sz="4000" b="1" dirty="0" err="1" smtClean="0">
                <a:solidFill>
                  <a:schemeClr val="bg2">
                    <a:lumMod val="10000"/>
                  </a:schemeClr>
                </a:solidFill>
                <a:latin typeface="Monotype Corsiva" panose="03010101010201010101" pitchFamily="66" charset="0"/>
              </a:rPr>
              <a:t>Сили</a:t>
            </a:r>
            <a:r>
              <a:rPr lang="ru-RU" sz="4000" b="1" dirty="0" smtClean="0">
                <a:solidFill>
                  <a:schemeClr val="bg2">
                    <a:lumMod val="10000"/>
                  </a:schemeClr>
                </a:solidFill>
                <a:latin typeface="Monotype Corsiva" panose="03010101010201010101" pitchFamily="66" charset="0"/>
              </a:rPr>
              <a:t> изобрёл первый в мире электрический утюг</a:t>
            </a:r>
            <a:endParaRPr lang="ru-RU" sz="4000" b="1" dirty="0">
              <a:solidFill>
                <a:schemeClr val="bg2">
                  <a:lumMod val="10000"/>
                </a:schemeClr>
              </a:solidFill>
              <a:latin typeface="Monotype Corsiva" panose="03010101010201010101" pitchFamily="66" charset="0"/>
            </a:endParaRPr>
          </a:p>
        </p:txBody>
      </p:sp>
      <p:pic>
        <p:nvPicPr>
          <p:cNvPr id="7" name="Объект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49694" t="51174" r="3655" b="9688"/>
          <a:stretch/>
        </p:blipFill>
        <p:spPr>
          <a:xfrm>
            <a:off x="1154748" y="2641782"/>
            <a:ext cx="4146811" cy="2609228"/>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396440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715224" y="1825625"/>
            <a:ext cx="9800376" cy="4351338"/>
          </a:xfrm>
        </p:spPr>
        <p:txBody>
          <a:bodyPr>
            <a:normAutofit/>
          </a:bodyPr>
          <a:lstStyle/>
          <a:p>
            <a:pPr marL="0" indent="0" algn="ctr">
              <a:buNone/>
            </a:pPr>
            <a:r>
              <a:rPr lang="ru-RU" sz="9600" b="1" dirty="0" smtClean="0">
                <a:solidFill>
                  <a:srgbClr val="7030A0"/>
                </a:solidFill>
                <a:effectLst>
                  <a:outerShdw blurRad="38100" dist="38100" dir="2700000" algn="tl">
                    <a:srgbClr val="000000">
                      <a:alpha val="43137"/>
                    </a:srgbClr>
                  </a:outerShdw>
                </a:effectLst>
                <a:latin typeface="Monotype Corsiva" panose="03010101010201010101" pitchFamily="66" charset="0"/>
              </a:rPr>
              <a:t>Мир изобретений</a:t>
            </a:r>
            <a:endParaRPr lang="ru-RU" sz="9600" b="1" dirty="0">
              <a:solidFill>
                <a:srgbClr val="7030A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9536370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600" b="1" dirty="0">
                <a:solidFill>
                  <a:srgbClr val="7030A0"/>
                </a:solidFill>
                <a:latin typeface="Monotype Corsiva" panose="03010101010201010101" pitchFamily="66" charset="0"/>
              </a:rPr>
              <a:t>Что это?</a:t>
            </a:r>
            <a:endParaRPr lang="ru-RU" sz="6600"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18462" t="7909" r="50872" b="50555"/>
          <a:stretch/>
        </p:blipFill>
        <p:spPr>
          <a:xfrm>
            <a:off x="4360998" y="2268614"/>
            <a:ext cx="3750907" cy="3810327"/>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532927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lang="ru-RU" sz="6000" b="1" dirty="0" smtClean="0">
                <a:solidFill>
                  <a:srgbClr val="7030A0"/>
                </a:solidFill>
                <a:latin typeface="Monotype Corsiva" panose="03010101010201010101" pitchFamily="66" charset="0"/>
              </a:rPr>
              <a:t>Механические часы</a:t>
            </a:r>
            <a:endParaRPr lang="ru-RU" sz="6000" b="1" dirty="0">
              <a:solidFill>
                <a:srgbClr val="7030A0"/>
              </a:solidFill>
              <a:latin typeface="Monotype Corsiva" panose="03010101010201010101" pitchFamily="66" charset="0"/>
            </a:endParaRPr>
          </a:p>
        </p:txBody>
      </p:sp>
      <p:pic>
        <p:nvPicPr>
          <p:cNvPr id="4" name="Объект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4225" t="6911" r="48734" b="49991"/>
          <a:stretch/>
        </p:blipFill>
        <p:spPr>
          <a:xfrm>
            <a:off x="1645674" y="2027975"/>
            <a:ext cx="3641550" cy="3177767"/>
          </a:xfrm>
        </p:spPr>
      </p:pic>
      <p:sp>
        <p:nvSpPr>
          <p:cNvPr id="5" name="Объект 4"/>
          <p:cNvSpPr>
            <a:spLocks noGrp="1"/>
          </p:cNvSpPr>
          <p:nvPr>
            <p:ph sz="half" idx="2"/>
          </p:nvPr>
        </p:nvSpPr>
        <p:spPr>
          <a:xfrm>
            <a:off x="5975287" y="1825625"/>
            <a:ext cx="5378513" cy="4351338"/>
          </a:xfrm>
        </p:spPr>
        <p:txBody>
          <a:bodyPr>
            <a:normAutofit/>
          </a:bodyPr>
          <a:lstStyle/>
          <a:p>
            <a:pPr marL="0" indent="0">
              <a:buNone/>
            </a:pPr>
            <a:r>
              <a:rPr lang="ru-RU" sz="4000" b="1" dirty="0" smtClean="0">
                <a:solidFill>
                  <a:schemeClr val="bg2">
                    <a:lumMod val="10000"/>
                  </a:schemeClr>
                </a:solidFill>
                <a:latin typeface="Monotype Corsiva" panose="03010101010201010101" pitchFamily="66" charset="0"/>
              </a:rPr>
              <a:t>Первые механические часы изобрёл в 10 веке Римский папа Сильвестр 2</a:t>
            </a:r>
            <a:endParaRPr lang="ru-RU" sz="4000" b="1" dirty="0">
              <a:solidFill>
                <a:schemeClr val="bg2">
                  <a:lumMod val="10000"/>
                </a:schemeClr>
              </a:solidFill>
              <a:latin typeface="Monotype Corsiva" panose="03010101010201010101" pitchFamily="66"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40492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7200" b="1" dirty="0">
                <a:solidFill>
                  <a:srgbClr val="7030A0"/>
                </a:solidFill>
                <a:latin typeface="Monotype Corsiva" panose="03010101010201010101" pitchFamily="66" charset="0"/>
              </a:rPr>
              <a:t>Что это?</a:t>
            </a:r>
            <a:endParaRPr lang="ru-RU" sz="7200"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57548" t="25290" r="2865" b="35557"/>
          <a:stretch/>
        </p:blipFill>
        <p:spPr>
          <a:xfrm>
            <a:off x="3191639" y="1937393"/>
            <a:ext cx="5808722" cy="4303018"/>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7315175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lang="ru-RU" sz="7200" b="1" dirty="0" smtClean="0">
                <a:solidFill>
                  <a:srgbClr val="7030A0"/>
                </a:solidFill>
                <a:latin typeface="Monotype Corsiva" panose="03010101010201010101" pitchFamily="66" charset="0"/>
              </a:rPr>
              <a:t>Радио</a:t>
            </a:r>
            <a:endParaRPr lang="ru-RU" sz="7200" b="1" dirty="0">
              <a:solidFill>
                <a:srgbClr val="7030A0"/>
              </a:solidFill>
              <a:latin typeface="Monotype Corsiva" panose="03010101010201010101" pitchFamily="66" charset="0"/>
            </a:endParaRPr>
          </a:p>
        </p:txBody>
      </p:sp>
      <p:pic>
        <p:nvPicPr>
          <p:cNvPr id="4" name="Объект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53363" t="25749" r="1558" b="34595"/>
          <a:stretch/>
        </p:blipFill>
        <p:spPr>
          <a:xfrm>
            <a:off x="1435262" y="2290527"/>
            <a:ext cx="4300607" cy="2833734"/>
          </a:xfrm>
        </p:spPr>
      </p:pic>
      <p:sp>
        <p:nvSpPr>
          <p:cNvPr id="5" name="Объект 4"/>
          <p:cNvSpPr>
            <a:spLocks noGrp="1"/>
          </p:cNvSpPr>
          <p:nvPr>
            <p:ph sz="half" idx="2"/>
          </p:nvPr>
        </p:nvSpPr>
        <p:spPr>
          <a:xfrm>
            <a:off x="6172200" y="1548143"/>
            <a:ext cx="5117471" cy="4628820"/>
          </a:xfrm>
        </p:spPr>
        <p:txBody>
          <a:bodyPr>
            <a:noAutofit/>
          </a:bodyPr>
          <a:lstStyle/>
          <a:p>
            <a:pPr marL="0" indent="0">
              <a:buNone/>
            </a:pPr>
            <a:r>
              <a:rPr lang="ru-RU" sz="3200" b="1" dirty="0" smtClean="0">
                <a:latin typeface="Monotype Corsiva" panose="03010101010201010101" pitchFamily="66" charset="0"/>
              </a:rPr>
              <a:t>7 мая 1895 г. А.С. Попов впервые зарегистрировал электромагнитные волны в атмосфере с помощью грозоотметчика. Спустя 2 года он продемонстрировал свой радиоприёмник, снабжённый телеграфным аппаратом и принял первую в мире радиограмму: «Генрих Герц»</a:t>
            </a:r>
            <a:endParaRPr lang="ru-RU" sz="3200" b="1" dirty="0">
              <a:latin typeface="Monotype Corsiva" panose="03010101010201010101" pitchFamily="66"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312075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600" b="1" dirty="0">
                <a:solidFill>
                  <a:srgbClr val="7030A0"/>
                </a:solidFill>
                <a:latin typeface="Monotype Corsiva" panose="03010101010201010101" pitchFamily="66" charset="0"/>
              </a:rPr>
              <a:t>Что это?</a:t>
            </a:r>
            <a:endParaRPr lang="ru-RU" sz="6600"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59718" t="9860" r="14025" b="45511"/>
          <a:stretch/>
        </p:blipFill>
        <p:spPr>
          <a:xfrm>
            <a:off x="4001632" y="1682308"/>
            <a:ext cx="3874883" cy="4385653"/>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0515640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normAutofit/>
          </a:bodyPr>
          <a:lstStyle/>
          <a:p>
            <a:pPr algn="ctr"/>
            <a:r>
              <a:rPr lang="ru-RU" sz="6600" b="1" dirty="0" smtClean="0">
                <a:solidFill>
                  <a:srgbClr val="7030A0"/>
                </a:solidFill>
                <a:latin typeface="Monotype Corsiva" panose="03010101010201010101" pitchFamily="66" charset="0"/>
              </a:rPr>
              <a:t>Компас</a:t>
            </a:r>
            <a:endParaRPr lang="ru-RU" sz="6600" b="1" dirty="0">
              <a:solidFill>
                <a:srgbClr val="7030A0"/>
              </a:solidFill>
              <a:latin typeface="Monotype Corsiva" panose="03010101010201010101" pitchFamily="66" charset="0"/>
            </a:endParaRPr>
          </a:p>
        </p:txBody>
      </p:sp>
      <p:pic>
        <p:nvPicPr>
          <p:cNvPr id="4" name="Объект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59829" t="10171" r="15011" b="45099"/>
          <a:stretch/>
        </p:blipFill>
        <p:spPr>
          <a:xfrm>
            <a:off x="1548143" y="1991761"/>
            <a:ext cx="3078178" cy="3524813"/>
          </a:xfrm>
        </p:spPr>
      </p:pic>
      <p:sp>
        <p:nvSpPr>
          <p:cNvPr id="10" name="Объект 9"/>
          <p:cNvSpPr>
            <a:spLocks noGrp="1"/>
          </p:cNvSpPr>
          <p:nvPr>
            <p:ph sz="half" idx="2"/>
          </p:nvPr>
        </p:nvSpPr>
        <p:spPr>
          <a:xfrm>
            <a:off x="5432079" y="1530036"/>
            <a:ext cx="5921721" cy="4646927"/>
          </a:xfrm>
        </p:spPr>
        <p:txBody>
          <a:bodyPr>
            <a:normAutofit/>
          </a:bodyPr>
          <a:lstStyle/>
          <a:p>
            <a:pPr marL="0" indent="0">
              <a:buNone/>
            </a:pPr>
            <a:r>
              <a:rPr lang="ru-RU" sz="3200" b="1" dirty="0" smtClean="0">
                <a:solidFill>
                  <a:schemeClr val="bg2">
                    <a:lumMod val="10000"/>
                  </a:schemeClr>
                </a:solidFill>
                <a:latin typeface="Monotype Corsiva" panose="03010101010201010101" pitchFamily="66" charset="0"/>
              </a:rPr>
              <a:t>Китайцы уже в древности знали, что магнит притягивает железо и указывает направление на север и на юг. Китайский компас представлял собой ложку с длинной ручкой, изготовленную из намагниченного железа. Ложку клали на гладкую деревянную подставку с делениями, раскручивали её, и она показывала направления (север-юг).</a:t>
            </a:r>
            <a:endParaRPr lang="ru-RU" sz="3200" b="1" dirty="0">
              <a:solidFill>
                <a:schemeClr val="bg2">
                  <a:lumMod val="10000"/>
                </a:schemeClr>
              </a:solidFill>
              <a:latin typeface="Monotype Corsiva" panose="03010101010201010101" pitchFamily="66"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6770924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2435382" y="1001760"/>
            <a:ext cx="7980630" cy="4351338"/>
          </a:xfrm>
        </p:spPr>
        <p:txBody>
          <a:bodyPr>
            <a:normAutofit/>
          </a:bodyPr>
          <a:lstStyle/>
          <a:p>
            <a:pPr marL="0" indent="0" algn="ctr">
              <a:buNone/>
            </a:pPr>
            <a:r>
              <a:rPr lang="ru-RU" sz="6600" dirty="0" smtClean="0">
                <a:solidFill>
                  <a:schemeClr val="bg2">
                    <a:lumMod val="10000"/>
                  </a:schemeClr>
                </a:solidFill>
                <a:effectLst>
                  <a:outerShdw blurRad="38100" dist="38100" dir="2700000" algn="tl">
                    <a:srgbClr val="000000">
                      <a:alpha val="43137"/>
                    </a:srgbClr>
                  </a:outerShdw>
                </a:effectLst>
                <a:latin typeface="Monotype Corsiva" panose="03010101010201010101" pitchFamily="66" charset="0"/>
              </a:rPr>
              <a:t>Интересные изобретения настоящего</a:t>
            </a:r>
          </a:p>
          <a:p>
            <a:pPr marL="0" indent="0" algn="ctr">
              <a:buNone/>
            </a:pPr>
            <a:r>
              <a:rPr lang="ru-RU" sz="6600" dirty="0" smtClean="0">
                <a:solidFill>
                  <a:schemeClr val="bg2">
                    <a:lumMod val="10000"/>
                  </a:schemeClr>
                </a:solidFill>
                <a:effectLst>
                  <a:outerShdw blurRad="38100" dist="38100" dir="2700000" algn="tl">
                    <a:srgbClr val="000000">
                      <a:alpha val="43137"/>
                    </a:srgbClr>
                  </a:outerShdw>
                </a:effectLst>
                <a:latin typeface="Monotype Corsiva" panose="03010101010201010101" pitchFamily="66" charset="0"/>
              </a:rPr>
              <a:t>Угадай для чего???</a:t>
            </a:r>
            <a:endParaRPr lang="ru-RU" sz="6600" dirty="0">
              <a:solidFill>
                <a:schemeClr val="bg2">
                  <a:lumMod val="10000"/>
                </a:schemeClr>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911115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b="49272"/>
          <a:stretch/>
        </p:blipFill>
        <p:spPr>
          <a:xfrm>
            <a:off x="3241140" y="1832872"/>
            <a:ext cx="6464300" cy="3683000"/>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8767776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883937" y="1354844"/>
            <a:ext cx="4090783" cy="4595425"/>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3466296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34240" t="51701" r="57457" b="27633"/>
          <a:stretch/>
        </p:blipFill>
        <p:spPr>
          <a:xfrm>
            <a:off x="3847723" y="1539550"/>
            <a:ext cx="4336610" cy="4289231"/>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272054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03286" y="1825625"/>
            <a:ext cx="9112313" cy="4351338"/>
          </a:xfrm>
        </p:spPr>
        <p:txBody>
          <a:bodyPr>
            <a:normAutofit/>
          </a:bodyPr>
          <a:lstStyle/>
          <a:p>
            <a:pPr marL="0" indent="0" algn="ctr">
              <a:buNone/>
            </a:pPr>
            <a:r>
              <a:rPr lang="ru-RU" sz="7200" b="1" dirty="0" smtClean="0">
                <a:solidFill>
                  <a:srgbClr val="7030A0"/>
                </a:solidFill>
                <a:effectLst>
                  <a:outerShdw blurRad="38100" dist="38100" dir="2700000" algn="tl">
                    <a:srgbClr val="000000">
                      <a:alpha val="43137"/>
                    </a:srgbClr>
                  </a:outerShdw>
                </a:effectLst>
                <a:latin typeface="Monotype Corsiva" panose="03010101010201010101" pitchFamily="66" charset="0"/>
              </a:rPr>
              <a:t>«</a:t>
            </a:r>
            <a:r>
              <a:rPr lang="ru-RU" sz="7200" b="1" dirty="0" err="1" smtClean="0">
                <a:solidFill>
                  <a:srgbClr val="7030A0"/>
                </a:solidFill>
                <a:effectLst>
                  <a:outerShdw blurRad="38100" dist="38100" dir="2700000" algn="tl">
                    <a:srgbClr val="000000">
                      <a:alpha val="43137"/>
                    </a:srgbClr>
                  </a:outerShdw>
                </a:effectLst>
                <a:latin typeface="Monotype Corsiva" panose="03010101010201010101" pitchFamily="66" charset="0"/>
              </a:rPr>
              <a:t>ПРАродители</a:t>
            </a:r>
            <a:r>
              <a:rPr lang="ru-RU" sz="7200" b="1" dirty="0" smtClean="0">
                <a:solidFill>
                  <a:srgbClr val="7030A0"/>
                </a:solidFill>
                <a:effectLst>
                  <a:outerShdw blurRad="38100" dist="38100" dir="2700000" algn="tl">
                    <a:srgbClr val="000000">
                      <a:alpha val="43137"/>
                    </a:srgbClr>
                  </a:outerShdw>
                </a:effectLst>
                <a:latin typeface="Monotype Corsiva" panose="03010101010201010101" pitchFamily="66" charset="0"/>
              </a:rPr>
              <a:t>»   изобретений</a:t>
            </a:r>
            <a:endParaRPr lang="ru-RU" sz="7200" b="1" dirty="0">
              <a:solidFill>
                <a:srgbClr val="7030A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019124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28682" t="45042" r="39680" b="27070"/>
          <a:stretch/>
        </p:blipFill>
        <p:spPr>
          <a:xfrm>
            <a:off x="3032911" y="1686931"/>
            <a:ext cx="5672553" cy="2812641"/>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6594709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r="48352" b="35313"/>
          <a:stretch/>
        </p:blipFill>
        <p:spPr>
          <a:xfrm>
            <a:off x="3431264" y="1545832"/>
            <a:ext cx="4832838" cy="4779448"/>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8530180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589291" y="1358822"/>
            <a:ext cx="6066199" cy="4792297"/>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0532609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52277"/>
          <a:stretch/>
        </p:blipFill>
        <p:spPr>
          <a:xfrm>
            <a:off x="2227152" y="1129246"/>
            <a:ext cx="7508529" cy="5247723"/>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185751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603279" y="104765"/>
            <a:ext cx="4614250" cy="6753235"/>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7541512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28500" t="4650" r="4920" b="70324"/>
          <a:stretch/>
        </p:blipFill>
        <p:spPr>
          <a:xfrm>
            <a:off x="3413157" y="2027239"/>
            <a:ext cx="5227638" cy="1965340"/>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7257895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539905" y="1128508"/>
            <a:ext cx="4751278" cy="4749546"/>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8426338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15677"/>
          <a:stretch/>
        </p:blipFill>
        <p:spPr>
          <a:xfrm>
            <a:off x="3014805" y="1584797"/>
            <a:ext cx="5348806" cy="4508057"/>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902908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404104" y="1173775"/>
            <a:ext cx="4986668" cy="4984850"/>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0303884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21755" t="14013" r="52263" b="13582"/>
          <a:stretch/>
        </p:blipFill>
        <p:spPr>
          <a:xfrm>
            <a:off x="4291344" y="963738"/>
            <a:ext cx="3296310" cy="5166708"/>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666210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r="28064"/>
          <a:stretch/>
        </p:blipFill>
        <p:spPr>
          <a:xfrm>
            <a:off x="961623" y="3453017"/>
            <a:ext cx="3739106" cy="3247652"/>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929" y="1124516"/>
            <a:ext cx="4139558" cy="2328501"/>
          </a:xfrm>
          <a:prstGeom prst="rect">
            <a:avLst/>
          </a:prstGeom>
        </p:spPr>
      </p:pic>
      <p:sp>
        <p:nvSpPr>
          <p:cNvPr id="6" name="Скругленный прямоугольник 5"/>
          <p:cNvSpPr/>
          <p:nvPr/>
        </p:nvSpPr>
        <p:spPr>
          <a:xfrm>
            <a:off x="6853473" y="2462542"/>
            <a:ext cx="3802455" cy="264361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9945" y="2568911"/>
            <a:ext cx="3715983" cy="2398554"/>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171299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21055" t="11655" r="37068" b="13790"/>
          <a:stretch/>
        </p:blipFill>
        <p:spPr>
          <a:xfrm>
            <a:off x="2580237" y="651850"/>
            <a:ext cx="5848539" cy="5856853"/>
          </a:xfr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85325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738266" y="1176950"/>
            <a:ext cx="8777334" cy="5000013"/>
          </a:xfrm>
        </p:spPr>
        <p:txBody>
          <a:bodyPr>
            <a:normAutofit/>
          </a:bodyPr>
          <a:lstStyle/>
          <a:p>
            <a:pPr marL="0" indent="0" algn="ctr">
              <a:buNone/>
            </a:pPr>
            <a:r>
              <a:rPr lang="ru-RU" sz="5400" dirty="0">
                <a:solidFill>
                  <a:srgbClr val="002060"/>
                </a:solidFill>
                <a:effectLst>
                  <a:outerShdw blurRad="38100" dist="38100" dir="2700000" algn="tl">
                    <a:srgbClr val="000000">
                      <a:alpha val="43137"/>
                    </a:srgbClr>
                  </a:outerShdw>
                </a:effectLst>
                <a:latin typeface="Monotype Corsiva" panose="03010101010201010101" pitchFamily="66" charset="0"/>
              </a:rPr>
              <a:t>Интересные изобретения </a:t>
            </a:r>
            <a:r>
              <a:rPr lang="ru-RU" sz="5400" dirty="0" smtClean="0">
                <a:solidFill>
                  <a:srgbClr val="002060"/>
                </a:solidFill>
                <a:effectLst>
                  <a:outerShdw blurRad="38100" dist="38100" dir="2700000" algn="tl">
                    <a:srgbClr val="000000">
                      <a:alpha val="43137"/>
                    </a:srgbClr>
                  </a:outerShdw>
                </a:effectLst>
                <a:latin typeface="Monotype Corsiva" panose="03010101010201010101" pitchFamily="66" charset="0"/>
              </a:rPr>
              <a:t>настоящего</a:t>
            </a:r>
          </a:p>
          <a:p>
            <a:pPr marL="0" indent="0" algn="ctr">
              <a:buNone/>
            </a:pPr>
            <a:r>
              <a:rPr lang="ru-RU" sz="6000" dirty="0" smtClean="0">
                <a:solidFill>
                  <a:srgbClr val="002060"/>
                </a:solidFill>
                <a:effectLst>
                  <a:outerShdw blurRad="38100" dist="38100" dir="2700000" algn="tl">
                    <a:srgbClr val="000000">
                      <a:alpha val="43137"/>
                    </a:srgbClr>
                  </a:outerShdw>
                </a:effectLst>
                <a:latin typeface="Monotype Corsiva" panose="03010101010201010101" pitchFamily="66" charset="0"/>
              </a:rPr>
              <a:t>А так можно было?</a:t>
            </a:r>
            <a:endParaRPr lang="ru-RU" sz="6000" dirty="0">
              <a:solidFill>
                <a:srgbClr val="002060"/>
              </a:solidFill>
              <a:effectLst>
                <a:outerShdw blurRad="38100" dist="38100" dir="2700000" algn="tl">
                  <a:srgbClr val="000000">
                    <a:alpha val="43137"/>
                  </a:srgbClr>
                </a:outerShdw>
              </a:effectLst>
              <a:latin typeface="Monotype Corsiva" panose="03010101010201010101" pitchFamily="66" charset="0"/>
            </a:endParaRPr>
          </a:p>
          <a:p>
            <a:endParaRPr lang="ru-RU" sz="32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6241153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770360" y="1446637"/>
            <a:ext cx="7575550" cy="4351338"/>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3682977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4292188" y="512368"/>
            <a:ext cx="3665809" cy="5879377"/>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4910809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30122" b="54802"/>
          <a:stretch/>
        </p:blipFill>
        <p:spPr>
          <a:xfrm>
            <a:off x="1557196" y="1369808"/>
            <a:ext cx="8896539" cy="4602252"/>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3324884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919336" y="1047027"/>
            <a:ext cx="7952054" cy="5066616"/>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9617170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939018" y="1119454"/>
            <a:ext cx="6125229" cy="5109329"/>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6004349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720666" y="1010812"/>
            <a:ext cx="6266721" cy="4964475"/>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2789361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702867" y="612460"/>
            <a:ext cx="4217217" cy="5633233"/>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4551769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286409" y="784475"/>
            <a:ext cx="5213004" cy="5211103"/>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41799422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4126" t="20462" r="18746" b="12739"/>
          <a:stretch/>
        </p:blipFill>
        <p:spPr>
          <a:xfrm>
            <a:off x="606583" y="1086416"/>
            <a:ext cx="5205742" cy="4173648"/>
          </a:xfrm>
          <a:prstGeom prst="rect">
            <a:avLst/>
          </a:prstGeom>
        </p:spPr>
      </p:pic>
      <p:sp>
        <p:nvSpPr>
          <p:cNvPr id="3" name="Скругленный прямоугольник 2"/>
          <p:cNvSpPr/>
          <p:nvPr/>
        </p:nvSpPr>
        <p:spPr>
          <a:xfrm>
            <a:off x="6255945" y="1801638"/>
            <a:ext cx="4065005" cy="3304515"/>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13626" t="15968" r="14313"/>
          <a:stretch/>
        </p:blipFill>
        <p:spPr>
          <a:xfrm>
            <a:off x="6313923" y="1801638"/>
            <a:ext cx="3934599" cy="3292423"/>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37829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69873"/>
          <a:stretch/>
        </p:blipFill>
        <p:spPr>
          <a:xfrm>
            <a:off x="4242963" y="391593"/>
            <a:ext cx="3476625" cy="6040438"/>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8102659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461657" y="1004531"/>
            <a:ext cx="5388623" cy="5386658"/>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397974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r="46854"/>
          <a:stretch/>
        </p:blipFill>
        <p:spPr>
          <a:xfrm>
            <a:off x="3275045" y="766958"/>
            <a:ext cx="5082074" cy="5100683"/>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5710934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22805" t="27945" r="39565" b="28478"/>
          <a:stretch/>
        </p:blipFill>
        <p:spPr>
          <a:xfrm>
            <a:off x="3465863" y="1447412"/>
            <a:ext cx="6328171" cy="4122964"/>
          </a:xfr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1008098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20860" t="13140" r="37086" b="12780"/>
          <a:stretch/>
        </p:blipFill>
        <p:spPr>
          <a:xfrm>
            <a:off x="3288227" y="365732"/>
            <a:ext cx="5911757" cy="5857786"/>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52179247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069940" y="2000801"/>
            <a:ext cx="5595041" cy="2536825"/>
          </a:xfr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t="6733" b="14060"/>
          <a:stretch/>
        </p:blipFill>
        <p:spPr>
          <a:xfrm>
            <a:off x="1282323" y="2903476"/>
            <a:ext cx="4116916" cy="3521797"/>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1061917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sz="half" idx="4294967295"/>
          </p:nvPr>
        </p:nvPicPr>
        <p:blipFill rotWithShape="1">
          <a:blip r:embed="rId2">
            <a:extLst>
              <a:ext uri="{28A0092B-C50C-407E-A947-70E740481C1C}">
                <a14:useLocalDpi xmlns:a14="http://schemas.microsoft.com/office/drawing/2010/main" val="0"/>
              </a:ext>
            </a:extLst>
          </a:blip>
          <a:srcRect l="53888" t="6890" r="4178" b="12065"/>
          <a:stretch/>
        </p:blipFill>
        <p:spPr>
          <a:xfrm>
            <a:off x="1013988" y="771484"/>
            <a:ext cx="4807389" cy="5598431"/>
          </a:xfrm>
        </p:spPr>
      </p:pic>
      <p:sp>
        <p:nvSpPr>
          <p:cNvPr id="6" name="Скругленный прямоугольник 5"/>
          <p:cNvSpPr/>
          <p:nvPr/>
        </p:nvSpPr>
        <p:spPr>
          <a:xfrm>
            <a:off x="6663350" y="2304108"/>
            <a:ext cx="4173648" cy="1905753"/>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244" y="2347111"/>
            <a:ext cx="4281754" cy="1819746"/>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20826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5317" r="27668"/>
          <a:stretch/>
        </p:blipFill>
        <p:spPr>
          <a:xfrm>
            <a:off x="1394233" y="2195812"/>
            <a:ext cx="3376943" cy="2548204"/>
          </a:xfrm>
          <a:prstGeom prst="rect">
            <a:avLst/>
          </a:prstGeom>
        </p:spPr>
      </p:pic>
      <p:sp>
        <p:nvSpPr>
          <p:cNvPr id="5" name="Скругленный прямоугольник 4"/>
          <p:cNvSpPr/>
          <p:nvPr/>
        </p:nvSpPr>
        <p:spPr>
          <a:xfrm>
            <a:off x="6581869" y="1611517"/>
            <a:ext cx="4110274" cy="3512744"/>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2034" y="1742893"/>
            <a:ext cx="3969944" cy="3249991"/>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25188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88467" y="1560389"/>
            <a:ext cx="5510246" cy="2862322"/>
          </a:xfrm>
          <a:prstGeom prst="rect">
            <a:avLst/>
          </a:prstGeom>
        </p:spPr>
        <p:txBody>
          <a:bodyPr wrap="square">
            <a:spAutoFit/>
          </a:bodyPr>
          <a:lstStyle/>
          <a:p>
            <a:pPr algn="ctr"/>
            <a:r>
              <a:rPr lang="ru-RU" sz="6000" b="1" dirty="0">
                <a:solidFill>
                  <a:srgbClr val="002060"/>
                </a:solidFill>
                <a:effectLst>
                  <a:outerShdw blurRad="38100" dist="38100" dir="2700000" algn="tl">
                    <a:srgbClr val="000000">
                      <a:alpha val="43137"/>
                    </a:srgbClr>
                  </a:outerShdw>
                </a:effectLst>
                <a:latin typeface="Monotype Corsiva" panose="03010101010201010101" pitchFamily="66" charset="0"/>
              </a:rPr>
              <a:t>Открытия, которые изменили мир</a:t>
            </a:r>
            <a:endParaRPr lang="ru-RU" sz="60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3282349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77515" y="760395"/>
            <a:ext cx="11030551" cy="5175936"/>
          </a:xfrm>
        </p:spPr>
        <p:txBody>
          <a:bodyPr>
            <a:noAutofit/>
          </a:bodyPr>
          <a:lstStyle/>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1698 г </a:t>
            </a:r>
            <a:r>
              <a:rPr lang="ru-RU" sz="3200" b="1" dirty="0">
                <a:solidFill>
                  <a:srgbClr val="002060"/>
                </a:solidFill>
                <a:latin typeface="Monotype Corsiva" panose="03010101010201010101" pitchFamily="66" charset="0"/>
              </a:rPr>
              <a:t>- запатентован первый паровой двигатель.</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1839 г-</a:t>
            </a:r>
            <a:r>
              <a:rPr lang="ru-RU" sz="3200" b="1" dirty="0">
                <a:solidFill>
                  <a:srgbClr val="002060"/>
                </a:solidFill>
                <a:latin typeface="Monotype Corsiva" panose="03010101010201010101" pitchFamily="66" charset="0"/>
              </a:rPr>
              <a:t> день рождения фотографии</a:t>
            </a:r>
          </a:p>
          <a:p>
            <a:pPr>
              <a:lnSpc>
                <a:spcPct val="100000"/>
              </a:lnSpc>
              <a:spcBef>
                <a:spcPts val="0"/>
              </a:spcBef>
              <a:buFont typeface="Wingdings" panose="05000000000000000000" pitchFamily="2" charset="2"/>
              <a:buChar char="Ø"/>
            </a:pPr>
            <a:r>
              <a:rPr lang="ru-RU" sz="3200" b="1" dirty="0">
                <a:solidFill>
                  <a:srgbClr val="002060"/>
                </a:solidFill>
                <a:latin typeface="Monotype Corsiva" panose="03010101010201010101" pitchFamily="66" charset="0"/>
              </a:rPr>
              <a:t> </a:t>
            </a: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1876 г</a:t>
            </a:r>
            <a:r>
              <a:rPr lang="ru-RU" sz="3200" b="1" dirty="0">
                <a:solidFill>
                  <a:srgbClr val="002060"/>
                </a:solidFill>
                <a:latin typeface="Monotype Corsiva" panose="03010101010201010101" pitchFamily="66" charset="0"/>
              </a:rPr>
              <a:t> - запатентован телефон</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1879 г </a:t>
            </a:r>
            <a:r>
              <a:rPr lang="ru-RU" sz="3200" b="1" dirty="0">
                <a:solidFill>
                  <a:srgbClr val="002060"/>
                </a:solidFill>
                <a:latin typeface="Monotype Corsiva" panose="03010101010201010101" pitchFamily="66" charset="0"/>
              </a:rPr>
              <a:t>- изобретение электрической лампы накаливания</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1886 г </a:t>
            </a:r>
            <a:r>
              <a:rPr lang="ru-RU" sz="3200" b="1" dirty="0">
                <a:solidFill>
                  <a:srgbClr val="002060"/>
                </a:solidFill>
                <a:latin typeface="Monotype Corsiva" panose="03010101010201010101" pitchFamily="66" charset="0"/>
              </a:rPr>
              <a:t>-запатентован первый в мире автомобиль с двигателем внутреннего сгорания.</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1888 г  </a:t>
            </a:r>
            <a:r>
              <a:rPr lang="ru-RU" sz="3200" b="1" dirty="0">
                <a:solidFill>
                  <a:srgbClr val="002060"/>
                </a:solidFill>
                <a:latin typeface="Monotype Corsiva" panose="03010101010201010101" pitchFamily="66" charset="0"/>
              </a:rPr>
              <a:t>запатентован асинхронный электродвигатель </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1895 г</a:t>
            </a:r>
            <a:r>
              <a:rPr lang="ru-RU" sz="3200" b="1" dirty="0">
                <a:solidFill>
                  <a:srgbClr val="002060"/>
                </a:solidFill>
                <a:latin typeface="Monotype Corsiva" panose="03010101010201010101" pitchFamily="66" charset="0"/>
              </a:rPr>
              <a:t> - первый в мире рентгеновский снимок человеческой руки</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1903 г  </a:t>
            </a:r>
            <a:r>
              <a:rPr lang="ru-RU" sz="3200" b="1" dirty="0">
                <a:solidFill>
                  <a:srgbClr val="002060"/>
                </a:solidFill>
                <a:latin typeface="Monotype Corsiva" panose="03010101010201010101" pitchFamily="66" charset="0"/>
              </a:rPr>
              <a:t>- проводят первый испытательный полет самолета «Флайер-1».</a:t>
            </a:r>
          </a:p>
          <a:p>
            <a:pPr>
              <a:lnSpc>
                <a:spcPct val="100000"/>
              </a:lnSpc>
              <a:spcBef>
                <a:spcPts val="0"/>
              </a:spcBef>
              <a:buFont typeface="Wingdings" panose="05000000000000000000" pitchFamily="2" charset="2"/>
              <a:buChar char="Ø"/>
            </a:pPr>
            <a:r>
              <a:rPr lang="ru-RU" sz="3200" b="1" dirty="0">
                <a:solidFill>
                  <a:srgbClr val="002060"/>
                </a:solidFill>
                <a:effectLst>
                  <a:outerShdw blurRad="38100" dist="38100" dir="2700000" algn="tl">
                    <a:srgbClr val="000000">
                      <a:alpha val="43137"/>
                    </a:srgbClr>
                  </a:outerShdw>
                </a:effectLst>
                <a:latin typeface="Monotype Corsiva" panose="03010101010201010101" pitchFamily="66" charset="0"/>
              </a:rPr>
              <a:t>1928 г </a:t>
            </a:r>
            <a:r>
              <a:rPr lang="ru-RU" sz="3200" b="1" dirty="0">
                <a:solidFill>
                  <a:srgbClr val="002060"/>
                </a:solidFill>
                <a:latin typeface="Monotype Corsiva" panose="03010101010201010101" pitchFamily="66" charset="0"/>
              </a:rPr>
              <a:t>- изобретение пенициллина</a:t>
            </a:r>
            <a:endParaRPr lang="ru-RU" sz="3200" dirty="0">
              <a:solidFill>
                <a:srgbClr val="00206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 y="-49696"/>
            <a:ext cx="12273481" cy="6957392"/>
          </a:xfrm>
          <a:prstGeom prst="rect">
            <a:avLst/>
          </a:prstGeom>
        </p:spPr>
      </p:pic>
    </p:spTree>
    <p:extLst>
      <p:ext uri="{BB962C8B-B14F-4D97-AF65-F5344CB8AC3E}">
        <p14:creationId xmlns:p14="http://schemas.microsoft.com/office/powerpoint/2010/main" val="261351912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TotalTime>
  <Words>273</Words>
  <Application>Microsoft Office PowerPoint</Application>
  <PresentationFormat>Широкоэкранный</PresentationFormat>
  <Paragraphs>50</Paragraphs>
  <Slides>55</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55</vt:i4>
      </vt:variant>
    </vt:vector>
  </HeadingPairs>
  <TitlesOfParts>
    <vt:vector size="61" baseType="lpstr">
      <vt:lpstr>Arial</vt:lpstr>
      <vt:lpstr>Calibri</vt:lpstr>
      <vt:lpstr>Calibri Light</vt:lpstr>
      <vt:lpstr>Monotype Corsiva</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Что это?</vt:lpstr>
      <vt:lpstr>Пылесос</vt:lpstr>
      <vt:lpstr>Что это?</vt:lpstr>
      <vt:lpstr>Камера-обскура </vt:lpstr>
      <vt:lpstr>Что это?</vt:lpstr>
      <vt:lpstr>Телефон</vt:lpstr>
      <vt:lpstr>Что это?</vt:lpstr>
      <vt:lpstr>Электрический утюг</vt:lpstr>
      <vt:lpstr>Что это?</vt:lpstr>
      <vt:lpstr>Механические часы</vt:lpstr>
      <vt:lpstr>Что это?</vt:lpstr>
      <vt:lpstr>Радио</vt:lpstr>
      <vt:lpstr>Что это?</vt:lpstr>
      <vt:lpstr>Компас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dc:creator>
  <cp:lastModifiedBy>Админ</cp:lastModifiedBy>
  <cp:revision>68</cp:revision>
  <dcterms:created xsi:type="dcterms:W3CDTF">2023-02-10T14:19:08Z</dcterms:created>
  <dcterms:modified xsi:type="dcterms:W3CDTF">2023-07-11T11:48:15Z</dcterms:modified>
</cp:coreProperties>
</file>