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3"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5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7D7B1-CE26-463A-A74B-E2D1E4DAB568}" type="datetimeFigureOut">
              <a:rPr lang="ru-RU" smtClean="0"/>
              <a:t>11.07.2023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AC7B6-8031-4D3D-AB8D-945929F638AB}" type="slidenum">
              <a:rPr lang="ru-RU" smtClean="0"/>
              <a:t>‹#›</a:t>
            </a:fld>
            <a:endParaRPr lang="ru-RU"/>
          </a:p>
        </p:txBody>
      </p:sp>
    </p:spTree>
    <p:extLst>
      <p:ext uri="{BB962C8B-B14F-4D97-AF65-F5344CB8AC3E}">
        <p14:creationId xmlns:p14="http://schemas.microsoft.com/office/powerpoint/2010/main" val="4278828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0A1AC7B6-8031-4D3D-AB8D-945929F638AB}" type="slidenum">
              <a:rPr lang="ru-RU" smtClean="0"/>
              <a:t>6</a:t>
            </a:fld>
            <a:endParaRPr lang="ru-RU"/>
          </a:p>
        </p:txBody>
      </p:sp>
    </p:spTree>
    <p:extLst>
      <p:ext uri="{BB962C8B-B14F-4D97-AF65-F5344CB8AC3E}">
        <p14:creationId xmlns:p14="http://schemas.microsoft.com/office/powerpoint/2010/main" val="3494991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0A1AC7B6-8031-4D3D-AB8D-945929F638AB}" type="slidenum">
              <a:rPr lang="ru-RU" smtClean="0"/>
              <a:t>9</a:t>
            </a:fld>
            <a:endParaRPr lang="ru-RU"/>
          </a:p>
        </p:txBody>
      </p:sp>
    </p:spTree>
    <p:extLst>
      <p:ext uri="{BB962C8B-B14F-4D97-AF65-F5344CB8AC3E}">
        <p14:creationId xmlns:p14="http://schemas.microsoft.com/office/powerpoint/2010/main" val="196594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2D226E1-AC1C-4B0B-8CEA-64DF11B1C3D4}" type="datetimeFigureOut">
              <a:rPr lang="ru-RU" smtClean="0"/>
              <a:t>11.07.2023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1705593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4244537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1573321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98997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126504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D226E1-AC1C-4B0B-8CEA-64DF11B1C3D4}" type="datetimeFigureOut">
              <a:rPr lang="ru-RU" smtClean="0"/>
              <a:t>11.07.2023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3144011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D226E1-AC1C-4B0B-8CEA-64DF11B1C3D4}" type="datetimeFigureOut">
              <a:rPr lang="ru-RU" smtClean="0"/>
              <a:t>11.07.2023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2712905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D226E1-AC1C-4B0B-8CEA-64DF11B1C3D4}" type="datetimeFigureOut">
              <a:rPr lang="ru-RU" smtClean="0"/>
              <a:t>11.07.2023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3984568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D226E1-AC1C-4B0B-8CEA-64DF11B1C3D4}" type="datetimeFigureOut">
              <a:rPr lang="ru-RU" smtClean="0"/>
              <a:t>11.07.2023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3673117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D226E1-AC1C-4B0B-8CEA-64DF11B1C3D4}" type="datetimeFigureOut">
              <a:rPr lang="ru-RU" smtClean="0"/>
              <a:t>11.07.2023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247280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2D226E1-AC1C-4B0B-8CEA-64DF11B1C3D4}" type="datetimeFigureOut">
              <a:rPr lang="ru-RU" smtClean="0"/>
              <a:t>11.07.2023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2089021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102833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2D226E1-AC1C-4B0B-8CEA-64DF11B1C3D4}" type="datetimeFigureOut">
              <a:rPr lang="ru-RU" smtClean="0"/>
              <a:t>11.07.2023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3354362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2D226E1-AC1C-4B0B-8CEA-64DF11B1C3D4}" type="datetimeFigureOut">
              <a:rPr lang="ru-RU" smtClean="0"/>
              <a:t>11.07.2023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937579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226E1-AC1C-4B0B-8CEA-64DF11B1C3D4}" type="datetimeFigureOut">
              <a:rPr lang="ru-RU" smtClean="0"/>
              <a:t>11.07.2023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238443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214024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2D226E1-AC1C-4B0B-8CEA-64DF11B1C3D4}" type="datetimeFigureOut">
              <a:rPr lang="ru-RU" smtClean="0"/>
              <a:t>11.07.2023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2FDDC2D-63CE-4EDC-9EF9-3025A6212E01}" type="slidenum">
              <a:rPr lang="ru-RU" smtClean="0"/>
              <a:t>‹#›</a:t>
            </a:fld>
            <a:endParaRPr lang="ru-RU"/>
          </a:p>
        </p:txBody>
      </p:sp>
    </p:spTree>
    <p:extLst>
      <p:ext uri="{BB962C8B-B14F-4D97-AF65-F5344CB8AC3E}">
        <p14:creationId xmlns:p14="http://schemas.microsoft.com/office/powerpoint/2010/main" val="458197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2D226E1-AC1C-4B0B-8CEA-64DF11B1C3D4}" type="datetimeFigureOut">
              <a:rPr lang="ru-RU" smtClean="0"/>
              <a:t>11.07.2023</a:t>
            </a:fld>
            <a:endParaRPr lang="ru-RU"/>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92FDDC2D-63CE-4EDC-9EF9-3025A6212E01}" type="slidenum">
              <a:rPr lang="ru-RU" smtClean="0"/>
              <a:t>‹#›</a:t>
            </a:fld>
            <a:endParaRPr lang="ru-RU"/>
          </a:p>
        </p:txBody>
      </p:sp>
    </p:spTree>
    <p:extLst>
      <p:ext uri="{BB962C8B-B14F-4D97-AF65-F5344CB8AC3E}">
        <p14:creationId xmlns:p14="http://schemas.microsoft.com/office/powerpoint/2010/main" val="2636852648"/>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onsultant.ru/document/cons_doc_LAW_11886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consultant.ru/document/cons_doc_LAW_386158/963c3d5916be861e4ffc46072db579ec41e9134d/#dst100013" TargetMode="External"/><Relationship Id="rId2" Type="http://schemas.openxmlformats.org/officeDocument/2006/relationships/hyperlink" Target="https://www.consultant.ru/document/cons_doc_LAW_11886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consultant.ru/document/cons_doc_LAW_34683/f86e351f6b70406ad3db71896d95835f7741f2f7/" TargetMode="External"/><Relationship Id="rId3" Type="http://schemas.openxmlformats.org/officeDocument/2006/relationships/hyperlink" Target="https://www.consultant.ru/document/cons_doc_LAW_34683/af6bd8b7a7ccd909061b3b2651de752b9b184c3d/" TargetMode="External"/><Relationship Id="rId7" Type="http://schemas.openxmlformats.org/officeDocument/2006/relationships/hyperlink" Target="https://www.consultant.ru/document/cons_doc_LAW_34683/7a52ef3521995e6fcf4e9332c372b18d8e0b7788/" TargetMode="External"/><Relationship Id="rId2" Type="http://schemas.openxmlformats.org/officeDocument/2006/relationships/hyperlink" Target="https://www.consultant.ru/document/cons_doc_LAW_34683/c22d116d5486cc4f70dba6868bccc9e7dcb2234c/" TargetMode="External"/><Relationship Id="rId1" Type="http://schemas.openxmlformats.org/officeDocument/2006/relationships/slideLayout" Target="../slideLayouts/slideLayout2.xml"/><Relationship Id="rId6" Type="http://schemas.openxmlformats.org/officeDocument/2006/relationships/hyperlink" Target="https://www.consultant.ru/document/cons_doc_LAW_34683/1ce5350302e90df5fe40985a3cd576ab0add7456/" TargetMode="External"/><Relationship Id="rId11" Type="http://schemas.openxmlformats.org/officeDocument/2006/relationships/hyperlink" Target="https://www.consultant.ru/document/cons_doc_LAW_34683/3cb813938e4b6f4f529b2ee99a0a3118a67d6c37/" TargetMode="External"/><Relationship Id="rId5" Type="http://schemas.openxmlformats.org/officeDocument/2006/relationships/hyperlink" Target="https://www.consultant.ru/document/cons_doc_LAW_34683/bf053e8b969bfd861d336011f3a28eadf0eb391e/" TargetMode="External"/><Relationship Id="rId10" Type="http://schemas.openxmlformats.org/officeDocument/2006/relationships/hyperlink" Target="https://www.consultant.ru/document/cons_doc_LAW_34683/02e70844f3d8975bacd283b51cb92eb380b46c8d/" TargetMode="External"/><Relationship Id="rId4" Type="http://schemas.openxmlformats.org/officeDocument/2006/relationships/hyperlink" Target="https://www.consultant.ru/document/cons_doc_LAW_34683/3fc1873538dd797504e29cd7f944c7721f1a0597/" TargetMode="External"/><Relationship Id="rId9" Type="http://schemas.openxmlformats.org/officeDocument/2006/relationships/hyperlink" Target="https://www.consultant.ru/document/cons_doc_LAW_34683/eacfe8a4c78f8f76e6125e2752f013051932e22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consultantplus://offline/ref=7FDC71B5C6B41741C6AF06BBF452101FF8799BA627E23119D2619FE3A3976B8A3AAC97367C0476a9I1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54E6ED-FCDB-9BE0-20CF-C134797E49CA}"/>
              </a:ext>
            </a:extLst>
          </p:cNvPr>
          <p:cNvSpPr>
            <a:spLocks noGrp="1"/>
          </p:cNvSpPr>
          <p:nvPr>
            <p:ph type="ctrTitle"/>
          </p:nvPr>
        </p:nvSpPr>
        <p:spPr>
          <a:xfrm>
            <a:off x="1524000" y="131764"/>
            <a:ext cx="9144000" cy="1654703"/>
          </a:xfrm>
        </p:spPr>
        <p:txBody>
          <a:bodyPr>
            <a:normAutofit/>
          </a:bodyPr>
          <a:lstStyle/>
          <a:p>
            <a:r>
              <a:rPr lang="ru-RU" sz="4800" dirty="0"/>
              <a:t>Расследование несчастного случая на производстве</a:t>
            </a:r>
          </a:p>
        </p:txBody>
      </p:sp>
    </p:spTree>
    <p:extLst>
      <p:ext uri="{BB962C8B-B14F-4D97-AF65-F5344CB8AC3E}">
        <p14:creationId xmlns:p14="http://schemas.microsoft.com/office/powerpoint/2010/main" val="1421903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687B7A2-04AE-6438-7BF3-D8362ECC0FBF}"/>
              </a:ext>
            </a:extLst>
          </p:cNvPr>
          <p:cNvSpPr>
            <a:spLocks noGrp="1"/>
          </p:cNvSpPr>
          <p:nvPr>
            <p:ph idx="1"/>
          </p:nvPr>
        </p:nvSpPr>
        <p:spPr>
          <a:xfrm>
            <a:off x="919119" y="301582"/>
            <a:ext cx="10353762" cy="4058751"/>
          </a:xfrm>
        </p:spPr>
        <p:txBody>
          <a:bodyPr>
            <a:noAutofit/>
          </a:bodyPr>
          <a:lstStyle/>
          <a:p>
            <a:pPr marL="36900" indent="0">
              <a:buNone/>
            </a:pPr>
            <a:r>
              <a:rPr lang="ru-RU" sz="1400" dirty="0">
                <a:latin typeface="Roboto" panose="02000000000000000000" pitchFamily="2" charset="0"/>
                <a:ea typeface="Roboto" panose="02000000000000000000" pitchFamily="2" charset="0"/>
                <a:cs typeface="Roboto" panose="02000000000000000000" pitchFamily="2" charset="0"/>
              </a:rPr>
              <a:t>После этого, чтобы пострадавший мог получить предусмотренные законом компенсации и пособия, работодатель направляет в ФСС следующие документы</a:t>
            </a:r>
            <a:r>
              <a:rPr lang="en-US" sz="1400" dirty="0">
                <a:latin typeface="Roboto" panose="02000000000000000000" pitchFamily="2" charset="0"/>
                <a:ea typeface="Roboto" panose="02000000000000000000" pitchFamily="2" charset="0"/>
                <a:cs typeface="Roboto" panose="02000000000000000000" pitchFamily="2" charset="0"/>
              </a:rPr>
              <a:t>:</a:t>
            </a:r>
            <a:endParaRPr lang="ru-RU" sz="1400" dirty="0">
              <a:latin typeface="Roboto" panose="02000000000000000000" pitchFamily="2" charset="0"/>
              <a:ea typeface="Roboto" panose="02000000000000000000" pitchFamily="2" charset="0"/>
              <a:cs typeface="Roboto" panose="02000000000000000000" pitchFamily="2" charset="0"/>
            </a:endParaRP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сообщение о страховом случае;</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приказа о расследовании несчастного случая на производстве (о создании комиссии по расследованию несчастного случая на производстве);</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экземпляр акта по форме Н-1 — направляется в течение трех дней после утверждения работодателем;</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протокола осмотра места происшествия со схемой места происшествия;</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протокола опроса пострадавшего;</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протоколов опросов очевидцев несчастного случая (на каждого отдельно);</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протоколов опросов должностных лиц (на каждого отдельно);</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медзаключения о характере и тяжести полученных повреждений (форма 315/у);</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трудового договора или копии листов трудовой книжки пострадавшего;</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копию страхового свидетельства СНИЛС;</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сообщение о последствиях несчастного случая и принятых мерах — оформляется по окончании лечения пострадавшего и представляется вместе с копией справки 316/у;</a:t>
            </a:r>
          </a:p>
          <a:p>
            <a:pPr algn="l">
              <a:buFont typeface="Arial" panose="020B0604020202020204" pitchFamily="34" charset="0"/>
              <a:buChar char="•"/>
            </a:pPr>
            <a:r>
              <a:rPr lang="ru-RU" sz="1400" b="0" i="0" dirty="0">
                <a:effectLst/>
                <a:latin typeface="Roboto" panose="02000000000000000000" pitchFamily="2" charset="0"/>
                <a:ea typeface="Roboto" panose="02000000000000000000" pitchFamily="2" charset="0"/>
                <a:cs typeface="Roboto" panose="02000000000000000000" pitchFamily="2" charset="0"/>
              </a:rPr>
              <a:t>справку о заключительном диагнозе пострадавшего от несчастного случая на производстве (форма 316/у).</a:t>
            </a:r>
          </a:p>
          <a:p>
            <a:pPr marL="36900" indent="0">
              <a:buNone/>
            </a:pPr>
            <a:endParaRPr lang="ru-RU" sz="14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63285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C067364-4A13-8C7F-07BD-6BE02E7FAE25}"/>
              </a:ext>
            </a:extLst>
          </p:cNvPr>
          <p:cNvSpPr>
            <a:spLocks noGrp="1"/>
          </p:cNvSpPr>
          <p:nvPr>
            <p:ph idx="1"/>
          </p:nvPr>
        </p:nvSpPr>
        <p:spPr>
          <a:xfrm>
            <a:off x="919119" y="242315"/>
            <a:ext cx="10353762" cy="4058751"/>
          </a:xfrm>
        </p:spPr>
        <p:txBody>
          <a:bodyPr>
            <a:noAutofit/>
          </a:bodyPr>
          <a:lstStyle/>
          <a:p>
            <a:pPr marL="36900" indent="0">
              <a:buNone/>
            </a:pPr>
            <a:r>
              <a:rPr lang="ru-RU" b="0" i="0" dirty="0">
                <a:effectLst/>
                <a:latin typeface="Roboto" panose="02000000000000000000" pitchFamily="2" charset="0"/>
                <a:ea typeface="Roboto" panose="02000000000000000000" pitchFamily="2" charset="0"/>
                <a:cs typeface="Roboto" panose="02000000000000000000" pitchFamily="2" charset="0"/>
              </a:rPr>
              <a:t>Пособие по временной нетрудоспособности в связи с несчастным случаем на производстве или профессиональным заболеванием выплачивается за весь период временной нетрудоспособности застрахованного до его выздоровления или установления стойкой утраты профессиональной трудоспособности в размере 100 процентов его среднего заработка, исчисленного в соответствии с Федеральным</a:t>
            </a:r>
            <a:r>
              <a:rPr lang="en-US" b="0" i="0" dirty="0">
                <a:effectLst/>
                <a:latin typeface="Roboto" panose="02000000000000000000" pitchFamily="2" charset="0"/>
                <a:ea typeface="Roboto" panose="02000000000000000000" pitchFamily="2" charset="0"/>
                <a:cs typeface="Roboto" panose="02000000000000000000" pitchFamily="2" charset="0"/>
              </a:rPr>
              <a:t> </a:t>
            </a:r>
            <a:r>
              <a:rPr lang="ru-RU" b="0" i="0" dirty="0">
                <a:effectLst/>
                <a:latin typeface="Roboto" panose="02000000000000000000" pitchFamily="2" charset="0"/>
                <a:ea typeface="Roboto" panose="02000000000000000000" pitchFamily="2" charset="0"/>
                <a:cs typeface="Roboto" panose="02000000000000000000" pitchFamily="2" charset="0"/>
              </a:rPr>
              <a:t>законом от 29 декабря 2006 года N 255-ФЗ "Об обязательном социальном страховании на случай временной нетрудоспособности и в связи с материнством".</a:t>
            </a:r>
            <a:r>
              <a:rPr lang="en-US" b="0" i="0" dirty="0">
                <a:effectLst/>
                <a:latin typeface="Roboto" panose="02000000000000000000" pitchFamily="2" charset="0"/>
                <a:ea typeface="Roboto" panose="02000000000000000000" pitchFamily="2" charset="0"/>
                <a:cs typeface="Roboto" panose="02000000000000000000" pitchFamily="2" charset="0"/>
              </a:rPr>
              <a:t> </a:t>
            </a:r>
            <a:r>
              <a:rPr lang="ru-RU" b="0" i="0" dirty="0">
                <a:effectLst/>
                <a:latin typeface="Roboto" panose="02000000000000000000" pitchFamily="2" charset="0"/>
                <a:ea typeface="Roboto" panose="02000000000000000000" pitchFamily="2" charset="0"/>
                <a:cs typeface="Roboto" panose="02000000000000000000" pitchFamily="2" charset="0"/>
              </a:rPr>
              <a:t>В местностях, где установлены </a:t>
            </a:r>
            <a:r>
              <a:rPr lang="ru-RU" b="0" i="0" u="sng" dirty="0">
                <a:effectLst/>
                <a:latin typeface="Roboto" panose="02000000000000000000" pitchFamily="2" charset="0"/>
                <a:ea typeface="Roboto" panose="02000000000000000000" pitchFamily="2" charset="0"/>
                <a:cs typeface="Roboto" panose="02000000000000000000" pitchFamily="2" charset="0"/>
                <a:hlinkClick r:id="rId2">
                  <a:extLst>
                    <a:ext uri="{A12FA001-AC4F-418D-AE19-62706E023703}">
                      <ahyp:hlinkClr xmlns:ahyp="http://schemas.microsoft.com/office/drawing/2018/hyperlinkcolor" val="tx"/>
                    </a:ext>
                  </a:extLst>
                </a:hlinkClick>
              </a:rPr>
              <a:t>районные коэффициенты</a:t>
            </a:r>
            <a:r>
              <a:rPr lang="ru-RU" b="0" i="0" dirty="0">
                <a:effectLst/>
                <a:latin typeface="Roboto" panose="02000000000000000000" pitchFamily="2" charset="0"/>
                <a:ea typeface="Roboto" panose="02000000000000000000" pitchFamily="2" charset="0"/>
                <a:cs typeface="Roboto" panose="02000000000000000000" pitchFamily="2" charset="0"/>
              </a:rPr>
              <a:t>, процентные надбавки к заработной плате, размер ежемесячной страховой выплаты определяется с учетом этих коэффициентов и надбавок.</a:t>
            </a:r>
            <a:endParaRPr lang="ru-RU" dirty="0">
              <a:effectLst/>
              <a:latin typeface="Roboto" panose="02000000000000000000" pitchFamily="2" charset="0"/>
              <a:ea typeface="Roboto" panose="02000000000000000000" pitchFamily="2" charset="0"/>
              <a:cs typeface="Roboto" panose="02000000000000000000" pitchFamily="2" charset="0"/>
            </a:endParaRPr>
          </a:p>
          <a:p>
            <a:pPr marL="36900" indent="0">
              <a:buNone/>
            </a:pPr>
            <a:endParaRPr lang="ru-RU" dirty="0">
              <a:effectLst/>
              <a:latin typeface="Roboto" panose="02000000000000000000" pitchFamily="2" charset="0"/>
              <a:ea typeface="Roboto" panose="02000000000000000000" pitchFamily="2" charset="0"/>
              <a:cs typeface="Roboto" panose="02000000000000000000" pitchFamily="2" charset="0"/>
            </a:endParaRPr>
          </a:p>
          <a:p>
            <a:pPr marL="36900" indent="0">
              <a:buNone/>
            </a:pPr>
            <a:r>
              <a:rPr lang="ru-RU" dirty="0">
                <a:effectLst/>
                <a:latin typeface="Roboto" panose="02000000000000000000" pitchFamily="2" charset="0"/>
                <a:ea typeface="Roboto" panose="02000000000000000000" pitchFamily="2" charset="0"/>
                <a:cs typeface="Roboto" panose="02000000000000000000" pitchFamily="2" charset="0"/>
              </a:rPr>
              <a:t>Говоря о тепловом ударе, примерный срок нетрудоспособности при легкой степени составляет 3-5 дней, при средней: от 5 до 15 дней.</a:t>
            </a:r>
          </a:p>
          <a:p>
            <a:pPr marL="36900" indent="0">
              <a:buNone/>
            </a:pPr>
            <a:r>
              <a:rPr lang="ru-RU" dirty="0">
                <a:effectLst/>
                <a:latin typeface="Roboto" panose="02000000000000000000" pitchFamily="2" charset="0"/>
                <a:ea typeface="Roboto" panose="02000000000000000000" pitchFamily="2" charset="0"/>
                <a:cs typeface="Roboto" panose="02000000000000000000" pitchFamily="2" charset="0"/>
              </a:rPr>
              <a:t>Соответственно, если офисный работник, получающий зарплату 50000 рублей в месяц, с ежегодной премией 25000 и работающий на территории Оренбургской области утратит трудоспособность на 5 рабочих дней(</a:t>
            </a:r>
            <a:r>
              <a:rPr lang="ru-RU" dirty="0" err="1">
                <a:effectLst/>
                <a:latin typeface="Roboto" panose="02000000000000000000" pitchFamily="2" charset="0"/>
                <a:ea typeface="Roboto" panose="02000000000000000000" pitchFamily="2" charset="0"/>
                <a:cs typeface="Roboto" panose="02000000000000000000" pitchFamily="2" charset="0"/>
              </a:rPr>
              <a:t>пн-пт</a:t>
            </a:r>
            <a:r>
              <a:rPr lang="ru-RU" dirty="0">
                <a:effectLst/>
                <a:latin typeface="Roboto" panose="02000000000000000000" pitchFamily="2" charset="0"/>
                <a:ea typeface="Roboto" panose="02000000000000000000" pitchFamily="2" charset="0"/>
                <a:cs typeface="Roboto" panose="02000000000000000000" pitchFamily="2" charset="0"/>
              </a:rPr>
              <a:t>), то ему выплатят: (50000*12*1.15+25000) :30*5=9930.5р</a:t>
            </a:r>
            <a:endParaRPr lang="ru-RU"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837715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2A5C520-9368-3DE1-BA18-E913A5E4A33A}"/>
              </a:ext>
            </a:extLst>
          </p:cNvPr>
          <p:cNvSpPr>
            <a:spLocks noGrp="1"/>
          </p:cNvSpPr>
          <p:nvPr>
            <p:ph idx="1"/>
          </p:nvPr>
        </p:nvSpPr>
        <p:spPr>
          <a:xfrm>
            <a:off x="919119" y="199982"/>
            <a:ext cx="10353762" cy="4058751"/>
          </a:xfrm>
        </p:spPr>
        <p:txBody>
          <a:bodyPr>
            <a:normAutofit/>
          </a:bodyPr>
          <a:lstStyle/>
          <a:p>
            <a:pPr indent="0" algn="l">
              <a:buNone/>
            </a:pPr>
            <a:r>
              <a:rPr lang="ru-RU" sz="1400" b="0" i="0" dirty="0">
                <a:effectLst/>
                <a:latin typeface="Roboto" panose="02000000000000000000" pitchFamily="2" charset="0"/>
                <a:ea typeface="Roboto" panose="02000000000000000000" pitchFamily="2" charset="0"/>
                <a:cs typeface="Roboto" panose="02000000000000000000" pitchFamily="2" charset="0"/>
              </a:rPr>
              <a:t>Работнику, временно утратившему трудоспособность, так же предоставят единовременную страховую выплату. Её размер определяется в соответствии со степенью утраты застрахованным профессиональной трудоспособности исходя из </a:t>
            </a:r>
            <a:r>
              <a:rPr lang="ru-RU" sz="1400" u="sng" dirty="0">
                <a:effectLst/>
                <a:latin typeface="Roboto" panose="02000000000000000000" pitchFamily="2" charset="0"/>
                <a:ea typeface="Roboto" panose="02000000000000000000" pitchFamily="2" charset="0"/>
                <a:cs typeface="Roboto" panose="02000000000000000000" pitchFamily="2" charset="0"/>
              </a:rPr>
              <a:t>максимальной суммы</a:t>
            </a:r>
            <a:r>
              <a:rPr lang="ru-RU" sz="1400" b="0" i="0" dirty="0">
                <a:effectLst/>
                <a:latin typeface="Roboto" panose="02000000000000000000" pitchFamily="2" charset="0"/>
                <a:ea typeface="Roboto" panose="02000000000000000000" pitchFamily="2" charset="0"/>
                <a:cs typeface="Roboto" panose="02000000000000000000" pitchFamily="2" charset="0"/>
              </a:rPr>
              <a:t>, равной 94 018,0 рубля. В местностях, где установлены </a:t>
            </a:r>
            <a:r>
              <a:rPr lang="ru-RU" sz="1400" b="0" i="0" u="sng" dirty="0">
                <a:effectLst/>
                <a:latin typeface="Roboto" panose="02000000000000000000" pitchFamily="2" charset="0"/>
                <a:ea typeface="Roboto" panose="02000000000000000000" pitchFamily="2" charset="0"/>
                <a:cs typeface="Roboto" panose="02000000000000000000" pitchFamily="2" charset="0"/>
                <a:hlinkClick r:id="rId2">
                  <a:extLst>
                    <a:ext uri="{A12FA001-AC4F-418D-AE19-62706E023703}">
                      <ahyp:hlinkClr xmlns:ahyp="http://schemas.microsoft.com/office/drawing/2018/hyperlinkcolor" val="tx"/>
                    </a:ext>
                  </a:extLst>
                </a:hlinkClick>
              </a:rPr>
              <a:t>районные коэффициенты</a:t>
            </a:r>
            <a:r>
              <a:rPr lang="ru-RU" sz="1400" b="0" i="0" dirty="0">
                <a:effectLst/>
                <a:latin typeface="Roboto" panose="02000000000000000000" pitchFamily="2" charset="0"/>
                <a:ea typeface="Roboto" panose="02000000000000000000" pitchFamily="2" charset="0"/>
                <a:cs typeface="Roboto" panose="02000000000000000000" pitchFamily="2" charset="0"/>
              </a:rPr>
              <a:t>, процентные надбавки к заработной плате, размер единовременной страховой выплаты, назначаемой застрахованному в зависимости от степени утраты им профессиональной трудоспособности, определяется с учетом этих коэффициентов и надбавок.</a:t>
            </a:r>
            <a:endParaRPr lang="en-US" sz="1400" b="0" i="0" dirty="0">
              <a:effectLst/>
              <a:latin typeface="Roboto" panose="02000000000000000000" pitchFamily="2" charset="0"/>
              <a:ea typeface="Roboto" panose="02000000000000000000" pitchFamily="2" charset="0"/>
              <a:cs typeface="Roboto" panose="02000000000000000000" pitchFamily="2" charset="0"/>
            </a:endParaRPr>
          </a:p>
          <a:p>
            <a:pPr indent="0" algn="l">
              <a:buNone/>
            </a:pPr>
            <a:r>
              <a:rPr lang="ru-RU" sz="1400" b="0" i="0" dirty="0">
                <a:effectLst/>
                <a:latin typeface="Roboto" panose="02000000000000000000" pitchFamily="2" charset="0"/>
                <a:ea typeface="Roboto" panose="02000000000000000000" pitchFamily="2" charset="0"/>
                <a:cs typeface="Roboto" panose="02000000000000000000" pitchFamily="2" charset="0"/>
              </a:rPr>
              <a:t>Степень утраты застрахованным профессиональной трудоспособности устанавливается </a:t>
            </a:r>
            <a:r>
              <a:rPr lang="ru-RU" sz="1400" b="0" i="0" u="sng" dirty="0">
                <a:effectLst/>
                <a:latin typeface="Roboto" panose="02000000000000000000" pitchFamily="2" charset="0"/>
                <a:ea typeface="Roboto" panose="02000000000000000000" pitchFamily="2" charset="0"/>
                <a:cs typeface="Roboto" panose="02000000000000000000" pitchFamily="2" charset="0"/>
                <a:hlinkClick r:id="rId3">
                  <a:extLst>
                    <a:ext uri="{A12FA001-AC4F-418D-AE19-62706E023703}">
                      <ahyp:hlinkClr xmlns:ahyp="http://schemas.microsoft.com/office/drawing/2018/hyperlinkcolor" val="tx"/>
                    </a:ext>
                  </a:extLst>
                </a:hlinkClick>
              </a:rPr>
              <a:t>учреждением</a:t>
            </a:r>
            <a:r>
              <a:rPr lang="ru-RU" sz="1400" b="0" i="0" dirty="0">
                <a:effectLst/>
                <a:latin typeface="Roboto" panose="02000000000000000000" pitchFamily="2" charset="0"/>
                <a:ea typeface="Roboto" panose="02000000000000000000" pitchFamily="2" charset="0"/>
                <a:cs typeface="Roboto" panose="02000000000000000000" pitchFamily="2" charset="0"/>
              </a:rPr>
              <a:t> медико-социальной экспертизы.</a:t>
            </a:r>
          </a:p>
        </p:txBody>
      </p:sp>
    </p:spTree>
    <p:extLst>
      <p:ext uri="{BB962C8B-B14F-4D97-AF65-F5344CB8AC3E}">
        <p14:creationId xmlns:p14="http://schemas.microsoft.com/office/powerpoint/2010/main" val="2214548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85DCCA-973C-BB26-F5DD-556C0583A2AB}"/>
              </a:ext>
            </a:extLst>
          </p:cNvPr>
          <p:cNvSpPr>
            <a:spLocks noGrp="1"/>
          </p:cNvSpPr>
          <p:nvPr>
            <p:ph type="title"/>
          </p:nvPr>
        </p:nvSpPr>
        <p:spPr>
          <a:xfrm>
            <a:off x="919119" y="2943775"/>
            <a:ext cx="10353762" cy="970450"/>
          </a:xfrm>
        </p:spPr>
        <p:txBody>
          <a:bodyPr/>
          <a:lstStyle/>
          <a:p>
            <a:r>
              <a:rPr lang="ru-RU" dirty="0"/>
              <a:t>Спасибо за внимание!</a:t>
            </a:r>
          </a:p>
        </p:txBody>
      </p:sp>
    </p:spTree>
    <p:extLst>
      <p:ext uri="{BB962C8B-B14F-4D97-AF65-F5344CB8AC3E}">
        <p14:creationId xmlns:p14="http://schemas.microsoft.com/office/powerpoint/2010/main" val="3971616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D98B65-27D6-921C-014C-2A68C074E15A}"/>
              </a:ext>
            </a:extLst>
          </p:cNvPr>
          <p:cNvSpPr>
            <a:spLocks noGrp="1"/>
          </p:cNvSpPr>
          <p:nvPr>
            <p:ph type="title"/>
          </p:nvPr>
        </p:nvSpPr>
        <p:spPr>
          <a:xfrm>
            <a:off x="913795" y="581575"/>
            <a:ext cx="10353762" cy="970450"/>
          </a:xfrm>
        </p:spPr>
        <p:txBody>
          <a:bodyPr/>
          <a:lstStyle/>
          <a:p>
            <a:r>
              <a:rPr lang="ru-RU" dirty="0"/>
              <a:t>Ситуация</a:t>
            </a:r>
          </a:p>
        </p:txBody>
      </p:sp>
      <p:sp>
        <p:nvSpPr>
          <p:cNvPr id="3" name="Объект 2">
            <a:extLst>
              <a:ext uri="{FF2B5EF4-FFF2-40B4-BE49-F238E27FC236}">
                <a16:creationId xmlns:a16="http://schemas.microsoft.com/office/drawing/2014/main" id="{CDDED4DC-300B-4F2B-C1EB-163C11135085}"/>
              </a:ext>
            </a:extLst>
          </p:cNvPr>
          <p:cNvSpPr>
            <a:spLocks noGrp="1"/>
          </p:cNvSpPr>
          <p:nvPr>
            <p:ph idx="1"/>
          </p:nvPr>
        </p:nvSpPr>
        <p:spPr/>
        <p:txBody>
          <a:bodyPr/>
          <a:lstStyle/>
          <a:p>
            <a:pPr marL="36900" indent="0">
              <a:buNone/>
            </a:pPr>
            <a:r>
              <a:rPr lang="ru-RU" dirty="0"/>
              <a:t>Получение теплового удара при температуре 35 градусов в офисе из-за сломанного кондиционера.</a:t>
            </a:r>
          </a:p>
        </p:txBody>
      </p:sp>
    </p:spTree>
    <p:extLst>
      <p:ext uri="{BB962C8B-B14F-4D97-AF65-F5344CB8AC3E}">
        <p14:creationId xmlns:p14="http://schemas.microsoft.com/office/powerpoint/2010/main" val="377391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4913F7-755D-062C-22DB-4795B46BF0A6}"/>
              </a:ext>
            </a:extLst>
          </p:cNvPr>
          <p:cNvSpPr>
            <a:spLocks noGrp="1"/>
          </p:cNvSpPr>
          <p:nvPr>
            <p:ph type="title"/>
          </p:nvPr>
        </p:nvSpPr>
        <p:spPr>
          <a:xfrm>
            <a:off x="924443" y="914399"/>
            <a:ext cx="10353762" cy="970450"/>
          </a:xfrm>
        </p:spPr>
        <p:txBody>
          <a:bodyPr>
            <a:normAutofit fontScale="90000"/>
          </a:bodyPr>
          <a:lstStyle/>
          <a:p>
            <a:r>
              <a:rPr lang="ru-RU" b="1" i="0" dirty="0">
                <a:effectLst/>
                <a:latin typeface="Arial" panose="020B0604020202020204" pitchFamily="34" charset="0"/>
              </a:rPr>
              <a:t>ТК РФ Статья 227. Несчастные случаи, подлежащие расследованию и учету</a:t>
            </a:r>
            <a:br>
              <a:rPr lang="ru-RU" b="1" i="0" dirty="0">
                <a:effectLst/>
                <a:latin typeface="Arial" panose="020B0604020202020204" pitchFamily="34" charset="0"/>
              </a:rPr>
            </a:br>
            <a:br>
              <a:rPr lang="ru-RU" b="0" i="0" dirty="0">
                <a:effectLst/>
                <a:latin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29A71C29-F12F-C4F9-6897-F96CC5751657}"/>
              </a:ext>
            </a:extLst>
          </p:cNvPr>
          <p:cNvSpPr>
            <a:spLocks noGrp="1"/>
          </p:cNvSpPr>
          <p:nvPr>
            <p:ph idx="1"/>
          </p:nvPr>
        </p:nvSpPr>
        <p:spPr/>
        <p:txBody>
          <a:bodyPr/>
          <a:lstStyle/>
          <a:p>
            <a:pPr marL="36900" indent="0">
              <a:buNone/>
            </a:pPr>
            <a:r>
              <a:rPr lang="ru-RU" b="0" i="0" dirty="0">
                <a:effectLst/>
                <a:latin typeface="Times New Roman" panose="02020603050405020304" pitchFamily="18" charset="0"/>
              </a:rPr>
              <a:t>Расследованию в установленном порядке как несчастные случаи подлежат события, в результате которых пострадавшими были получены: телесные повреждения (травмы), в том числе нанесенные другим лицом; </a:t>
            </a:r>
            <a:r>
              <a:rPr lang="ru-RU" b="0" i="0" dirty="0">
                <a:solidFill>
                  <a:schemeClr val="accent1"/>
                </a:solidFill>
                <a:effectLst/>
                <a:latin typeface="Times New Roman" panose="02020603050405020304" pitchFamily="18" charset="0"/>
              </a:rPr>
              <a:t>тепловой удар</a:t>
            </a:r>
            <a:r>
              <a:rPr lang="ru-RU" b="0" i="0" dirty="0">
                <a:effectLst/>
                <a:latin typeface="Times New Roman" panose="02020603050405020304" pitchFamily="18" charset="0"/>
              </a:rPr>
              <a:t>; ожог; обморожение; отравление; утопление; поражение электрическим током, молнией, излучением; укусы и другие телесные повреждения, нанесенные животными, в том числе насекомыми и паукообразными; повреждения вследствие взрывов, аварий, разрушения зданий, сооружений и конструкций, стихийных бедствий и других чрезвычайных обстоятельств, иные повреждения здоровья, обусловленные воздействием внешних факторов, повлекшие за собой необходимость перевода пострадавших на другую работу, временную или стойкую утрату ими трудоспособности либо смерть пострадавших, если указанные события произошли:</a:t>
            </a:r>
            <a:endParaRPr lang="ru-RU" dirty="0"/>
          </a:p>
        </p:txBody>
      </p:sp>
    </p:spTree>
    <p:extLst>
      <p:ext uri="{BB962C8B-B14F-4D97-AF65-F5344CB8AC3E}">
        <p14:creationId xmlns:p14="http://schemas.microsoft.com/office/powerpoint/2010/main" val="1132477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DD4897-5D05-AE6F-458C-31AF8E6FEE26}"/>
              </a:ext>
            </a:extLst>
          </p:cNvPr>
          <p:cNvSpPr>
            <a:spLocks noGrp="1"/>
          </p:cNvSpPr>
          <p:nvPr>
            <p:ph type="title"/>
          </p:nvPr>
        </p:nvSpPr>
        <p:spPr/>
        <p:txBody>
          <a:bodyPr>
            <a:noAutofit/>
          </a:bodyPr>
          <a:lstStyle/>
          <a:p>
            <a:r>
              <a:rPr lang="ru-RU" sz="2400" b="1" i="0" dirty="0">
                <a:effectLst/>
                <a:latin typeface="Arial" panose="020B0604020202020204" pitchFamily="34" charset="0"/>
              </a:rPr>
              <a:t>ТК РФ Глава 36.1. РАССЛЕДОВАНИЕ, ОФОРМЛЕНИЕ (РАССМОТРЕНИЕ), УЧЕТ</a:t>
            </a:r>
            <a:br>
              <a:rPr lang="ru-RU" sz="2400" b="1" i="0" dirty="0">
                <a:effectLst/>
                <a:latin typeface="Arial" panose="020B0604020202020204" pitchFamily="34" charset="0"/>
              </a:rPr>
            </a:br>
            <a:r>
              <a:rPr lang="ru-RU" sz="2400" b="1" i="0" dirty="0">
                <a:effectLst/>
                <a:latin typeface="Arial" panose="020B0604020202020204" pitchFamily="34" charset="0"/>
              </a:rPr>
              <a:t>МИКРОПОВРЕЖДЕНИЙ (МИКРОТРАВМ), НЕСЧАСТНЫХ СЛУЧАЕВ</a:t>
            </a:r>
            <a:br>
              <a:rPr lang="ru-RU" sz="2400" b="1" i="0" dirty="0">
                <a:effectLst/>
                <a:latin typeface="Arial" panose="020B0604020202020204" pitchFamily="34" charset="0"/>
              </a:rPr>
            </a:br>
            <a:endParaRPr lang="ru-RU" sz="2400" dirty="0"/>
          </a:p>
        </p:txBody>
      </p:sp>
      <p:sp>
        <p:nvSpPr>
          <p:cNvPr id="3" name="Объект 2">
            <a:extLst>
              <a:ext uri="{FF2B5EF4-FFF2-40B4-BE49-F238E27FC236}">
                <a16:creationId xmlns:a16="http://schemas.microsoft.com/office/drawing/2014/main" id="{D902DFB1-06E6-8718-799C-44BA8782AEEE}"/>
              </a:ext>
            </a:extLst>
          </p:cNvPr>
          <p:cNvSpPr>
            <a:spLocks noGrp="1"/>
          </p:cNvSpPr>
          <p:nvPr>
            <p:ph idx="1"/>
          </p:nvPr>
        </p:nvSpPr>
        <p:spPr/>
        <p:txBody>
          <a:bodyPr>
            <a:normAutofit fontScale="85000" lnSpcReduction="10000"/>
          </a:bodyPr>
          <a:lstStyle/>
          <a:p>
            <a:pPr algn="l">
              <a:buFont typeface="Arial" panose="020B0604020202020204" pitchFamily="34" charset="0"/>
              <a:buChar char="•"/>
            </a:pPr>
            <a:r>
              <a:rPr lang="ru-RU" b="0" i="0" u="none" strike="noStrike" dirty="0">
                <a:effectLst/>
                <a:latin typeface="Times New Roman" panose="02020603050405020304" pitchFamily="18" charset="0"/>
                <a:hlinkClick r:id="rId2">
                  <a:extLst>
                    <a:ext uri="{A12FA001-AC4F-418D-AE19-62706E023703}">
                      <ahyp:hlinkClr xmlns:ahyp="http://schemas.microsoft.com/office/drawing/2018/hyperlinkcolor" val="tx"/>
                    </a:ext>
                  </a:extLst>
                </a:hlinkClick>
              </a:rPr>
              <a:t>Статья 227. Несчастные случаи, подлежащие расследованию и учету</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3">
                  <a:extLst>
                    <a:ext uri="{A12FA001-AC4F-418D-AE19-62706E023703}">
                      <ahyp:hlinkClr xmlns:ahyp="http://schemas.microsoft.com/office/drawing/2018/hyperlinkcolor" val="tx"/>
                    </a:ext>
                  </a:extLst>
                </a:hlinkClick>
              </a:rPr>
              <a:t>Статья 228. Обязанности работодателя при несчастном случае</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4">
                  <a:extLst>
                    <a:ext uri="{A12FA001-AC4F-418D-AE19-62706E023703}">
                      <ahyp:hlinkClr xmlns:ahyp="http://schemas.microsoft.com/office/drawing/2018/hyperlinkcolor" val="tx"/>
                    </a:ext>
                  </a:extLst>
                </a:hlinkClick>
              </a:rPr>
              <a:t>Статья 228.1. Порядок извещения о несчастных случаях</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5">
                  <a:extLst>
                    <a:ext uri="{A12FA001-AC4F-418D-AE19-62706E023703}">
                      <ahyp:hlinkClr xmlns:ahyp="http://schemas.microsoft.com/office/drawing/2018/hyperlinkcolor" val="tx"/>
                    </a:ext>
                  </a:extLst>
                </a:hlinkClick>
              </a:rPr>
              <a:t>Статья 229. Порядок формирования комиссий по расследованию несчастных случаев</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6">
                  <a:extLst>
                    <a:ext uri="{A12FA001-AC4F-418D-AE19-62706E023703}">
                      <ahyp:hlinkClr xmlns:ahyp="http://schemas.microsoft.com/office/drawing/2018/hyperlinkcolor" val="tx"/>
                    </a:ext>
                  </a:extLst>
                </a:hlinkClick>
              </a:rPr>
              <a:t>Статья 229.1. Сроки расследования несчастных случаев</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7">
                  <a:extLst>
                    <a:ext uri="{A12FA001-AC4F-418D-AE19-62706E023703}">
                      <ahyp:hlinkClr xmlns:ahyp="http://schemas.microsoft.com/office/drawing/2018/hyperlinkcolor" val="tx"/>
                    </a:ext>
                  </a:extLst>
                </a:hlinkClick>
              </a:rPr>
              <a:t>Статья 229.2. Порядок проведения расследования несчастных случаев</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8">
                  <a:extLst>
                    <a:ext uri="{A12FA001-AC4F-418D-AE19-62706E023703}">
                      <ahyp:hlinkClr xmlns:ahyp="http://schemas.microsoft.com/office/drawing/2018/hyperlinkcolor" val="tx"/>
                    </a:ext>
                  </a:extLst>
                </a:hlinkClick>
              </a:rPr>
              <a:t>Статья 229.3. Проведение расследования несчастных случаев государственными инспекторами труда</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9">
                  <a:extLst>
                    <a:ext uri="{A12FA001-AC4F-418D-AE19-62706E023703}">
                      <ahyp:hlinkClr xmlns:ahyp="http://schemas.microsoft.com/office/drawing/2018/hyperlinkcolor" val="tx"/>
                    </a:ext>
                  </a:extLst>
                </a:hlinkClick>
              </a:rPr>
              <a:t>Статья 230. Порядок оформления материалов расследования несчастных случаев</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10">
                  <a:extLst>
                    <a:ext uri="{A12FA001-AC4F-418D-AE19-62706E023703}">
                      <ahyp:hlinkClr xmlns:ahyp="http://schemas.microsoft.com/office/drawing/2018/hyperlinkcolor" val="tx"/>
                    </a:ext>
                  </a:extLst>
                </a:hlinkClick>
              </a:rPr>
              <a:t>Статья 230.1. Порядок регистрации и учета несчастных случаев на производстве</a:t>
            </a:r>
            <a:endParaRPr lang="ru-RU" b="0" i="0" dirty="0">
              <a:effectLst/>
              <a:latin typeface="Times New Roman" panose="02020603050405020304" pitchFamily="18" charset="0"/>
            </a:endParaRPr>
          </a:p>
          <a:p>
            <a:pPr algn="l">
              <a:buFont typeface="Arial" panose="020B0604020202020204" pitchFamily="34" charset="0"/>
              <a:buChar char="•"/>
            </a:pPr>
            <a:r>
              <a:rPr lang="ru-RU" b="0" i="0" u="none" strike="noStrike" dirty="0">
                <a:effectLst/>
                <a:latin typeface="Times New Roman" panose="02020603050405020304" pitchFamily="18" charset="0"/>
                <a:hlinkClick r:id="rId11">
                  <a:extLst>
                    <a:ext uri="{A12FA001-AC4F-418D-AE19-62706E023703}">
                      <ahyp:hlinkClr xmlns:ahyp="http://schemas.microsoft.com/office/drawing/2018/hyperlinkcolor" val="tx"/>
                    </a:ext>
                  </a:extLst>
                </a:hlinkClick>
              </a:rPr>
              <a:t>Статья 231. Рассмотрение разногласий по вопросам расследования, оформления и учета несчастных случаев</a:t>
            </a:r>
            <a:endParaRPr lang="ru-RU" b="0" i="0" dirty="0">
              <a:effectLst/>
              <a:latin typeface="Times New Roman" panose="02020603050405020304" pitchFamily="18" charset="0"/>
            </a:endParaRPr>
          </a:p>
          <a:p>
            <a:pPr marL="36900" indent="0">
              <a:buNone/>
            </a:pPr>
            <a:endParaRPr lang="ru-RU" dirty="0"/>
          </a:p>
        </p:txBody>
      </p:sp>
    </p:spTree>
    <p:extLst>
      <p:ext uri="{BB962C8B-B14F-4D97-AF65-F5344CB8AC3E}">
        <p14:creationId xmlns:p14="http://schemas.microsoft.com/office/powerpoint/2010/main" val="1516267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40FB13C-44D7-3283-E605-45B0478D6582}"/>
              </a:ext>
            </a:extLst>
          </p:cNvPr>
          <p:cNvSpPr>
            <a:spLocks noGrp="1"/>
          </p:cNvSpPr>
          <p:nvPr>
            <p:ph idx="1"/>
          </p:nvPr>
        </p:nvSpPr>
        <p:spPr>
          <a:xfrm>
            <a:off x="919119" y="580982"/>
            <a:ext cx="10353762" cy="4058751"/>
          </a:xfrm>
        </p:spPr>
        <p:txBody>
          <a:bodyPr>
            <a:noAutofit/>
          </a:bodyPr>
          <a:lstStyle/>
          <a:p>
            <a:pPr marL="36900" indent="0" algn="l">
              <a:buNone/>
            </a:pPr>
            <a:r>
              <a:rPr lang="ru-RU" b="0" i="0" u="sng" dirty="0">
                <a:effectLst/>
                <a:latin typeface="Roboto" panose="02000000000000000000" pitchFamily="2" charset="0"/>
              </a:rPr>
              <a:t>Для расследования несчастного случая работодатель должен незамедлительно создать комиссию</a:t>
            </a:r>
            <a:r>
              <a:rPr lang="ru-RU" b="0" i="0" dirty="0">
                <a:effectLst/>
                <a:latin typeface="Roboto" panose="02000000000000000000" pitchFamily="2" charset="0"/>
              </a:rPr>
              <a:t> не менее трех человек. В состав комиссии включаются:</a:t>
            </a:r>
          </a:p>
          <a:p>
            <a:pPr algn="l"/>
            <a:r>
              <a:rPr lang="ru-RU" b="0" i="0" dirty="0">
                <a:effectLst/>
                <a:latin typeface="Roboto" panose="02000000000000000000" pitchFamily="2" charset="0"/>
              </a:rPr>
              <a:t>специалист по охране труда,</a:t>
            </a:r>
          </a:p>
          <a:p>
            <a:pPr algn="l"/>
            <a:r>
              <a:rPr lang="ru-RU" b="0" i="0" dirty="0">
                <a:effectLst/>
                <a:latin typeface="Roboto" panose="02000000000000000000" pitchFamily="2" charset="0"/>
              </a:rPr>
              <a:t>представители работодателя,</a:t>
            </a:r>
          </a:p>
          <a:p>
            <a:pPr algn="l"/>
            <a:r>
              <a:rPr lang="ru-RU" b="0" i="0" dirty="0">
                <a:effectLst/>
                <a:latin typeface="Roboto" panose="02000000000000000000" pitchFamily="2" charset="0"/>
              </a:rPr>
              <a:t>представители профсоюза или иного уполномоченного представительного органа работников (при наличии такого представительного органа),</a:t>
            </a:r>
          </a:p>
          <a:p>
            <a:pPr algn="l"/>
            <a:r>
              <a:rPr lang="ru-RU" b="0" i="0" dirty="0">
                <a:effectLst/>
                <a:latin typeface="Roboto" panose="02000000000000000000" pitchFamily="2" charset="0"/>
              </a:rPr>
              <a:t>государственный инспектор труда, представители государственного  органа власти (области, края, республики и т.д.) или органа местного самоуправления, территориального объединения организаций профсоюзов, территориального органа Фонда социального страхования РФ (по несчастным случая с тяжелыми повреждениями здоровья либо смертью),</a:t>
            </a:r>
          </a:p>
          <a:p>
            <a:pPr algn="l"/>
            <a:r>
              <a:rPr lang="ru-RU" b="0" i="0" dirty="0">
                <a:effectLst/>
                <a:latin typeface="Roboto" panose="02000000000000000000" pitchFamily="2" charset="0"/>
              </a:rPr>
              <a:t>представитель территориального органа Ростехнадзора (по несчастным случаям на объектах использования атомной энергии),</a:t>
            </a:r>
          </a:p>
          <a:p>
            <a:pPr algn="l"/>
            <a:r>
              <a:rPr lang="ru-RU" b="0" i="0" dirty="0">
                <a:effectLst/>
                <a:latin typeface="Roboto" panose="02000000000000000000" pitchFamily="2" charset="0"/>
              </a:rPr>
              <a:t>представитель Роструда (при групповом несчастном случае с числом погибших пять человек и более).</a:t>
            </a:r>
          </a:p>
          <a:p>
            <a:pPr marL="36900" indent="0" algn="l">
              <a:buNone/>
            </a:pPr>
            <a:r>
              <a:rPr lang="ru-RU" b="0" i="0" u="sng" dirty="0">
                <a:effectLst/>
                <a:latin typeface="Roboto" panose="02000000000000000000" pitchFamily="2" charset="0"/>
              </a:rPr>
              <a:t>Пострадавший (его представитель) так же имеет право на участие в расследовании</a:t>
            </a:r>
            <a:r>
              <a:rPr lang="ru-RU" b="0" i="0" dirty="0">
                <a:effectLst/>
                <a:latin typeface="Roboto" panose="02000000000000000000" pitchFamily="2" charset="0"/>
              </a:rPr>
              <a:t>.</a:t>
            </a:r>
          </a:p>
          <a:p>
            <a:endParaRPr lang="ru-RU" dirty="0"/>
          </a:p>
        </p:txBody>
      </p:sp>
    </p:spTree>
    <p:extLst>
      <p:ext uri="{BB962C8B-B14F-4D97-AF65-F5344CB8AC3E}">
        <p14:creationId xmlns:p14="http://schemas.microsoft.com/office/powerpoint/2010/main" val="1577676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9D5D6FC-8842-8143-3358-783C0EE75FDD}"/>
              </a:ext>
            </a:extLst>
          </p:cNvPr>
          <p:cNvSpPr>
            <a:spLocks noGrp="1"/>
          </p:cNvSpPr>
          <p:nvPr>
            <p:ph idx="1"/>
          </p:nvPr>
        </p:nvSpPr>
        <p:spPr>
          <a:xfrm>
            <a:off x="919119" y="372533"/>
            <a:ext cx="10353762" cy="4058751"/>
          </a:xfrm>
        </p:spPr>
        <p:txBody>
          <a:bodyPr>
            <a:noAutofit/>
          </a:bodyPr>
          <a:lstStyle/>
          <a:p>
            <a:pPr marL="36900" indent="0">
              <a:buNone/>
            </a:pPr>
            <a:r>
              <a:rPr lang="ru-RU" sz="2500" b="0" i="0" dirty="0">
                <a:effectLst/>
                <a:latin typeface="Roboto" panose="02000000000000000000" pitchFamily="2" charset="0"/>
              </a:rPr>
              <a:t>Так как тепловой удар относится к несчастным случаям с легкими повреждениями здоровья, то расследование </a:t>
            </a:r>
            <a:r>
              <a:rPr lang="ru-RU" sz="2500" b="0" i="0" u="sng" dirty="0">
                <a:effectLst/>
                <a:latin typeface="Roboto" panose="02000000000000000000" pitchFamily="2" charset="0"/>
              </a:rPr>
              <a:t>проводится комиссией в течение 3 календарных​ дней</a:t>
            </a:r>
            <a:r>
              <a:rPr lang="ru-RU" sz="2500" u="sng" dirty="0">
                <a:effectLst/>
                <a:latin typeface="Roboto" panose="02000000000000000000" pitchFamily="2" charset="0"/>
              </a:rPr>
              <a:t>. </a:t>
            </a:r>
            <a:r>
              <a:rPr lang="ru-RU" sz="2500" b="0" i="0" dirty="0">
                <a:effectLst/>
                <a:latin typeface="Roboto" panose="02000000000000000000" pitchFamily="2" charset="0"/>
              </a:rPr>
              <a:t>Несчастный случай, в результате которого нетрудоспособность у пострадавшего наступила не сразу, расследуется по заявлению пострадавшего или его доверенного лица в течение одного месяца со дня поступления указанного заявления.(С тепловыми ударами такое часто бывает, потому что они имеют накопительный эффект, в отличие от, например, солнечного удара) При необходимости указанные сроки могут быть продлены председателем комиссии не более чем на 15 календарных дней. Если завершить расследование в установленные сроки невозможно в связи с рассмотрения дела в экспертных организациях, правоохранительных органах, суде, то решение о продлении срока принимается по согласованию с этими организациями (органами).</a:t>
            </a:r>
            <a:endParaRPr lang="ru-RU" sz="2500" dirty="0"/>
          </a:p>
        </p:txBody>
      </p:sp>
    </p:spTree>
    <p:extLst>
      <p:ext uri="{BB962C8B-B14F-4D97-AF65-F5344CB8AC3E}">
        <p14:creationId xmlns:p14="http://schemas.microsoft.com/office/powerpoint/2010/main" val="4288813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69885504-3B35-72BA-7524-9FD4EF4B9F6B}"/>
              </a:ext>
            </a:extLst>
          </p:cNvPr>
          <p:cNvSpPr>
            <a:spLocks noGrp="1"/>
          </p:cNvSpPr>
          <p:nvPr>
            <p:ph idx="1"/>
          </p:nvPr>
        </p:nvSpPr>
        <p:spPr>
          <a:xfrm>
            <a:off x="919119" y="326982"/>
            <a:ext cx="10353762" cy="4058751"/>
          </a:xfrm>
        </p:spPr>
        <p:txBody>
          <a:bodyPr>
            <a:noAutofit/>
          </a:bodyPr>
          <a:lstStyle/>
          <a:p>
            <a:pPr marL="36900" indent="0" algn="l">
              <a:buNone/>
            </a:pPr>
            <a:r>
              <a:rPr lang="ru-RU" sz="2400" b="0" i="0" dirty="0">
                <a:effectLst/>
                <a:latin typeface="Roboto" panose="02000000000000000000" pitchFamily="2" charset="0"/>
              </a:rPr>
              <a:t>Комиссия выявляет и опрашивает очевидцев происшествия, лиц, допустивших нарушения требований охраны труда, получает необходимую информацию от работодателя и по возможности объяснения от пострадавшего.</a:t>
            </a:r>
          </a:p>
          <a:p>
            <a:pPr marL="36900" indent="0" algn="l">
              <a:buNone/>
            </a:pPr>
            <a:r>
              <a:rPr lang="ru-RU" sz="2400" b="0" i="0" dirty="0">
                <a:effectLst/>
                <a:latin typeface="Roboto" panose="02000000000000000000" pitchFamily="2" charset="0"/>
              </a:rPr>
              <a:t>По требованию комиссии работодатель за счет собственных средств обеспечивает проведение необходимых действий (технические расчеты, лабораторные исследования, испытания; фотографирование, видеосъемку, составление схем места происшествия, предоставление информации, полученной с видеокамер, видеорегистраторов и других систем наблюдения и контроля, имеющихся на месте происшедшего несчастного случая; предоставление транспорта, помещений, средств связи, спецодежды и др.).</a:t>
            </a:r>
          </a:p>
          <a:p>
            <a:pPr marL="36900" indent="0">
              <a:buNone/>
            </a:pPr>
            <a:endParaRPr lang="ru-RU" sz="2400" dirty="0"/>
          </a:p>
        </p:txBody>
      </p:sp>
    </p:spTree>
    <p:extLst>
      <p:ext uri="{BB962C8B-B14F-4D97-AF65-F5344CB8AC3E}">
        <p14:creationId xmlns:p14="http://schemas.microsoft.com/office/powerpoint/2010/main" val="3476908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1830CEC-6835-3234-1337-6B11E1655668}"/>
              </a:ext>
            </a:extLst>
          </p:cNvPr>
          <p:cNvSpPr>
            <a:spLocks noGrp="1"/>
          </p:cNvSpPr>
          <p:nvPr>
            <p:ph idx="1"/>
          </p:nvPr>
        </p:nvSpPr>
        <p:spPr>
          <a:xfrm>
            <a:off x="919119" y="564049"/>
            <a:ext cx="10353762" cy="4058751"/>
          </a:xfrm>
        </p:spPr>
        <p:txBody>
          <a:bodyPr>
            <a:noAutofit/>
          </a:bodyPr>
          <a:lstStyle/>
          <a:p>
            <a:pPr marL="36900" indent="0" algn="l">
              <a:buNone/>
            </a:pPr>
            <a:r>
              <a:rPr lang="ru-RU" b="0" i="0" dirty="0">
                <a:effectLst/>
                <a:latin typeface="Roboto" panose="02000000000000000000" pitchFamily="2" charset="0"/>
              </a:rPr>
              <a:t>На основании собранных материалов расследования </a:t>
            </a:r>
            <a:r>
              <a:rPr lang="ru-RU" b="0" i="0" u="sng" dirty="0">
                <a:effectLst/>
                <a:latin typeface="Roboto" panose="02000000000000000000" pitchFamily="2" charset="0"/>
              </a:rPr>
              <a:t>комиссия</a:t>
            </a:r>
            <a:r>
              <a:rPr lang="ru-RU" b="0" i="0" dirty="0">
                <a:effectLst/>
                <a:latin typeface="Roboto" panose="02000000000000000000" pitchFamily="2" charset="0"/>
              </a:rPr>
              <a:t> устанавливает обстоятельства и причины несчастного случая, виновных лиц, </a:t>
            </a:r>
            <a:r>
              <a:rPr lang="ru-RU" b="0" i="0" u="sng" dirty="0">
                <a:effectLst/>
                <a:latin typeface="Roboto" panose="02000000000000000000" pitchFamily="2" charset="0"/>
              </a:rPr>
              <a:t>квалифицирует несчастный случай как несчастный случай на производстве или как несчастный случай, не связанный с производством</a:t>
            </a:r>
            <a:r>
              <a:rPr lang="ru-RU" b="0" i="0" dirty="0">
                <a:effectLst/>
                <a:latin typeface="Roboto" panose="02000000000000000000" pitchFamily="2" charset="0"/>
              </a:rPr>
              <a:t>.</a:t>
            </a:r>
          </a:p>
          <a:p>
            <a:pPr marL="36900" indent="0" algn="l">
              <a:buNone/>
            </a:pPr>
            <a:r>
              <a:rPr lang="ru-RU" b="0" i="0" dirty="0">
                <a:effectLst/>
                <a:latin typeface="Roboto" panose="02000000000000000000" pitchFamily="2" charset="0"/>
              </a:rPr>
              <a:t>Как несчастные случаи, не связанные с производством, могут квалифицироваться, например:</a:t>
            </a:r>
          </a:p>
          <a:p>
            <a:pPr algn="l"/>
            <a:r>
              <a:rPr lang="ru-RU" b="0" i="0" dirty="0">
                <a:effectLst/>
                <a:latin typeface="Roboto" panose="02000000000000000000" pitchFamily="2" charset="0"/>
              </a:rPr>
              <a:t>смерть вследствие общего заболевания или самоубийства, подтвержденная медицинской организацией, органами следствия или судом;</a:t>
            </a:r>
          </a:p>
          <a:p>
            <a:pPr algn="l"/>
            <a:r>
              <a:rPr lang="ru-RU" b="0" i="0" dirty="0">
                <a:effectLst/>
                <a:latin typeface="Roboto" panose="02000000000000000000" pitchFamily="2" charset="0"/>
              </a:rPr>
              <a:t>смерть или повреждение здоровья, единственной причиной которых явилось по заключению медицинской организации алкогольное, наркотическое или иное токсическое опьянение (отравление) пострадавшего;</a:t>
            </a:r>
          </a:p>
          <a:p>
            <a:pPr marL="36900" indent="0" algn="l">
              <a:buNone/>
            </a:pPr>
            <a:endParaRPr lang="ru-RU" b="0" i="0" dirty="0">
              <a:effectLst/>
              <a:latin typeface="Roboto" panose="02000000000000000000" pitchFamily="2" charset="0"/>
            </a:endParaRPr>
          </a:p>
          <a:p>
            <a:pPr marL="36900" indent="0" algn="l">
              <a:buNone/>
            </a:pPr>
            <a:r>
              <a:rPr lang="ru-RU" b="0" i="0" dirty="0">
                <a:effectLst/>
                <a:latin typeface="Roboto" panose="02000000000000000000" pitchFamily="2" charset="0"/>
              </a:rPr>
              <a:t>Если при расследовании несчастного случая установлено, что грубая неосторожность работника содействовала возникновению или увеличению вреда его здоровью, то комиссия устанавливает степень вины работника в процентах.</a:t>
            </a:r>
          </a:p>
          <a:p>
            <a:endParaRPr lang="ru-RU" dirty="0"/>
          </a:p>
        </p:txBody>
      </p:sp>
    </p:spTree>
    <p:extLst>
      <p:ext uri="{BB962C8B-B14F-4D97-AF65-F5344CB8AC3E}">
        <p14:creationId xmlns:p14="http://schemas.microsoft.com/office/powerpoint/2010/main" val="3763461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804DA453-B1B8-6D62-75BF-3F6402E47449}"/>
              </a:ext>
            </a:extLst>
          </p:cNvPr>
          <p:cNvSpPr>
            <a:spLocks noGrp="1"/>
          </p:cNvSpPr>
          <p:nvPr>
            <p:ph idx="1"/>
          </p:nvPr>
        </p:nvSpPr>
        <p:spPr>
          <a:xfrm>
            <a:off x="919119" y="318515"/>
            <a:ext cx="10353762" cy="4058751"/>
          </a:xfrm>
        </p:spPr>
        <p:txBody>
          <a:bodyPr>
            <a:noAutofit/>
          </a:bodyPr>
          <a:lstStyle/>
          <a:p>
            <a:pPr marL="36900" indent="0">
              <a:buNone/>
            </a:pPr>
            <a:r>
              <a:rPr lang="ru-RU" sz="1400" b="0" i="0" dirty="0">
                <a:effectLst/>
                <a:latin typeface="Roboto" panose="02000000000000000000" pitchFamily="2" charset="0"/>
                <a:ea typeface="Roboto" panose="02000000000000000000" pitchFamily="2" charset="0"/>
                <a:cs typeface="Roboto" panose="02000000000000000000" pitchFamily="2" charset="0"/>
              </a:rPr>
              <a:t>По каждому несчастному случаю, квалифицированному по результатам расследования как несчастный случай на производстве и повлекшему за собой необходимость перевода пострадавшего в соответствии с </a:t>
            </a:r>
            <a:r>
              <a:rPr lang="ru-RU" sz="1400" b="0" i="0" u="none" strike="noStrike" dirty="0">
                <a:effectLst/>
                <a:latin typeface="Roboto" panose="02000000000000000000" pitchFamily="2" charset="0"/>
                <a:ea typeface="Roboto" panose="02000000000000000000" pitchFamily="2" charset="0"/>
                <a:cs typeface="Roboto" panose="02000000000000000000" pitchFamily="2" charset="0"/>
                <a:hlinkClick r:id="rId3">
                  <a:extLst>
                    <a:ext uri="{A12FA001-AC4F-418D-AE19-62706E023703}">
                      <ahyp:hlinkClr xmlns:ahyp="http://schemas.microsoft.com/office/drawing/2018/hyperlinkcolor" val="tx"/>
                    </a:ext>
                  </a:extLst>
                </a:hlinkClick>
              </a:rPr>
              <a:t>медицинским заключением</a:t>
            </a:r>
            <a:r>
              <a:rPr lang="ru-RU" sz="1400" b="0" i="0" dirty="0">
                <a:effectLst/>
                <a:latin typeface="Roboto" panose="02000000000000000000" pitchFamily="2" charset="0"/>
                <a:ea typeface="Roboto" panose="02000000000000000000" pitchFamily="2" charset="0"/>
                <a:cs typeface="Roboto" panose="02000000000000000000" pitchFamily="2" charset="0"/>
              </a:rPr>
              <a:t> на другую работу, потерю им трудоспособности на срок не менее одного дня либо смерть пострадавшего, </a:t>
            </a:r>
            <a:r>
              <a:rPr lang="ru-RU" sz="1400" b="0" i="0" u="sng" dirty="0">
                <a:effectLst/>
                <a:latin typeface="Roboto" panose="02000000000000000000" pitchFamily="2" charset="0"/>
                <a:ea typeface="Roboto" panose="02000000000000000000" pitchFamily="2" charset="0"/>
                <a:cs typeface="Roboto" panose="02000000000000000000" pitchFamily="2" charset="0"/>
              </a:rPr>
              <a:t>оформляется акт о несчастном случае на производстве по форме </a:t>
            </a:r>
            <a:r>
              <a:rPr lang="en-US" sz="1400" b="0" i="0" u="sng" dirty="0">
                <a:effectLst/>
                <a:latin typeface="Roboto" panose="02000000000000000000" pitchFamily="2" charset="0"/>
                <a:ea typeface="Roboto" panose="02000000000000000000" pitchFamily="2" charset="0"/>
                <a:cs typeface="Roboto" panose="02000000000000000000" pitchFamily="2" charset="0"/>
              </a:rPr>
              <a:t>N1</a:t>
            </a:r>
            <a:r>
              <a:rPr lang="ru-RU" sz="1400" b="0" i="0" dirty="0">
                <a:effectLst/>
                <a:latin typeface="Roboto" panose="02000000000000000000" pitchFamily="2" charset="0"/>
                <a:ea typeface="Roboto" panose="02000000000000000000" pitchFamily="2" charset="0"/>
                <a:cs typeface="Roboto" panose="02000000000000000000" pitchFamily="2" charset="0"/>
              </a:rPr>
              <a:t>.(Все формы документов, необходимых для расследования несчастных случаев на производстве можно найти в Приложении 2 Приказа Минтруда России </a:t>
            </a:r>
            <a:r>
              <a:rPr lang="ru-RU" sz="1400" b="1" i="0" dirty="0">
                <a:effectLst/>
                <a:latin typeface="Roboto" panose="02000000000000000000" pitchFamily="2" charset="0"/>
                <a:ea typeface="Roboto" panose="02000000000000000000" pitchFamily="2" charset="0"/>
                <a:cs typeface="Roboto" panose="02000000000000000000" pitchFamily="2" charset="0"/>
              </a:rPr>
              <a:t>"Об утверждении Положения об особенностях расследования несчастных случаев на производстве в отдельных отраслях и организациях, форм документов, соответствующих классификаторов, необходимых для расследования несчастных случаев на производстве"</a:t>
            </a:r>
          </a:p>
          <a:p>
            <a:pPr marL="36900" indent="0" algn="l">
              <a:buNone/>
            </a:pPr>
            <a:r>
              <a:rPr lang="ru-RU" sz="1400" dirty="0">
                <a:effectLst/>
                <a:latin typeface="Roboto" panose="02000000000000000000" pitchFamily="2" charset="0"/>
                <a:ea typeface="Roboto" panose="02000000000000000000" pitchFamily="2" charset="0"/>
                <a:cs typeface="Roboto" panose="02000000000000000000" pitchFamily="2" charset="0"/>
              </a:rPr>
              <a:t>В</a:t>
            </a:r>
            <a:r>
              <a:rPr lang="ru-RU" sz="1400" b="0" i="0" dirty="0">
                <a:effectLst/>
                <a:latin typeface="Roboto" panose="02000000000000000000" pitchFamily="2" charset="0"/>
                <a:ea typeface="Roboto" panose="02000000000000000000" pitchFamily="2" charset="0"/>
                <a:cs typeface="Roboto" panose="02000000000000000000" pitchFamily="2" charset="0"/>
              </a:rPr>
              <a:t> акте должны быть подробно изложены обстоятельства и причины несчастного случая, указаны виновные лица и (при наличии) степень вины работника в процентах. Акт подписывается всеми членами комиссии, утверждается работодателем и заверяется печатью.</a:t>
            </a:r>
          </a:p>
          <a:p>
            <a:pPr marL="36900" indent="0" algn="l">
              <a:buNone/>
            </a:pPr>
            <a:r>
              <a:rPr lang="ru-RU" sz="1400" b="0" i="0" u="sng" dirty="0">
                <a:effectLst/>
                <a:latin typeface="Roboto" panose="02000000000000000000" pitchFamily="2" charset="0"/>
                <a:ea typeface="Roboto" panose="02000000000000000000" pitchFamily="2" charset="0"/>
                <a:cs typeface="Roboto" panose="02000000000000000000" pitchFamily="2" charset="0"/>
              </a:rPr>
              <a:t>В течение трех календарных дней после завершения расследования работодатель обязан направить экземпляр акта о несчастном случае на производстве и копии материалов расследования</a:t>
            </a:r>
            <a:r>
              <a:rPr lang="ru-RU" sz="1400" b="0" i="0" dirty="0">
                <a:effectLst/>
                <a:latin typeface="Roboto" panose="02000000000000000000" pitchFamily="2" charset="0"/>
                <a:ea typeface="Roboto" panose="02000000000000000000" pitchFamily="2" charset="0"/>
                <a:cs typeface="Roboto" panose="02000000000000000000" pitchFamily="2" charset="0"/>
              </a:rPr>
              <a:t>:</a:t>
            </a:r>
          </a:p>
          <a:p>
            <a:pPr algn="l"/>
            <a:r>
              <a:rPr lang="ru-RU" sz="1400" b="0" i="0" dirty="0">
                <a:effectLst/>
                <a:latin typeface="Roboto" panose="02000000000000000000" pitchFamily="2" charset="0"/>
                <a:ea typeface="Roboto" panose="02000000000000000000" pitchFamily="2" charset="0"/>
                <a:cs typeface="Roboto" panose="02000000000000000000" pitchFamily="2" charset="0"/>
              </a:rPr>
              <a:t>пострадавшим (их представителям, а в случае смерти - родственникам по их требованию);</a:t>
            </a:r>
          </a:p>
          <a:p>
            <a:pPr algn="l"/>
            <a:r>
              <a:rPr lang="ru-RU" sz="1400" b="0" i="0" dirty="0">
                <a:effectLst/>
                <a:latin typeface="Roboto" panose="02000000000000000000" pitchFamily="2" charset="0"/>
                <a:ea typeface="Roboto" panose="02000000000000000000" pitchFamily="2" charset="0"/>
                <a:cs typeface="Roboto" panose="02000000000000000000" pitchFamily="2" charset="0"/>
              </a:rPr>
              <a:t>в территориальное подразделение Фонда социального страхования РФ (ФСС РФ) по месту регистрации работодателя;</a:t>
            </a:r>
          </a:p>
          <a:p>
            <a:pPr algn="l"/>
            <a:r>
              <a:rPr lang="ru-RU" sz="1400" b="0" i="0" dirty="0">
                <a:effectLst/>
                <a:latin typeface="Roboto" panose="02000000000000000000" pitchFamily="2" charset="0"/>
                <a:ea typeface="Roboto" panose="02000000000000000000" pitchFamily="2" charset="0"/>
                <a:cs typeface="Roboto" panose="02000000000000000000" pitchFamily="2" charset="0"/>
              </a:rPr>
              <a:t>работодателю, направившему работника, с которым произошел несчастный случай (если случай произошел не по месту нахождения работодателя);</a:t>
            </a:r>
          </a:p>
          <a:p>
            <a:pPr algn="l"/>
            <a:r>
              <a:rPr lang="ru-RU" sz="1400" b="0" i="0" dirty="0">
                <a:effectLst/>
                <a:latin typeface="Roboto" panose="02000000000000000000" pitchFamily="2" charset="0"/>
                <a:ea typeface="Roboto" panose="02000000000000000000" pitchFamily="2" charset="0"/>
                <a:cs typeface="Roboto" panose="02000000000000000000" pitchFamily="2" charset="0"/>
              </a:rPr>
              <a:t>в территориальное подразделение государственного органа РФ, который контролирует соответствующую сферу деятельности, если несчастный случай произошел в организации или на объекте, подконтрольных этому органу;</a:t>
            </a:r>
          </a:p>
          <a:p>
            <a:pPr algn="l"/>
            <a:r>
              <a:rPr lang="ru-RU" sz="1400" b="0" i="0" dirty="0">
                <a:effectLst/>
                <a:latin typeface="Roboto" panose="02000000000000000000" pitchFamily="2" charset="0"/>
                <a:ea typeface="Roboto" panose="02000000000000000000" pitchFamily="2" charset="0"/>
                <a:cs typeface="Roboto" panose="02000000000000000000" pitchFamily="2" charset="0"/>
              </a:rPr>
              <a:t>территориальное объединение соответствующих профсоюзов.</a:t>
            </a:r>
          </a:p>
          <a:p>
            <a:pPr marL="36900" indent="0" algn="l">
              <a:buNone/>
            </a:pPr>
            <a:r>
              <a:rPr lang="ru-RU" sz="1400" b="0" i="0" dirty="0">
                <a:effectLst/>
                <a:latin typeface="Roboto" panose="02000000000000000000" pitchFamily="2" charset="0"/>
                <a:ea typeface="Roboto" panose="02000000000000000000" pitchFamily="2" charset="0"/>
                <a:cs typeface="Roboto" panose="02000000000000000000" pitchFamily="2" charset="0"/>
              </a:rPr>
              <a:t>Один экземпляр акта вместе с материалами расследования хранится в течение 45 лет работодателем.</a:t>
            </a:r>
            <a:r>
              <a:rPr lang="ru-RU" sz="1400" b="1" i="0" dirty="0">
                <a:effectLst/>
                <a:latin typeface="Roboto" panose="02000000000000000000" pitchFamily="2" charset="0"/>
                <a:ea typeface="Roboto" panose="02000000000000000000" pitchFamily="2" charset="0"/>
                <a:cs typeface="Roboto" panose="02000000000000000000" pitchFamily="2" charset="0"/>
              </a:rPr>
              <a:t> </a:t>
            </a:r>
            <a:endParaRPr lang="ru-RU" sz="1400" b="0" i="0" dirty="0">
              <a:effectLst/>
              <a:latin typeface="Roboto" panose="02000000000000000000" pitchFamily="2" charset="0"/>
              <a:ea typeface="Roboto" panose="02000000000000000000" pitchFamily="2" charset="0"/>
              <a:cs typeface="Roboto" panose="02000000000000000000" pitchFamily="2" charset="0"/>
            </a:endParaRPr>
          </a:p>
          <a:p>
            <a:pPr marL="36900" indent="0" algn="l">
              <a:buNone/>
            </a:pPr>
            <a:r>
              <a:rPr lang="ru-RU" sz="1400" b="1" i="0" dirty="0">
                <a:effectLst/>
                <a:latin typeface="Roboto" panose="02000000000000000000" pitchFamily="2" charset="0"/>
                <a:ea typeface="Roboto" panose="02000000000000000000" pitchFamily="2" charset="0"/>
                <a:cs typeface="Roboto" panose="02000000000000000000" pitchFamily="2" charset="0"/>
              </a:rPr>
              <a:t>Работник, его представитель, иное доверенное лицо в случае сокрытия работодателем несчастного случая, несогласия с выводами комиссии по расследованию несчастного случая, нарушении порядка расследования вправе обратиться</a:t>
            </a:r>
            <a:r>
              <a:rPr lang="ru-RU" sz="1400" b="0" i="0" dirty="0">
                <a:effectLst/>
                <a:latin typeface="Roboto" panose="02000000000000000000" pitchFamily="2" charset="0"/>
                <a:ea typeface="Roboto" panose="02000000000000000000" pitchFamily="2" charset="0"/>
                <a:cs typeface="Roboto" panose="02000000000000000000" pitchFamily="2" charset="0"/>
              </a:rPr>
              <a:t> </a:t>
            </a:r>
            <a:r>
              <a:rPr lang="ru-RU" sz="1400" b="1" i="0" dirty="0">
                <a:effectLst/>
                <a:latin typeface="Roboto" panose="02000000000000000000" pitchFamily="2" charset="0"/>
                <a:ea typeface="Roboto" panose="02000000000000000000" pitchFamily="2" charset="0"/>
                <a:cs typeface="Roboto" panose="02000000000000000000" pitchFamily="2" charset="0"/>
              </a:rPr>
              <a:t>в территориальный орган Роструда – государственную инспекцию труда.</a:t>
            </a:r>
            <a:endParaRPr lang="ru-RU" sz="14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42758056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TM04033929[[fn=Сланец]]</Template>
  <TotalTime>0</TotalTime>
  <Words>1444</Words>
  <Application>Microsoft Office PowerPoint</Application>
  <PresentationFormat>Широкоэкранный</PresentationFormat>
  <Paragraphs>65</Paragraphs>
  <Slides>13</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Calibri</vt:lpstr>
      <vt:lpstr>Calisto MT</vt:lpstr>
      <vt:lpstr>Roboto</vt:lpstr>
      <vt:lpstr>Times New Roman</vt:lpstr>
      <vt:lpstr>Wingdings 2</vt:lpstr>
      <vt:lpstr>Сланец</vt:lpstr>
      <vt:lpstr>Расследование несчастного случая на производстве</vt:lpstr>
      <vt:lpstr>Ситуация</vt:lpstr>
      <vt:lpstr>ТК РФ Статья 227. Несчастные случаи, подлежащие расследованию и учету  </vt:lpstr>
      <vt:lpstr>ТК РФ Глава 36.1. РАССЛЕДОВАНИЕ, ОФОРМЛЕНИЕ (РАССМОТРЕНИЕ), УЧЕТ МИКРОПОВРЕЖДЕНИЙ (МИКРОТРАВМ), НЕСЧАСТНЫХ СЛУЧАЕВ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2023-07-11T13:58:29Z</dcterms:created>
  <dcterms:modified xsi:type="dcterms:W3CDTF">2023-07-11T13:58:33Z</dcterms:modified>
</cp:coreProperties>
</file>