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384" r:id="rId5"/>
    <p:sldId id="361" r:id="rId6"/>
    <p:sldId id="362" r:id="rId7"/>
    <p:sldId id="283" r:id="rId8"/>
    <p:sldId id="406" r:id="rId9"/>
    <p:sldId id="385" r:id="rId10"/>
    <p:sldId id="386" r:id="rId11"/>
    <p:sldId id="387" r:id="rId12"/>
    <p:sldId id="388" r:id="rId13"/>
    <p:sldId id="352" r:id="rId14"/>
    <p:sldId id="407" r:id="rId15"/>
    <p:sldId id="379" r:id="rId16"/>
    <p:sldId id="413" r:id="rId17"/>
    <p:sldId id="404" r:id="rId18"/>
    <p:sldId id="408" r:id="rId19"/>
    <p:sldId id="329" r:id="rId20"/>
    <p:sldId id="394" r:id="rId21"/>
    <p:sldId id="403" r:id="rId22"/>
    <p:sldId id="409" r:id="rId23"/>
    <p:sldId id="390" r:id="rId24"/>
    <p:sldId id="395" r:id="rId25"/>
    <p:sldId id="399" r:id="rId26"/>
    <p:sldId id="410" r:id="rId27"/>
    <p:sldId id="391" r:id="rId28"/>
    <p:sldId id="396" r:id="rId29"/>
    <p:sldId id="411" r:id="rId30"/>
    <p:sldId id="392" r:id="rId31"/>
    <p:sldId id="397" r:id="rId32"/>
    <p:sldId id="401" r:id="rId33"/>
    <p:sldId id="412" r:id="rId34"/>
    <p:sldId id="393" r:id="rId35"/>
    <p:sldId id="398" r:id="rId36"/>
    <p:sldId id="402" r:id="rId37"/>
    <p:sldId id="389" r:id="rId38"/>
  </p:sldIdLst>
  <p:sldSz cx="12192000" cy="6858000"/>
  <p:notesSz cx="9388475" cy="710247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НСТРУКЦИИ" id="{BB928E10-A69C-42F6-8B07-A2FEAC067766}">
          <p14:sldIdLst/>
        </p14:section>
        <p14:section name="ЭЛЕМЕНТЫ НАЧАЛА СЛАЙДОВ" id="{ACC24B29-0CC7-491A-A98A-CF7CBDBE501E}">
          <p14:sldIdLst>
            <p14:sldId id="384"/>
            <p14:sldId id="361"/>
            <p14:sldId id="362"/>
            <p14:sldId id="283"/>
            <p14:sldId id="406"/>
            <p14:sldId id="385"/>
            <p14:sldId id="386"/>
            <p14:sldId id="387"/>
            <p14:sldId id="388"/>
            <p14:sldId id="352"/>
            <p14:sldId id="407"/>
            <p14:sldId id="379"/>
            <p14:sldId id="413"/>
            <p14:sldId id="404"/>
            <p14:sldId id="408"/>
            <p14:sldId id="329"/>
            <p14:sldId id="394"/>
            <p14:sldId id="403"/>
            <p14:sldId id="409"/>
            <p14:sldId id="390"/>
            <p14:sldId id="395"/>
            <p14:sldId id="399"/>
            <p14:sldId id="410"/>
            <p14:sldId id="391"/>
            <p14:sldId id="396"/>
            <p14:sldId id="411"/>
            <p14:sldId id="392"/>
            <p14:sldId id="397"/>
            <p14:sldId id="401"/>
            <p14:sldId id="412"/>
            <p14:sldId id="393"/>
            <p14:sldId id="398"/>
            <p14:sldId id="402"/>
          </p14:sldIdLst>
        </p14:section>
        <p14:section name="СПАСИБО" id="{6CD91DAB-8EC3-4802-89E9-0F1C7022FB28}">
          <p14:sldIdLst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DC5924"/>
    <a:srgbClr val="B7472A"/>
    <a:srgbClr val="000000"/>
    <a:srgbClr val="FFFFFF"/>
    <a:srgbClr val="75D1FF"/>
    <a:srgbClr val="11161C"/>
    <a:srgbClr val="7F7F7F"/>
    <a:srgbClr val="F2F2F2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A88964-1208-4774-99CB-2A59A5D1F994}" v="24" dt="2023-07-11T14:46:41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4972" autoAdjust="0"/>
  </p:normalViewPr>
  <p:slideViewPr>
    <p:cSldViewPr snapToGrid="0">
      <p:cViewPr varScale="1">
        <p:scale>
          <a:sx n="103" d="100"/>
          <a:sy n="103" d="100"/>
        </p:scale>
        <p:origin x="822" y="120"/>
      </p:cViewPr>
      <p:guideLst/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1482"/>
    </p:cViewPr>
  </p:sorterViewPr>
  <p:notesViewPr>
    <p:cSldViewPr snapToGrid="0">
      <p:cViewPr varScale="1">
        <p:scale>
          <a:sx n="127" d="100"/>
          <a:sy n="127" d="100"/>
        </p:scale>
        <p:origin x="198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 rtl="0"/>
            <a:fld id="{A5484A8C-32F5-4EA2-89BC-F4F20C2F1F2B}" type="datetime1">
              <a:rPr lang="ru-RU" noProof="1" smtClean="0"/>
              <a:t>11.07.23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DBAA5490-FD59-4087-AC7E-016E8A4124C4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635349BE-49F4-4400-AFD2-1EF78FE6C96A}" type="datetime1">
              <a:rPr lang="ru-RU" noProof="1" smtClean="0"/>
              <a:pPr/>
              <a:t>11.07.23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4CBCEA92-F142-4D57-B507-37BDAF44710C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</a:t>
            </a:r>
            <a:br>
              <a:rPr lang="ru-RU" baseline="0" noProof="1"/>
            </a:br>
            <a:r>
              <a:rPr lang="ru-RU" noProof="1"/>
              <a:t>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49825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l" rtl="0"/>
            <a:r>
              <a:rPr lang="ru-RU" b="1" noProof="1"/>
              <a:t>Совет.</a:t>
            </a:r>
          </a:p>
          <a:p>
            <a:pPr algn="l" rtl="0"/>
            <a:r>
              <a:rPr lang="ru-RU" noProof="1"/>
              <a:t>Если используется сложное изображение в качестве фона без полей, добавьте слой прозрачной (70–90 %) заливки, чтобы придать тексту контрастность.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6205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33909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26467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0445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884122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201877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137576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520967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35086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31575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20947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74656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408013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183018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530863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184120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748484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561674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3430509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617393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928987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720035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268561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664636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978859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425111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dirty="0" smtClean="0"/>
              <a:t>34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450951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41216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04358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l" rtl="0"/>
            <a:r>
              <a:rPr lang="ru-RU" b="1" noProof="1"/>
              <a:t>Совет.</a:t>
            </a:r>
          </a:p>
          <a:p>
            <a:pPr algn="l" rtl="0"/>
            <a:r>
              <a:rPr lang="ru-RU" noProof="1"/>
              <a:t>Если используется сложное изображение в качестве фона без полей, добавьте слой прозрачной (70–90 %) заливки, чтобы придать тексту контрастность.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17403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l" rtl="0"/>
            <a:r>
              <a:rPr lang="ru-RU" b="1" noProof="1"/>
              <a:t>Совет.</a:t>
            </a:r>
          </a:p>
          <a:p>
            <a:pPr algn="l" rtl="0"/>
            <a:r>
              <a:rPr lang="ru-RU" noProof="1"/>
              <a:t>Если используется сложное изображение в качестве фона без полей, добавьте слой прозрачной (70–90 %) заливки, чтобы придать тексту контрастность.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17494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l" rtl="0"/>
            <a:r>
              <a:rPr lang="ru-RU" b="1" noProof="1"/>
              <a:t>Совет.</a:t>
            </a:r>
          </a:p>
          <a:p>
            <a:pPr algn="l" rtl="0"/>
            <a:r>
              <a:rPr lang="ru-RU" noProof="1"/>
              <a:t>Если используется сложное изображение в качестве фона без полей, добавьте слой прозрачной (70–90 %) заливки, чтобы придать тексту контрастность.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34927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l" rtl="0"/>
            <a:r>
              <a:rPr lang="ru-RU" b="1" noProof="1"/>
              <a:t>Совет.</a:t>
            </a:r>
          </a:p>
          <a:p>
            <a:pPr algn="l" rtl="0"/>
            <a:r>
              <a:rPr lang="ru-RU" noProof="1"/>
              <a:t>Если используется сложное изображение в качестве фона без полей, добавьте слой прозрачной (70–90 %) заливки, чтобы придать тексту контрастность.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1115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2264723"/>
          </a:xfrm>
        </p:spPr>
        <p:txBody>
          <a:bodyPr wrap="square" lIns="146304" rIns="146304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529137"/>
          </a:xfrm>
        </p:spPr>
        <p:txBody>
          <a:bodyPr lIns="182880" tIns="146304" rIns="182880" rtlCol="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 rtlCol="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4168631" y="2598128"/>
            <a:ext cx="3840480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8158238" y="2598128"/>
            <a:ext cx="3773077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11" name="Полилиния: Фигура 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978729"/>
          </a:xfrm>
        </p:spPr>
        <p:txBody>
          <a:bodyPr rtlCol="0"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ЩЕЛКНИТЕ, ЧТОБЫ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2879003" y="419101"/>
            <a:ext cx="9084398" cy="1364786"/>
          </a:xfrm>
        </p:spPr>
        <p:txBody>
          <a:bodyPr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7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7" name="Объект 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8" name="Объект 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 rtlCol="0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#</a:t>
            </a:r>
          </a:p>
        </p:txBody>
      </p:sp>
      <p:sp>
        <p:nvSpPr>
          <p:cNvPr id="19" name="Объект 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0" name="Объект 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1" name="Объект 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изображения, или перейдите в сеть...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802836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2" name="Номер слайда 7" hidden="1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4997E989-D798-4C62-8E93-3D2D613C2488}" type="slidenum">
              <a:rPr lang="ru-RU" noProof="1" smtClean="0">
                <a:solidFill>
                  <a:schemeClr val="bg1"/>
                </a:solidFill>
              </a:rPr>
              <a:pPr/>
              <a:t>‹#›</a:t>
            </a:fld>
            <a:endParaRPr lang="ru-RU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2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Фотомакет 50/50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rtlCol="0"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числом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 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Нижний колонтитул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rtl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ru-RU" noProof="1"/>
              <a:t>СТИЛЬ ОБРАЗЦА ЗАГОЛОВКА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904350"/>
          </a:xfrm>
        </p:spPr>
        <p:txBody>
          <a:bodyPr rtlCol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1"/>
              <a:t>Добавьте здесь заголовок раздела</a:t>
            </a:r>
          </a:p>
          <a:p>
            <a:pPr lvl="1" rtl="0"/>
            <a:r>
              <a:rPr lang="ru-RU" noProof="1"/>
              <a:t>1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757130"/>
          </a:xfrm>
        </p:spPr>
        <p:txBody>
          <a:bodyPr lIns="457200" rIns="45720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0" i="0" u="none" strike="noStrike" kern="1200" cap="none" spc="0" normalizeH="0" noProof="1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Добавьте краткое обобщающее предложение, посвященное заголовку или высказыванию выше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rtlCol="0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rtlCol="0" anchor="ctr" anchorCtr="0">
            <a:noAutofit/>
          </a:bodyPr>
          <a:lstStyle>
            <a:lvl1pPr algn="r">
              <a:defRPr baseline="0"/>
            </a:lvl1pPr>
          </a:lstStyle>
          <a:p>
            <a:pPr rtl="0"/>
            <a:r>
              <a:rPr lang="ru-RU" noProof="1"/>
              <a:t>Изображение без полей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Заголовок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lIns="9144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3748719"/>
          </a:xfrm>
          <a:prstGeom prst="rect">
            <a:avLst/>
          </a:prstGeom>
        </p:spPr>
        <p:txBody>
          <a:bodyPr rtlCol="0"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1421928"/>
          </a:xfrm>
        </p:spPr>
        <p:txBody>
          <a:bodyPr rtlCol="0"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1"/>
              <a:t>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0"/>
            <a:ext cx="12066954" cy="6858000"/>
          </a:xfrm>
        </p:spPr>
        <p:txBody>
          <a:bodyPr rtlCol="0"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шаг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5"/>
            <a:ext cx="12191998" cy="68516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6" name="Надпись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434662" y="93791"/>
            <a:ext cx="3322677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0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050" b="1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7" name="Надпись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tx1"/>
                </a:solidFill>
              </a:rPr>
              <a:t>Neal Creative </a:t>
            </a:r>
            <a:r>
              <a:rPr lang="ru-RU" sz="9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tx1"/>
                </a:solidFill>
              </a:rPr>
              <a:t> </a:t>
            </a:r>
            <a:endParaRPr lang="ru-RU" sz="1000" b="1" noProof="1">
              <a:solidFill>
                <a:schemeClr val="tx1"/>
              </a:solidFill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4118082"/>
            <a:ext cx="1800444" cy="1927264"/>
            <a:chOff x="5976075" y="3634505"/>
            <a:chExt cx="1800444" cy="1927264"/>
          </a:xfrm>
        </p:grpSpPr>
        <p:pic>
          <p:nvPicPr>
            <p:cNvPr id="9" name="Рисунок 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282988"/>
              <a:ext cx="860601" cy="1278781"/>
            </a:xfrm>
            <a:prstGeom prst="rect">
              <a:avLst/>
            </a:prstGeom>
          </p:spPr>
        </p:pic>
        <p:sp>
          <p:nvSpPr>
            <p:cNvPr id="10" name="Надпись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800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СОВЕТ 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Используйте встроенную ц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ветовую палитру с зеленым и желтым цветом для выносок и выделений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8" name="Надпись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000" b="1" noProof="1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2" name="Надпись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3401624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100" b="1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590931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3" name="Надпись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ru-RU" sz="1000" b="1" noProof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РАЗДЕЛОВ С КОЛЬЦЕВОЙ ОСНОВО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8777" y="2183824"/>
            <a:ext cx="5208335" cy="2431435"/>
          </a:xfrm>
          <a:prstGeom prst="rect">
            <a:avLst/>
          </a:prstGeom>
        </p:spPr>
        <p:txBody>
          <a:bodyPr rtlCol="0"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9" name="точки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мный вариант цитаты (ВЫРАВНИВАНИЕ СЛЕВА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мный вариант цитаты (ПО ЦЕНТРУ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мный вариант цитаты (ВЫРАВНИВАНИЕ СЛЕВ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ветл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дпись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ru-RU" sz="11500" noProof="1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ru-RU" sz="2800" noProof="1">
              <a:solidFill>
                <a:schemeClr val="accent4"/>
              </a:solidFill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мная выноска с небольшим текстом (без маркер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2031325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7911255" y="4179645"/>
            <a:ext cx="2995659" cy="8519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Советы</a:t>
            </a:r>
            <a:r>
              <a:rPr lang="ru-RU" sz="2800" spc="-1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 </a:t>
            </a: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и рекомендации</a:t>
            </a: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7847" y="2461199"/>
            <a:ext cx="9107555" cy="2529923"/>
          </a:xfrm>
        </p:spPr>
        <p:txBody>
          <a:bodyPr rtlCol="0"/>
          <a:lstStyle/>
          <a:p>
            <a:pPr rtl="0"/>
            <a:r>
              <a:rPr lang="ru-RU" noProof="1"/>
              <a:t>ЭФФЕКТИВНЫЕ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396266" y="3329599"/>
            <a:ext cx="9461500" cy="1311128"/>
          </a:xfrm>
        </p:spPr>
        <p:txBody>
          <a:bodyPr rtlCol="0"/>
          <a:lstStyle/>
          <a:p>
            <a:pPr rtl="0"/>
            <a:r>
              <a:rPr lang="ru-RU" noProof="1"/>
              <a:t>ПРЕЗЕНТАЦИИ</a:t>
            </a:r>
            <a:r>
              <a:rPr lang="ru-RU" sz="8800" spc="-300" noProof="1"/>
              <a:t>!</a:t>
            </a:r>
            <a:r>
              <a:rPr lang="ru-RU" noProof="1"/>
              <a:t> </a:t>
            </a: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6288533" y="302556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1</a:t>
            </a:fld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379BFB-309F-FF14-9026-D17D9842E0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62"/>
            <a:ext cx="12192000" cy="686876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871D8C8-3D84-CDBC-131F-2C0FE60499B6}"/>
              </a:ext>
            </a:extLst>
          </p:cNvPr>
          <p:cNvSpPr txBox="1"/>
          <p:nvPr/>
        </p:nvSpPr>
        <p:spPr>
          <a:xfrm>
            <a:off x="6045929" y="284320"/>
            <a:ext cx="61331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Муниципальное бюджетное 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общеобразовательное учреждение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Кадетская средняя общеобразовательная школа </a:t>
            </a:r>
          </a:p>
          <a:p>
            <a:pPr lvl="0" algn="ct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имени Героя РФ В.И. Шарпатова</a:t>
            </a:r>
          </a:p>
        </p:txBody>
      </p:sp>
      <p:pic>
        <p:nvPicPr>
          <p:cNvPr id="21" name="Рисунок 20" descr="Изображение выглядит как текст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EBDB3BE1-8085-601B-C101-E505FF0B6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533" y="133514"/>
            <a:ext cx="716343" cy="7163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AD06BC-32A1-ACB3-E03D-64C87D3A2D68}"/>
              </a:ext>
            </a:extLst>
          </p:cNvPr>
          <p:cNvSpPr txBox="1"/>
          <p:nvPr/>
        </p:nvSpPr>
        <p:spPr>
          <a:xfrm>
            <a:off x="5303520" y="1568074"/>
            <a:ext cx="688848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00000"/>
              </a:lnSpc>
            </a:pPr>
            <a:r>
              <a:rPr lang="ru-RU" sz="6600" b="1" i="1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Качественные</a:t>
            </a:r>
          </a:p>
          <a:p>
            <a:pPr algn="ctr" rtl="0">
              <a:lnSpc>
                <a:spcPct val="100000"/>
              </a:lnSpc>
            </a:pPr>
            <a:r>
              <a:rPr lang="ru-RU" sz="6600" b="1" i="1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реакции на катионы и анионы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0E3A1-5721-735B-BCC5-6F841568CDFE}"/>
              </a:ext>
            </a:extLst>
          </p:cNvPr>
          <p:cNvSpPr txBox="1"/>
          <p:nvPr/>
        </p:nvSpPr>
        <p:spPr>
          <a:xfrm>
            <a:off x="6797063" y="5917732"/>
            <a:ext cx="5224042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0">
              <a:lnSpc>
                <a:spcPct val="90000"/>
              </a:lnSpc>
            </a:pPr>
            <a:r>
              <a:rPr lang="ru-RU" sz="2000" noProof="1">
                <a:solidFill>
                  <a:schemeClr val="bg1"/>
                </a:solidFill>
              </a:rPr>
              <a:t> </a:t>
            </a:r>
            <a:r>
              <a:rPr lang="ru-RU" sz="2400" noProof="1">
                <a:solidFill>
                  <a:schemeClr val="bg1"/>
                </a:solidFill>
              </a:rPr>
              <a:t>Кожеркова Светлана Михайловна</a:t>
            </a:r>
          </a:p>
          <a:p>
            <a:pPr algn="r">
              <a:lnSpc>
                <a:spcPct val="90000"/>
              </a:lnSpc>
            </a:pPr>
            <a:r>
              <a:rPr lang="ru-RU" sz="2400" noProof="1">
                <a:solidFill>
                  <a:schemeClr val="bg1"/>
                </a:solidFill>
              </a:rPr>
              <a:t>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val="28801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46" grpId="0" animBg="1"/>
      <p:bldP spid="19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Рисунок 80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10</a:t>
            </a:fld>
            <a:endParaRPr lang="ru-RU" noProof="1"/>
          </a:p>
        </p:txBody>
      </p:sp>
      <p:sp>
        <p:nvSpPr>
          <p:cNvPr id="51" name="Прямоугольник 50"/>
          <p:cNvSpPr/>
          <p:nvPr/>
        </p:nvSpPr>
        <p:spPr>
          <a:xfrm>
            <a:off x="-2882" y="0"/>
            <a:ext cx="10412974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0"/>
            <a:endParaRPr lang="ru-RU" noProof="1"/>
          </a:p>
        </p:txBody>
      </p:sp>
      <p:sp>
        <p:nvSpPr>
          <p:cNvPr id="20" name="Объект 19"/>
          <p:cNvSpPr>
            <a:spLocks noGrp="1"/>
          </p:cNvSpPr>
          <p:nvPr>
            <p:ph idx="18"/>
          </p:nvPr>
        </p:nvSpPr>
        <p:spPr>
          <a:xfrm>
            <a:off x="2053947" y="419100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74859" y="3109829"/>
            <a:ext cx="5771855" cy="3178819"/>
          </a:xfrm>
        </p:spPr>
        <p:txBody>
          <a:bodyPr rtlCol="0"/>
          <a:lstStyle/>
          <a:p>
            <a:pPr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ДОПОЛНИТЕЛЬНЫЕ МАТЕРИАЛЫ</a:t>
            </a:r>
          </a:p>
          <a:p>
            <a:pPr lvl="1" rtl="0">
              <a:lnSpc>
                <a:spcPct val="80000"/>
              </a:lnSpc>
              <a:spcAft>
                <a:spcPts val="1200"/>
              </a:spcAft>
            </a:pPr>
            <a:r>
              <a:rPr lang="ru-RU" sz="2400" noProof="1">
                <a:solidFill>
                  <a:schemeClr val="bg1"/>
                </a:solidFill>
              </a:rPr>
              <a:t>Мы воспринимаем мир не только зрением и слухом, мы нюхаем, прикасаемся и пробуем на вкус. </a:t>
            </a:r>
            <a:endParaRPr lang="ru-RU" noProof="1">
              <a:solidFill>
                <a:schemeClr val="bg1"/>
              </a:solidFill>
            </a:endParaRPr>
          </a:p>
          <a:p>
            <a:pPr lvl="3"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Предоставьте эти возможности своей аудитории и укажите объект для сравнения; воображение сделает все остальное.</a:t>
            </a:r>
          </a:p>
        </p:txBody>
      </p:sp>
      <p:sp>
        <p:nvSpPr>
          <p:cNvPr id="71" name="Текст 70"/>
          <p:cNvSpPr>
            <a:spLocks noGrp="1"/>
          </p:cNvSpPr>
          <p:nvPr>
            <p:ph type="body" sz="quarter" idx="19"/>
          </p:nvPr>
        </p:nvSpPr>
        <p:spPr>
          <a:xfrm>
            <a:off x="304800" y="1554164"/>
            <a:ext cx="5875734" cy="1421928"/>
          </a:xfrm>
        </p:spPr>
        <p:txBody>
          <a:bodyPr rtlCol="0"/>
          <a:lstStyle/>
          <a:p>
            <a:pPr rtl="0">
              <a:lnSpc>
                <a:spcPct val="80000"/>
              </a:lnSpc>
            </a:pPr>
            <a:r>
              <a:rPr lang="ru-RU" noProof="1">
                <a:solidFill>
                  <a:schemeClr val="bg1"/>
                </a:solidFill>
              </a:rPr>
              <a:t>Изображения — отличное средство демонстрации контекста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672AC6D-9307-3B6C-AEEE-548754288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2" y="7938"/>
            <a:ext cx="122464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226301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B33ADC-3F1A-BEEA-AA75-04E5CE49A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" y="-64655"/>
            <a:ext cx="12267229" cy="692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24619"/>
      </p:ext>
    </p:extLst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3"/>
          </p:nvPr>
        </p:nvSpPr>
        <p:spPr>
          <a:xfrm>
            <a:off x="2929812" y="272280"/>
            <a:ext cx="9176463" cy="590931"/>
          </a:xfrm>
        </p:spPr>
        <p:txBody>
          <a:bodyPr rtlCol="0"/>
          <a:lstStyle/>
          <a:p>
            <a:pPr lvl="1" indent="122238" algn="ctr" rtl="0"/>
            <a:r>
              <a:rPr lang="ru-RU" noProof="1"/>
              <a:t>Качественные реакции на катионы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12</a:t>
            </a:fld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BF6A49-B597-589F-6466-E8E8E2F3F6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1" y="0"/>
            <a:ext cx="1631455" cy="1135493"/>
          </a:xfrm>
          <a:prstGeom prst="rect">
            <a:avLst/>
          </a:prstGeom>
        </p:spPr>
      </p:pic>
      <p:graphicFrame>
        <p:nvGraphicFramePr>
          <p:cNvPr id="8" name="Таблица 9">
            <a:extLst>
              <a:ext uri="{FF2B5EF4-FFF2-40B4-BE49-F238E27FC236}">
                <a16:creationId xmlns:a16="http://schemas.microsoft.com/office/drawing/2014/main" id="{91C18A5C-2EA8-47B4-F9A3-289D579C7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03499"/>
              </p:ext>
            </p:extLst>
          </p:nvPr>
        </p:nvGraphicFramePr>
        <p:xfrm>
          <a:off x="325016" y="1401763"/>
          <a:ext cx="11541968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0170">
                  <a:extLst>
                    <a:ext uri="{9D8B030D-6E8A-4147-A177-3AD203B41FA5}">
                      <a16:colId xmlns:a16="http://schemas.microsoft.com/office/drawing/2014/main" val="2084319198"/>
                    </a:ext>
                  </a:extLst>
                </a:gridCol>
                <a:gridCol w="2456842">
                  <a:extLst>
                    <a:ext uri="{9D8B030D-6E8A-4147-A177-3AD203B41FA5}">
                      <a16:colId xmlns:a16="http://schemas.microsoft.com/office/drawing/2014/main" val="2054135904"/>
                    </a:ext>
                  </a:extLst>
                </a:gridCol>
                <a:gridCol w="3827106">
                  <a:extLst>
                    <a:ext uri="{9D8B030D-6E8A-4147-A177-3AD203B41FA5}">
                      <a16:colId xmlns:a16="http://schemas.microsoft.com/office/drawing/2014/main" val="1926119458"/>
                    </a:ext>
                  </a:extLst>
                </a:gridCol>
                <a:gridCol w="4327850">
                  <a:extLst>
                    <a:ext uri="{9D8B030D-6E8A-4147-A177-3AD203B41FA5}">
                      <a16:colId xmlns:a16="http://schemas.microsoft.com/office/drawing/2014/main" val="3398498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b="1" dirty="0">
                          <a:effectLst/>
                        </a:rPr>
                        <a:t>Ион</a:t>
                      </a:r>
                      <a:endParaRPr lang="ru-RU" sz="20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effectLst/>
                        </a:rPr>
                        <a:t> Реактив</a:t>
                      </a:r>
                      <a:endParaRPr lang="ru-RU" sz="200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effectLst/>
                        </a:rPr>
                        <a:t> Ионное уравнение  </a:t>
                      </a:r>
                      <a:endParaRPr lang="ru-RU" sz="200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effectLst/>
                        </a:rPr>
                        <a:t> Признак реакции</a:t>
                      </a:r>
                      <a:r>
                        <a:rPr lang="ru-RU" sz="2000" dirty="0">
                          <a:effectLst/>
                        </a:rPr>
                        <a:t>  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02265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Индикаторы: 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 а) лакмус,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б) метилоранж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Изменение окраски: 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 а) красный,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б) розовый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339238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Соляная кислота,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раствор хлорида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Cl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AgCl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Белый творожистый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353077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Ba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Серная кислота,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раствор сульфата 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Ba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BaSO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Белый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726303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Ca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Раствор карбоната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Ca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CaCO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Белый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075463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Zn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Раствор щёлочи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Zn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Zn(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ru-RU" sz="2000" b="0" i="0" u="none" strike="noStrike" dirty="0">
                        <a:solidFill>
                          <a:srgbClr val="0070C0"/>
                        </a:solidFill>
                        <a:effectLst/>
                        <a:latin typeface="MathJax_Math-italic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Zn(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 =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Zn(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]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2-</a:t>
                      </a:r>
                      <a:endParaRPr lang="ru-RU" sz="2000" b="0" i="0" u="none" strike="noStrike" dirty="0">
                        <a:solidFill>
                          <a:srgbClr val="0070C0"/>
                        </a:solidFill>
                        <a:effectLst/>
                        <a:latin typeface="MathJax_Math-italic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Выпадение белого студенистого осадка, растворяющегося в избытке щелочи</a:t>
                      </a:r>
                      <a:endParaRPr lang="en-US" sz="18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4753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Al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Раствор щёлочи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Al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Al(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ru-RU" sz="2000" b="0" i="0" u="none" strike="noStrike" dirty="0">
                        <a:solidFill>
                          <a:srgbClr val="0070C0"/>
                        </a:solidFill>
                        <a:effectLst/>
                        <a:latin typeface="MathJax_Math-italic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Al(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 =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Al(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]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-</a:t>
                      </a:r>
                      <a:endParaRPr lang="ru-RU" sz="2000" b="0" i="0" u="none" strike="noStrike" dirty="0">
                        <a:solidFill>
                          <a:srgbClr val="0070C0"/>
                        </a:solidFill>
                        <a:effectLst/>
                        <a:latin typeface="MathJax_Math-italic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Выпадение белого студенистого осадка, растворяющегося в избытке щелочи</a:t>
                      </a:r>
                      <a:endParaRPr lang="en-US" sz="18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31405715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</a:p>
                    <a:p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 Cu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</a:p>
                    <a:p>
                      <a:r>
                        <a:rPr lang="en-US" sz="2000" baseline="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Раствор </a:t>
                      </a:r>
                      <a:r>
                        <a:rPr lang="ru-RU" sz="2000" dirty="0">
                          <a:effectLst/>
                        </a:rPr>
                        <a:t>щёлочи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Cu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Cu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)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Голубой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5493464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sz="2000" baseline="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Раствор сульфида 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Cu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+  S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2-</a:t>
                      </a:r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  =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Cu</a:t>
                      </a:r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S ↓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Выпадение чёрного осадка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279920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6105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3"/>
          </p:nvPr>
        </p:nvSpPr>
        <p:spPr>
          <a:xfrm>
            <a:off x="2929812" y="272280"/>
            <a:ext cx="9176463" cy="590931"/>
          </a:xfrm>
        </p:spPr>
        <p:txBody>
          <a:bodyPr rtlCol="0"/>
          <a:lstStyle/>
          <a:p>
            <a:pPr lvl="1" indent="122238" algn="ctr" rtl="0"/>
            <a:r>
              <a:rPr lang="ru-RU" noProof="1"/>
              <a:t>Качественные реакции на катионы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13</a:t>
            </a:fld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BF6A49-B597-589F-6466-E8E8E2F3F6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1" y="0"/>
            <a:ext cx="1631455" cy="1135493"/>
          </a:xfrm>
          <a:prstGeom prst="rect">
            <a:avLst/>
          </a:prstGeom>
        </p:spPr>
      </p:pic>
      <p:graphicFrame>
        <p:nvGraphicFramePr>
          <p:cNvPr id="8" name="Таблица 9">
            <a:extLst>
              <a:ext uri="{FF2B5EF4-FFF2-40B4-BE49-F238E27FC236}">
                <a16:creationId xmlns:a16="http://schemas.microsoft.com/office/drawing/2014/main" id="{91C18A5C-2EA8-47B4-F9A3-289D579C7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646421"/>
              </p:ext>
            </p:extLst>
          </p:nvPr>
        </p:nvGraphicFramePr>
        <p:xfrm>
          <a:off x="283287" y="1559391"/>
          <a:ext cx="11692813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0170">
                  <a:extLst>
                    <a:ext uri="{9D8B030D-6E8A-4147-A177-3AD203B41FA5}">
                      <a16:colId xmlns:a16="http://schemas.microsoft.com/office/drawing/2014/main" val="2084319198"/>
                    </a:ext>
                  </a:extLst>
                </a:gridCol>
                <a:gridCol w="2645010">
                  <a:extLst>
                    <a:ext uri="{9D8B030D-6E8A-4147-A177-3AD203B41FA5}">
                      <a16:colId xmlns:a16="http://schemas.microsoft.com/office/drawing/2014/main" val="2054135904"/>
                    </a:ext>
                  </a:extLst>
                </a:gridCol>
                <a:gridCol w="4161453">
                  <a:extLst>
                    <a:ext uri="{9D8B030D-6E8A-4147-A177-3AD203B41FA5}">
                      <a16:colId xmlns:a16="http://schemas.microsoft.com/office/drawing/2014/main" val="1926119458"/>
                    </a:ext>
                  </a:extLst>
                </a:gridCol>
                <a:gridCol w="3956180">
                  <a:extLst>
                    <a:ext uri="{9D8B030D-6E8A-4147-A177-3AD203B41FA5}">
                      <a16:colId xmlns:a16="http://schemas.microsoft.com/office/drawing/2014/main" val="3398498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b="1" dirty="0">
                          <a:effectLst/>
                        </a:rPr>
                        <a:t>Ион</a:t>
                      </a:r>
                      <a:endParaRPr lang="ru-RU" sz="20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effectLst/>
                        </a:rPr>
                        <a:t> Реактив</a:t>
                      </a:r>
                      <a:endParaRPr lang="ru-RU" sz="200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effectLst/>
                        </a:rPr>
                        <a:t> Ионное уравнение  </a:t>
                      </a:r>
                      <a:endParaRPr lang="ru-RU" sz="200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effectLst/>
                        </a:rPr>
                        <a:t> Признак реакции</a:t>
                      </a:r>
                      <a:r>
                        <a:rPr lang="ru-RU" sz="2000" dirty="0">
                          <a:effectLst/>
                        </a:rPr>
                        <a:t>  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0226588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Раствор щёлочи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)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Серо-зелёный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76952281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Красная кровяная соль</a:t>
                      </a:r>
                      <a:endParaRPr lang="en-US" sz="1800" dirty="0">
                        <a:effectLst/>
                      </a:endParaRPr>
                    </a:p>
                    <a:p>
                      <a:r>
                        <a:rPr lang="en-US" sz="2000" dirty="0">
                          <a:effectLst/>
                        </a:rPr>
                        <a:t> K</a:t>
                      </a:r>
                      <a:r>
                        <a:rPr lang="en-US" sz="2000" baseline="-25000" dirty="0">
                          <a:effectLst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Fe(</a:t>
                      </a:r>
                      <a:r>
                        <a:rPr lang="pt-B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CN)</a:t>
                      </a:r>
                      <a:r>
                        <a:rPr lang="pt-BR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6</a:t>
                      </a:r>
                      <a:r>
                        <a:rPr lang="en-US" sz="2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MathJax_Size1"/>
                        </a:rPr>
                        <a:t>]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Fe(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CN)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6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]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3-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Fe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Fe(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CN)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6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]</a:t>
                      </a:r>
                      <a:r>
                        <a:rPr lang="ru-RU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ru-RU" sz="2000" b="0" i="0" u="none" strike="noStrike" dirty="0">
                        <a:solidFill>
                          <a:srgbClr val="0070C0"/>
                        </a:solidFill>
                        <a:effectLst/>
                        <a:latin typeface="MathJax_Math-italic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Выпадение синего осадка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 (турнбулева синь)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47769548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Раствор щёлочи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)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Бурый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29193972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 Жёлтая кровяная соль</a:t>
                      </a:r>
                      <a:endParaRPr lang="en-US" sz="1800" dirty="0">
                        <a:effectLst/>
                      </a:endParaRPr>
                    </a:p>
                    <a:p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K</a:t>
                      </a:r>
                      <a:r>
                        <a:rPr lang="ru-RU" sz="2000" baseline="-25000" dirty="0">
                          <a:effectLst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Fe(</a:t>
                      </a:r>
                      <a:r>
                        <a:rPr lang="pt-BR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CN)</a:t>
                      </a:r>
                      <a:r>
                        <a:rPr lang="pt-BR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6</a:t>
                      </a:r>
                      <a:r>
                        <a:rPr lang="en-US" sz="2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MathJax_Size1"/>
                        </a:rPr>
                        <a:t>]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Fe(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CN)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6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]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4-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Fe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[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Fe(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CN)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6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]</a:t>
                      </a:r>
                      <a:r>
                        <a:rPr lang="ru-RU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ru-RU" sz="2000" b="0" i="0" u="none" strike="noStrike" dirty="0">
                        <a:solidFill>
                          <a:srgbClr val="0070C0"/>
                        </a:solidFill>
                        <a:effectLst/>
                        <a:latin typeface="MathJax_Math-italic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Выпадение синего осадка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 (берлинская лазурь)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4711093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Раствор роданида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 (тиоционата)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SCN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Main"/>
                          <a:cs typeface="Times New Roman" panose="02020603050405020304" pitchFamily="18" charset="0"/>
                        </a:rPr>
                        <a:t>↔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Fe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(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SCN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)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Кроваво-красная окраска</a:t>
                      </a:r>
                      <a:endParaRPr lang="en-US" sz="2000" dirty="0">
                        <a:effectLst/>
                      </a:endParaRPr>
                    </a:p>
                    <a:p>
                      <a:r>
                        <a:rPr lang="ru-RU" sz="2000" dirty="0">
                          <a:effectLst/>
                        </a:rPr>
                        <a:t> раствора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691428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NH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Раствор щёлочи,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нагревание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NH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NH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↑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pt-BR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pt-BR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</a:t>
                      </a:r>
                      <a:endParaRPr lang="pt-BR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Выделение аммиака</a:t>
                      </a:r>
                      <a:endParaRPr lang="en-US" sz="2000" dirty="0">
                        <a:effectLst/>
                      </a:endParaRPr>
                    </a:p>
                    <a:p>
                      <a:r>
                        <a:rPr lang="ru-RU" sz="2000" dirty="0">
                          <a:effectLst/>
                        </a:rPr>
                        <a:t> (характерный запах, посинение</a:t>
                      </a:r>
                      <a:endParaRPr lang="en-US" sz="2000" dirty="0">
                        <a:effectLst/>
                      </a:endParaRPr>
                    </a:p>
                    <a:p>
                      <a:r>
                        <a:rPr lang="ru-RU" sz="2000" dirty="0">
                          <a:effectLst/>
                        </a:rPr>
                        <a:t> влажной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лакмусовой бумажки)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945579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aseline="0" dirty="0">
                          <a:solidFill>
                            <a:srgbClr val="0070C0"/>
                          </a:solidFill>
                          <a:effectLst/>
                        </a:rPr>
                        <a:t> Pb</a:t>
                      </a:r>
                      <a:r>
                        <a:rPr lang="en-US" sz="2000" baseline="40000" dirty="0">
                          <a:solidFill>
                            <a:srgbClr val="0070C0"/>
                          </a:solidFill>
                          <a:effectLst/>
                        </a:rPr>
                        <a:t>2+</a:t>
                      </a:r>
                      <a:endParaRPr lang="en-US" sz="2000" baseline="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 Раствор сульфида 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Pb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  +  S</a:t>
                      </a:r>
                      <a:r>
                        <a:rPr lang="pt-BR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2-</a:t>
                      </a:r>
                      <a:r>
                        <a:rPr lang="pt-BR" sz="2000" dirty="0">
                          <a:solidFill>
                            <a:srgbClr val="0070C0"/>
                          </a:solidFill>
                          <a:effectLst/>
                        </a:rPr>
                        <a:t>  =  PbS ↓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Выпадение чёрного осадка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795834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553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3"/>
          </p:nvPr>
        </p:nvSpPr>
        <p:spPr>
          <a:xfrm>
            <a:off x="2929812" y="272280"/>
            <a:ext cx="9176463" cy="590931"/>
          </a:xfrm>
        </p:spPr>
        <p:txBody>
          <a:bodyPr rtlCol="0"/>
          <a:lstStyle/>
          <a:p>
            <a:pPr lvl="1" indent="122238" algn="ctr" rtl="0"/>
            <a:r>
              <a:rPr lang="ru-RU" noProof="1"/>
              <a:t>Качественные реакции на анионы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14</a:t>
            </a:fld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BF6A49-B597-589F-6466-E8E8E2F3F6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1" y="0"/>
            <a:ext cx="1631455" cy="1135493"/>
          </a:xfrm>
          <a:prstGeom prst="rect">
            <a:avLst/>
          </a:prstGeom>
        </p:spPr>
      </p:pic>
      <p:graphicFrame>
        <p:nvGraphicFramePr>
          <p:cNvPr id="8" name="Таблица 9">
            <a:extLst>
              <a:ext uri="{FF2B5EF4-FFF2-40B4-BE49-F238E27FC236}">
                <a16:creationId xmlns:a16="http://schemas.microsoft.com/office/drawing/2014/main" id="{91C18A5C-2EA8-47B4-F9A3-289D579C7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93713"/>
              </p:ext>
            </p:extLst>
          </p:nvPr>
        </p:nvGraphicFramePr>
        <p:xfrm>
          <a:off x="227304" y="1428750"/>
          <a:ext cx="11748796" cy="521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592">
                  <a:extLst>
                    <a:ext uri="{9D8B030D-6E8A-4147-A177-3AD203B41FA5}">
                      <a16:colId xmlns:a16="http://schemas.microsoft.com/office/drawing/2014/main" val="2084319198"/>
                    </a:ext>
                  </a:extLst>
                </a:gridCol>
                <a:gridCol w="2435290">
                  <a:extLst>
                    <a:ext uri="{9D8B030D-6E8A-4147-A177-3AD203B41FA5}">
                      <a16:colId xmlns:a16="http://schemas.microsoft.com/office/drawing/2014/main" val="2054135904"/>
                    </a:ext>
                  </a:extLst>
                </a:gridCol>
                <a:gridCol w="4324479">
                  <a:extLst>
                    <a:ext uri="{9D8B030D-6E8A-4147-A177-3AD203B41FA5}">
                      <a16:colId xmlns:a16="http://schemas.microsoft.com/office/drawing/2014/main" val="1926119458"/>
                    </a:ext>
                  </a:extLst>
                </a:gridCol>
                <a:gridCol w="3970435">
                  <a:extLst>
                    <a:ext uri="{9D8B030D-6E8A-4147-A177-3AD203B41FA5}">
                      <a16:colId xmlns:a16="http://schemas.microsoft.com/office/drawing/2014/main" val="3398498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b="1" dirty="0">
                          <a:effectLst/>
                        </a:rPr>
                        <a:t>Ион</a:t>
                      </a:r>
                      <a:endParaRPr lang="ru-RU" sz="20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effectLst/>
                        </a:rPr>
                        <a:t> Реактив</a:t>
                      </a:r>
                      <a:endParaRPr lang="ru-RU" sz="200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effectLst/>
                        </a:rPr>
                        <a:t> Ионное уравнение  </a:t>
                      </a:r>
                      <a:endParaRPr lang="ru-RU" sz="200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effectLst/>
                        </a:rPr>
                        <a:t> Признак реакции</a:t>
                      </a:r>
                      <a:r>
                        <a:rPr lang="ru-RU" sz="2000" dirty="0">
                          <a:effectLst/>
                        </a:rPr>
                        <a:t>  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02265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0" i="0" u="none" strike="noStrike" dirty="0">
                          <a:solidFill>
                            <a:srgbClr val="76A900"/>
                          </a:solidFill>
                          <a:effectLst/>
                          <a:latin typeface="MathJax_Math-italic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Индикаторы: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а) лакмус,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б) метилоранж,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 в)фенолфталеин    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Изменение окраски:</a:t>
                      </a:r>
                    </a:p>
                    <a:p>
                      <a:r>
                        <a:rPr lang="ru-RU" sz="2000">
                          <a:effectLst/>
                        </a:rPr>
                        <a:t> а) синий,</a:t>
                      </a:r>
                    </a:p>
                    <a:p>
                      <a:r>
                        <a:rPr lang="ru-RU" sz="2000">
                          <a:effectLst/>
                        </a:rPr>
                        <a:t> б) жёлтый </a:t>
                      </a:r>
                    </a:p>
                    <a:p>
                      <a:r>
                        <a:rPr lang="ru-RU" sz="2000">
                          <a:effectLst/>
                        </a:rPr>
                        <a:t> в) малиновый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150431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Cl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AgNO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3</a:t>
                      </a:r>
                      <a:endParaRPr lang="en-US" sz="2000" baseline="-25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Cl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AgCl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Белый творожистый осадок  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93398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Br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AgNO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3</a:t>
                      </a:r>
                      <a:endParaRPr lang="en-US" sz="2000" baseline="-25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Br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 err="1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AgBr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1800" dirty="0">
                          <a:effectLst/>
                        </a:rPr>
                        <a:t>Желтоватый творожистый осадок  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250452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I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AgNO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3</a:t>
                      </a:r>
                      <a:endParaRPr lang="en-US" sz="2000" baseline="-25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I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 err="1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AgI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Жёлтый творожистый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051623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PO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AgNO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3</a:t>
                      </a:r>
                      <a:endParaRPr lang="en-US" sz="2000" baseline="-25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PO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Ag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PO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Жёлтый творожистый осадок, </a:t>
                      </a:r>
                    </a:p>
                    <a:p>
                      <a:r>
                        <a:rPr lang="ru-RU" sz="2000" dirty="0">
                          <a:effectLst/>
                        </a:rPr>
                        <a:t> растворимый в азотной кислоте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981780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MathJax_Math-italic"/>
                        </a:rPr>
                        <a:t>BaCl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2</a:t>
                      </a:r>
                      <a:endParaRPr lang="en-US" sz="2000" baseline="-25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Ba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BaSO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Белый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249377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Сильная кислота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↑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Выделение газа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918669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SiO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endParaRPr lang="en-US" sz="2000" baseline="40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effectLst/>
                        </a:rPr>
                        <a:t> Сильная кислота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SiO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SiO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↓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</a:rPr>
                        <a:t> Белый студенистый осадок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156669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aseline="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US" sz="2000" b="0" i="0" u="none" strike="noStrike" baseline="0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NO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endParaRPr lang="en-US" sz="2000" baseline="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 H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dirty="0">
                          <a:effectLst/>
                        </a:rPr>
                        <a:t>SO</a:t>
                      </a:r>
                      <a:r>
                        <a:rPr lang="en-US" sz="2000" b="0" i="0" u="none" strike="noStrike" baseline="-25000" dirty="0">
                          <a:solidFill>
                            <a:schemeClr val="tx1"/>
                          </a:solidFill>
                          <a:effectLst/>
                          <a:latin typeface="MathJax_Main"/>
                        </a:rPr>
                        <a:t>4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(</a:t>
                      </a:r>
                      <a:r>
                        <a:rPr lang="ru-RU" sz="1800" dirty="0" err="1">
                          <a:effectLst/>
                        </a:rPr>
                        <a:t>конц</a:t>
                      </a:r>
                      <a:r>
                        <a:rPr lang="ru-RU" sz="1800" dirty="0">
                          <a:effectLst/>
                        </a:rPr>
                        <a:t>.),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Cu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en-US" sz="2000" dirty="0">
                          <a:effectLst/>
                        </a:rPr>
                        <a:t>t</a:t>
                      </a:r>
                      <a:endParaRPr lang="ru-RU" sz="20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-italic"/>
                        </a:rPr>
                        <a:t>Cu  + 2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NO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3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−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=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Cu</a:t>
                      </a:r>
                      <a:r>
                        <a:rPr lang="en-US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2+</a:t>
                      </a:r>
                      <a:r>
                        <a:rPr lang="ru-RU" sz="2000" b="0" i="0" u="none" strike="noStrike" baseline="40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H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O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+</a:t>
                      </a:r>
                      <a:r>
                        <a:rPr lang="ru-RU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Math-italic"/>
                        </a:rPr>
                        <a:t>NO</a:t>
                      </a:r>
                      <a:r>
                        <a:rPr lang="en-US" sz="2000" b="0" i="0" u="none" strike="noStrike" baseline="-25000" dirty="0">
                          <a:solidFill>
                            <a:srgbClr val="0070C0"/>
                          </a:solidFill>
                          <a:effectLst/>
                          <a:latin typeface="MathJax_Main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70C0"/>
                          </a:solidFill>
                          <a:effectLst/>
                          <a:latin typeface="MathJax_Size1"/>
                        </a:rPr>
                        <a:t>↑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Выделение бурого газа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62109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9453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D30E591-330B-23A6-9ED9-18194844C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3975"/>
            <a:ext cx="12265891" cy="69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30539"/>
      </p:ext>
    </p:extLst>
  </p:cSld>
  <p:clrMapOvr>
    <a:masterClrMapping/>
  </p:clrMapOvr>
  <p:transition spd="slow">
    <p:push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РЕАГИРУЮЩИЕ 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ru-RU" baseline="-25000" noProof="1"/>
              <a:t>3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K</a:t>
            </a:r>
            <a:r>
              <a:rPr lang="ru-RU" baseline="-25000" noProof="1"/>
              <a:t>2</a:t>
            </a:r>
            <a:r>
              <a:rPr lang="en-US" noProof="1"/>
              <a:t>SiO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HCl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KOH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реагирующими веществами и признаком протекающей между ними реакции: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№12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1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ПРИЗНАК РЕАКЦИИ</a:t>
            </a:r>
          </a:p>
          <a:p>
            <a:r>
              <a:rPr lang="ru-RU" noProof="1"/>
              <a:t>1) выпадение голубого осадка</a:t>
            </a:r>
          </a:p>
          <a:p>
            <a:r>
              <a:rPr lang="ru-RU" noProof="1"/>
              <a:t>2) выделение бурого газа</a:t>
            </a:r>
          </a:p>
          <a:p>
            <a:r>
              <a:rPr lang="ru-RU" noProof="1"/>
              <a:t>3) выделение бесцветного газа</a:t>
            </a:r>
          </a:p>
          <a:p>
            <a:r>
              <a:rPr lang="ru-RU" noProof="1"/>
              <a:t>4) выпадение белого студенистого осадка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996357"/>
              </p:ext>
            </p:extLst>
          </p:nvPr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бильярдный стол, аксессуар, ожерелье, браслет&#10;&#10;Автоматически созданное описание">
            <a:extLst>
              <a:ext uri="{FF2B5EF4-FFF2-40B4-BE49-F238E27FC236}">
                <a16:creationId xmlns:a16="http://schemas.microsoft.com/office/drawing/2014/main" id="{C7F1EE6C-87EA-4282-64B4-307DA5494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764" y="1956966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498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646878"/>
          </a:xfrm>
        </p:spPr>
        <p:txBody>
          <a:bodyPr rtlCol="0"/>
          <a:lstStyle/>
          <a:p>
            <a:pPr rtl="0"/>
            <a:r>
              <a:rPr lang="ru-RU" b="1" noProof="1"/>
              <a:t>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</a:t>
            </a:r>
            <a:r>
              <a:rPr lang="ru-RU" baseline="-25000" noProof="1"/>
              <a:t> 2</a:t>
            </a:r>
            <a:r>
              <a:rPr lang="en-US" noProof="1"/>
              <a:t>SO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FeCl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FeCl</a:t>
            </a:r>
            <a:r>
              <a:rPr lang="ru-RU" baseline="-25000" noProof="1"/>
              <a:t>2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CuCl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CuSO</a:t>
            </a:r>
            <a:r>
              <a:rPr lang="en-US" baseline="-25000" noProof="1"/>
              <a:t>4</a:t>
            </a:r>
            <a:endParaRPr lang="ru-RU" noProof="1"/>
          </a:p>
          <a:p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2123658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двумя веществами и реактивом, с помощью которого можно различить эти вещества: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№17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1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РЕАКТИВ</a:t>
            </a:r>
          </a:p>
          <a:p>
            <a:r>
              <a:rPr lang="ru-RU" noProof="1"/>
              <a:t>1) </a:t>
            </a:r>
            <a:r>
              <a:rPr lang="en-US" noProof="1"/>
              <a:t>NaOH</a:t>
            </a:r>
            <a:endParaRPr lang="ru-RU" noProof="1"/>
          </a:p>
          <a:p>
            <a:r>
              <a:rPr lang="ru-RU" noProof="1"/>
              <a:t>2) </a:t>
            </a:r>
            <a:r>
              <a:rPr lang="en-US" noProof="1"/>
              <a:t>HCl</a:t>
            </a:r>
            <a:endParaRPr lang="ru-RU" noProof="1"/>
          </a:p>
          <a:p>
            <a:r>
              <a:rPr lang="ru-RU" noProof="1"/>
              <a:t>3) </a:t>
            </a:r>
            <a:r>
              <a:rPr lang="en-US" noProof="1"/>
              <a:t>K</a:t>
            </a:r>
            <a:r>
              <a:rPr lang="en-US" baseline="-25000" noProof="1"/>
              <a:t>3</a:t>
            </a:r>
            <a:r>
              <a:rPr lang="en-US" noProof="1"/>
              <a:t>PO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4) </a:t>
            </a:r>
            <a:r>
              <a:rPr lang="en-US" noProof="1"/>
              <a:t>BaCl</a:t>
            </a:r>
            <a:r>
              <a:rPr lang="en-US" baseline="-25000" noProof="1"/>
              <a:t>2</a:t>
            </a:r>
            <a:endParaRPr lang="ru-RU" noProof="1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589385"/>
              </p:ext>
            </p:extLst>
          </p:nvPr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4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человек, белы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421A6D04-5C98-F7BC-4233-AAA9ED4EC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66" y="2260729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007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8" y="2343898"/>
            <a:ext cx="11810089" cy="1384995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1" noProof="1"/>
              <a:t>Дан раствор сульфата меди(</a:t>
            </a:r>
            <a:r>
              <a:rPr lang="en-US" b="1" noProof="1"/>
              <a:t>II</a:t>
            </a:r>
            <a:r>
              <a:rPr lang="ru-RU" b="1" noProof="1"/>
              <a:t>), а также набор следующих реактивов: цинк, карбонат кальция; растворы соляной кислоты, гидроксида натрия и хлорида бария.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236116" y="260651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Используя только реактивы из приведённого  перечня, запишите молекулярные </a:t>
            </a:r>
            <a:r>
              <a:rPr lang="ru-RU" noProof="1"/>
              <a:t>уравнения двух реакций</a:t>
            </a:r>
            <a:r>
              <a:rPr lang="ru-RU" b="0" noProof="1"/>
              <a:t>, которые характеризуют </a:t>
            </a:r>
            <a:r>
              <a:rPr lang="ru-RU" noProof="1"/>
              <a:t>химические</a:t>
            </a:r>
            <a:r>
              <a:rPr lang="ru-RU" b="0" noProof="1"/>
              <a:t> </a:t>
            </a:r>
            <a:r>
              <a:rPr lang="ru-RU" noProof="1"/>
              <a:t>свойства сульфата меди(</a:t>
            </a:r>
            <a:r>
              <a:rPr lang="en-US" noProof="1"/>
              <a:t>II</a:t>
            </a:r>
            <a:r>
              <a:rPr lang="ru-RU" noProof="1"/>
              <a:t>)</a:t>
            </a:r>
            <a:r>
              <a:rPr lang="ru-RU" b="0" noProof="1"/>
              <a:t>, и укажите </a:t>
            </a:r>
            <a:r>
              <a:rPr lang="ru-RU" noProof="1"/>
              <a:t>признаки</a:t>
            </a:r>
            <a:r>
              <a:rPr lang="ru-RU" b="0" noProof="1"/>
              <a:t> их протекания.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</a:t>
            </a:r>
            <a:r>
              <a:rPr lang="en-US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23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1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4272577" y="3786909"/>
            <a:ext cx="7770030" cy="2759730"/>
          </a:xfrm>
        </p:spPr>
        <p:txBody>
          <a:bodyPr rtlCol="0"/>
          <a:lstStyle/>
          <a:p>
            <a:pPr>
              <a:lnSpc>
                <a:spcPct val="100000"/>
              </a:lnSpc>
            </a:pPr>
            <a:r>
              <a:rPr lang="ru-RU" sz="2800" noProof="1"/>
              <a:t>Ответ: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1) </a:t>
            </a:r>
            <a:r>
              <a:rPr lang="en-US" sz="2800" noProof="1"/>
              <a:t>CuS0</a:t>
            </a:r>
            <a:r>
              <a:rPr lang="ru-RU" sz="2800" baseline="-25000" noProof="1"/>
              <a:t>4</a:t>
            </a:r>
            <a:r>
              <a:rPr lang="en-US" sz="2800" noProof="1"/>
              <a:t>  +  2NaOH  =  Cu(OH)</a:t>
            </a:r>
            <a:r>
              <a:rPr lang="ru-RU" sz="2800" baseline="-25000" noProof="1"/>
              <a:t>2</a:t>
            </a:r>
            <a:r>
              <a:rPr lang="en-US" sz="2800" noProof="1"/>
              <a:t> ↓  +  Na</a:t>
            </a:r>
            <a:r>
              <a:rPr lang="ru-RU" sz="2800" baseline="-25000" noProof="1"/>
              <a:t>2</a:t>
            </a:r>
            <a:r>
              <a:rPr lang="en-US" sz="2800" noProof="1"/>
              <a:t>SO</a:t>
            </a:r>
            <a:r>
              <a:rPr lang="ru-RU" sz="2800" baseline="-25000" noProof="1"/>
              <a:t>4</a:t>
            </a:r>
            <a:endParaRPr lang="en-US" sz="2800" noProof="1"/>
          </a:p>
          <a:p>
            <a:pPr>
              <a:lnSpc>
                <a:spcPct val="100000"/>
              </a:lnSpc>
            </a:pPr>
            <a:r>
              <a:rPr lang="ru-RU" sz="2800" noProof="1"/>
              <a:t>2) Выпадение голубого осадка;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3) </a:t>
            </a:r>
            <a:r>
              <a:rPr lang="en-US" sz="2800" noProof="1"/>
              <a:t>CuS0</a:t>
            </a:r>
            <a:r>
              <a:rPr lang="ru-RU" sz="2800" baseline="-25000" noProof="1"/>
              <a:t>4</a:t>
            </a:r>
            <a:r>
              <a:rPr lang="en-US" sz="2800" noProof="1"/>
              <a:t>  +  BaCl</a:t>
            </a:r>
            <a:r>
              <a:rPr lang="ru-RU" sz="2800" baseline="-25000" noProof="1"/>
              <a:t>2</a:t>
            </a:r>
            <a:r>
              <a:rPr lang="en-US" sz="2800" noProof="1"/>
              <a:t>  =  CuCl</a:t>
            </a:r>
            <a:r>
              <a:rPr lang="ru-RU" sz="2800" baseline="-25000" noProof="1"/>
              <a:t>2</a:t>
            </a:r>
            <a:r>
              <a:rPr lang="en-US" sz="2800" noProof="1"/>
              <a:t> +  BaSO</a:t>
            </a:r>
            <a:r>
              <a:rPr lang="ru-RU" sz="2800" baseline="-25000" noProof="1"/>
              <a:t>4</a:t>
            </a:r>
            <a:r>
              <a:rPr lang="en-US" sz="2800" noProof="1"/>
              <a:t>↓</a:t>
            </a:r>
            <a:endParaRPr lang="ru-RU" sz="2800" noProof="1"/>
          </a:p>
          <a:p>
            <a:pPr>
              <a:lnSpc>
                <a:spcPct val="100000"/>
              </a:lnSpc>
            </a:pPr>
            <a:r>
              <a:rPr lang="ru-RU" sz="2800" noProof="1"/>
              <a:t>4) Выпадение белого осадка</a:t>
            </a:r>
          </a:p>
        </p:txBody>
      </p:sp>
    </p:spTree>
    <p:extLst>
      <p:ext uri="{BB962C8B-B14F-4D97-AF65-F5344CB8AC3E}">
        <p14:creationId xmlns:p14="http://schemas.microsoft.com/office/powerpoint/2010/main" val="17444196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6 7.40741E-7 L 4.58333E-6 7.40741E-7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359DE3F-0E73-71A5-DC85-AC152054C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02"/>
            <a:ext cx="12192000" cy="69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28874"/>
      </p:ext>
    </p:extLst>
  </p:cSld>
  <p:clrMapOvr>
    <a:masterClrMapping/>
  </p:clrMapOvr>
  <p:transition spd="slow">
    <p:push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16322" y="2287448"/>
            <a:ext cx="3714704" cy="4517134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noProof="1"/>
              <a:t>Тестовое задание №12   (с кратким ответом)</a:t>
            </a:r>
          </a:p>
          <a:p>
            <a:pPr lvl="1"/>
            <a:r>
              <a:rPr lang="ru-RU" sz="2400" noProof="1"/>
              <a:t>Повышенный уровень (2б), задание на «установление соответствия между позициями двух множеств», ответ записывается в виде определённой последовательности </a:t>
            </a:r>
            <a:r>
              <a:rPr lang="en-US" sz="2400" noProof="1"/>
              <a:t> </a:t>
            </a:r>
            <a:r>
              <a:rPr lang="ru-RU" sz="2400" noProof="1"/>
              <a:t>трёх цифр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241699" y="2287448"/>
            <a:ext cx="3840480" cy="4517134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noProof="1"/>
              <a:t>Тестовое задание №17     (с кратким ответом)</a:t>
            </a:r>
          </a:p>
          <a:p>
            <a:pPr lvl="1"/>
            <a:r>
              <a:rPr lang="ru-RU" sz="2400" noProof="1"/>
              <a:t>Повышенный уровень (2б), задание на «установление соответствия между позициями двух множеств», ответ   записывается в виде определённой последовательности </a:t>
            </a:r>
            <a:r>
              <a:rPr lang="en-US" sz="2400" noProof="1"/>
              <a:t>   </a:t>
            </a:r>
            <a:r>
              <a:rPr lang="ru-RU" sz="2400" noProof="1"/>
              <a:t>трёх  цифр</a:t>
            </a:r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172498" y="2265728"/>
            <a:ext cx="3773077" cy="2855141"/>
          </a:xfrm>
        </p:spPr>
        <p:txBody>
          <a:bodyPr rtlCol="0"/>
          <a:lstStyle/>
          <a:p>
            <a:pPr rtl="0">
              <a:spcAft>
                <a:spcPts val="2400"/>
              </a:spcAft>
            </a:pPr>
            <a:r>
              <a:rPr lang="ru-RU" noProof="1"/>
              <a:t>Экспериментальное задание №23                  (с развёрнутым ответом)</a:t>
            </a:r>
          </a:p>
          <a:p>
            <a:pPr lvl="1" rtl="0"/>
            <a:r>
              <a:rPr lang="ru-RU" sz="2400" noProof="1"/>
              <a:t>Высокий уровень (4б), ответ на задание проверяется    экспертами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2879002" y="419100"/>
            <a:ext cx="9155979" cy="1421928"/>
          </a:xfrm>
        </p:spPr>
        <p:txBody>
          <a:bodyPr rtlCol="0"/>
          <a:lstStyle/>
          <a:p>
            <a:pPr algn="ctr" rtl="0"/>
            <a:r>
              <a:rPr lang="ru-RU" sz="4800" noProof="1"/>
              <a:t>Качественные реакции на катионы и анионы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97231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353136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>
            <a:off x="470512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DD40C8-D3F9-BFAF-D890-0F18443ABE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1" y="49911"/>
            <a:ext cx="1753296" cy="102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16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1.04167E-6 -4.44444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95833E-6 -4.44444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2.5E-6 -4.44444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РЕАГИРУЮЩИЕ 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</a:t>
            </a:r>
            <a:r>
              <a:rPr lang="ru-RU" baseline="-25000" noProof="1"/>
              <a:t>2</a:t>
            </a:r>
            <a:r>
              <a:rPr lang="en-US" noProof="1"/>
              <a:t>SO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Fe(OH)</a:t>
            </a:r>
            <a:r>
              <a:rPr lang="en-US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en-US" baseline="-25000" noProof="1"/>
              <a:t>3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AgNO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HCl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реагирующими веществами и признаком протекающей между ними реакции: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№12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2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ПРИЗНАК РЕАКЦИИ</a:t>
            </a:r>
          </a:p>
          <a:p>
            <a:r>
              <a:rPr lang="ru-RU" noProof="1"/>
              <a:t>1) выпадение жёлтого осадка</a:t>
            </a:r>
          </a:p>
          <a:p>
            <a:r>
              <a:rPr lang="ru-RU" noProof="1"/>
              <a:t>2) выделение газа</a:t>
            </a:r>
          </a:p>
          <a:p>
            <a:r>
              <a:rPr lang="ru-RU" noProof="1"/>
              <a:t>3) растворение осадка</a:t>
            </a:r>
          </a:p>
          <a:p>
            <a:r>
              <a:rPr lang="ru-RU" noProof="1"/>
              <a:t>4) выпадение белого осадка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5261"/>
              </p:ext>
            </p:extLst>
          </p:nvPr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1B1D07-06E5-D018-9BC3-725E3E9F1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997" y="2035249"/>
            <a:ext cx="20669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132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ВЕЩЕСТВА</a:t>
            </a:r>
          </a:p>
          <a:p>
            <a:r>
              <a:rPr lang="ru-RU" noProof="1"/>
              <a:t>А) </a:t>
            </a:r>
            <a:r>
              <a:rPr lang="en-US" noProof="1"/>
              <a:t>Na</a:t>
            </a:r>
            <a:r>
              <a:rPr lang="ru-RU" baseline="-25000" noProof="1"/>
              <a:t>2</a:t>
            </a:r>
            <a:r>
              <a:rPr lang="en-US" noProof="1"/>
              <a:t>SO</a:t>
            </a:r>
            <a:r>
              <a:rPr lang="en-US" baseline="-25000" noProof="1"/>
              <a:t>4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Na</a:t>
            </a:r>
            <a:r>
              <a:rPr lang="en-US" baseline="-25000" noProof="1"/>
              <a:t>3</a:t>
            </a:r>
            <a:r>
              <a:rPr lang="en-US" noProof="1"/>
              <a:t>PO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BaCl</a:t>
            </a:r>
            <a:r>
              <a:rPr lang="en-US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NaCl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Zn(NO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NaNO</a:t>
            </a:r>
            <a:r>
              <a:rPr lang="en-US" baseline="-25000" noProof="1"/>
              <a:t>3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2123658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двумя веществами и реактивом, с помощью которого можно различить эти вещества: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№17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</a:t>
            </a:r>
            <a:r>
              <a:rPr lang="en-US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2</a:t>
            </a:r>
            <a:endParaRPr lang="ru-RU" b="1" noProof="1">
              <a:gradFill>
                <a:gsLst>
                  <a:gs pos="15000">
                    <a:schemeClr val="bg1"/>
                  </a:gs>
                  <a:gs pos="47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РЕАКТИВ</a:t>
            </a:r>
          </a:p>
          <a:p>
            <a:r>
              <a:rPr lang="ru-RU" noProof="1"/>
              <a:t>1) </a:t>
            </a:r>
            <a:r>
              <a:rPr lang="en-US" noProof="1"/>
              <a:t>NaOH</a:t>
            </a:r>
            <a:endParaRPr lang="ru-RU" noProof="1"/>
          </a:p>
          <a:p>
            <a:r>
              <a:rPr lang="ru-RU" noProof="1"/>
              <a:t>2) </a:t>
            </a:r>
            <a:r>
              <a:rPr lang="en-US" noProof="1"/>
              <a:t>Fe</a:t>
            </a:r>
            <a:endParaRPr lang="ru-RU" noProof="1"/>
          </a:p>
          <a:p>
            <a:r>
              <a:rPr lang="ru-RU" noProof="1"/>
              <a:t>3) </a:t>
            </a:r>
            <a:r>
              <a:rPr lang="en-US" noProof="1"/>
              <a:t>Al</a:t>
            </a:r>
            <a:r>
              <a:rPr lang="en-US" baseline="-25000" noProof="1"/>
              <a:t>2</a:t>
            </a:r>
            <a:r>
              <a:rPr lang="en-US" noProof="1"/>
              <a:t>(SO</a:t>
            </a:r>
            <a:r>
              <a:rPr lang="en-US" baseline="-25000" noProof="1"/>
              <a:t>4</a:t>
            </a:r>
            <a:r>
              <a:rPr lang="en-US" noProof="1"/>
              <a:t>)</a:t>
            </a:r>
            <a:r>
              <a:rPr lang="en-US" baseline="-25000" noProof="1"/>
              <a:t>3</a:t>
            </a:r>
            <a:endParaRPr lang="ru-RU" noProof="1"/>
          </a:p>
          <a:p>
            <a:r>
              <a:rPr lang="ru-RU" noProof="1"/>
              <a:t>4) </a:t>
            </a:r>
            <a:r>
              <a:rPr lang="en-US" noProof="1"/>
              <a:t>AgNO</a:t>
            </a:r>
            <a:r>
              <a:rPr lang="en-US" baseline="-25000" noProof="1"/>
              <a:t>3</a:t>
            </a:r>
            <a:endParaRPr lang="ru-RU" noProof="1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143156"/>
              </p:ext>
            </p:extLst>
          </p:nvPr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человек, белы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EA12B51F-9E21-3C1B-C556-599551AC6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656" y="2195415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535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8" y="2343898"/>
            <a:ext cx="11810089" cy="1384995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1" noProof="1"/>
              <a:t>Дан раствор хлорида железа(</a:t>
            </a:r>
            <a:r>
              <a:rPr lang="en-US" b="1" noProof="1"/>
              <a:t>III</a:t>
            </a:r>
            <a:r>
              <a:rPr lang="ru-RU" b="1" noProof="1"/>
              <a:t>), а также набор следующих реактивов: сульфид цинка; растворы фосфата натрия, гидроксида калия</a:t>
            </a:r>
            <a:r>
              <a:rPr lang="en-US" b="1" noProof="1"/>
              <a:t>,</a:t>
            </a:r>
            <a:r>
              <a:rPr lang="ru-RU" b="1" noProof="1"/>
              <a:t> хлорида кальция и нитрата бария.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236116" y="260651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Используя только реактивы из приведённого  перечня, запишите молекулярные </a:t>
            </a:r>
            <a:r>
              <a:rPr lang="ru-RU" noProof="1"/>
              <a:t>уравнения двух реакций</a:t>
            </a:r>
            <a:r>
              <a:rPr lang="ru-RU" b="0" noProof="1"/>
              <a:t>, которые характеризуют </a:t>
            </a:r>
            <a:r>
              <a:rPr lang="ru-RU" noProof="1"/>
              <a:t>химические</a:t>
            </a:r>
            <a:r>
              <a:rPr lang="ru-RU" b="0" noProof="1"/>
              <a:t> </a:t>
            </a:r>
            <a:r>
              <a:rPr lang="ru-RU" noProof="1"/>
              <a:t>хлорида железа(</a:t>
            </a:r>
            <a:r>
              <a:rPr lang="en-US" noProof="1"/>
              <a:t>III</a:t>
            </a:r>
            <a:r>
              <a:rPr lang="ru-RU" noProof="1"/>
              <a:t>)</a:t>
            </a:r>
            <a:r>
              <a:rPr lang="ru-RU" b="0" noProof="1"/>
              <a:t>, и укажите </a:t>
            </a:r>
            <a:r>
              <a:rPr lang="ru-RU" noProof="1"/>
              <a:t>признаки</a:t>
            </a:r>
            <a:r>
              <a:rPr lang="ru-RU" b="0" noProof="1"/>
              <a:t> их протекания.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</a:t>
            </a:r>
            <a:r>
              <a:rPr lang="en-US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23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2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4516023" y="3728893"/>
            <a:ext cx="7443459" cy="2759730"/>
          </a:xfrm>
        </p:spPr>
        <p:txBody>
          <a:bodyPr rtlCol="0"/>
          <a:lstStyle/>
          <a:p>
            <a:pPr>
              <a:lnSpc>
                <a:spcPct val="100000"/>
              </a:lnSpc>
            </a:pPr>
            <a:r>
              <a:rPr lang="ru-RU" sz="2800" noProof="1"/>
              <a:t>Ответ: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1) </a:t>
            </a:r>
            <a:r>
              <a:rPr lang="en-US" sz="2800" noProof="1"/>
              <a:t>FeCl</a:t>
            </a:r>
            <a:r>
              <a:rPr lang="en-US" sz="2800" baseline="-25000" noProof="1"/>
              <a:t>3</a:t>
            </a:r>
            <a:r>
              <a:rPr lang="en-US" sz="2800" noProof="1"/>
              <a:t>  +  3KOH  =  Fe(OH)</a:t>
            </a:r>
            <a:r>
              <a:rPr lang="en-US" sz="2800" baseline="-25000" noProof="1"/>
              <a:t>3</a:t>
            </a:r>
            <a:r>
              <a:rPr lang="en-US" sz="2800" noProof="1"/>
              <a:t>↓  +  3KCl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2) Выпадение бурого осадка;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3) </a:t>
            </a:r>
            <a:r>
              <a:rPr lang="en-US" sz="2800" noProof="1"/>
              <a:t>FeCl</a:t>
            </a:r>
            <a:r>
              <a:rPr lang="en-US" sz="2800" baseline="-25000" noProof="1"/>
              <a:t>3</a:t>
            </a:r>
            <a:r>
              <a:rPr lang="en-US" sz="2800" noProof="1"/>
              <a:t>  +  Na</a:t>
            </a:r>
            <a:r>
              <a:rPr lang="en-US" sz="2800" baseline="-25000" noProof="1"/>
              <a:t>3</a:t>
            </a:r>
            <a:r>
              <a:rPr lang="en-US" sz="2800" noProof="1"/>
              <a:t>PO</a:t>
            </a:r>
            <a:r>
              <a:rPr lang="en-US" sz="2800" baseline="-25000" noProof="1"/>
              <a:t>4</a:t>
            </a:r>
            <a:r>
              <a:rPr lang="en-US" sz="2800" noProof="1"/>
              <a:t>  =  3NaCl  +  FePO</a:t>
            </a:r>
            <a:r>
              <a:rPr lang="en-US" sz="2800" baseline="-25000" noProof="1"/>
              <a:t>4</a:t>
            </a:r>
            <a:r>
              <a:rPr lang="en-US" sz="2800" noProof="1"/>
              <a:t>↓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4) Выпадение светло-жёлтого осадка</a:t>
            </a:r>
          </a:p>
        </p:txBody>
      </p:sp>
    </p:spTree>
    <p:extLst>
      <p:ext uri="{BB962C8B-B14F-4D97-AF65-F5344CB8AC3E}">
        <p14:creationId xmlns:p14="http://schemas.microsoft.com/office/powerpoint/2010/main" val="11731425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6 7.40741E-7 L 4.58333E-6 7.40741E-7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текст, сосуд, бутылка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742C86B1-A600-03B9-2B9E-48312966A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314"/>
            <a:ext cx="12192000" cy="692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306301"/>
      </p:ext>
    </p:extLst>
  </p:cSld>
  <p:clrMapOvr>
    <a:masterClrMapping/>
  </p:clrMapOvr>
  <p:transition spd="slow">
    <p:push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РЕАГИРУЮЩИЕ ВЕЩЕСТВА</a:t>
            </a:r>
          </a:p>
          <a:p>
            <a:r>
              <a:rPr lang="ru-RU" noProof="1"/>
              <a:t>А) </a:t>
            </a:r>
            <a:r>
              <a:rPr lang="en-US" noProof="1"/>
              <a:t>BaCl</a:t>
            </a:r>
            <a:r>
              <a:rPr lang="en-US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ZnSO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FeSO</a:t>
            </a:r>
            <a:r>
              <a:rPr lang="en-US" baseline="-25000" noProof="1"/>
              <a:t>4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NaOH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KOH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реагирующими веществами и признаком протекающей между ними реакции: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№12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3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ПРИЗНАК РЕАКЦИИ</a:t>
            </a:r>
          </a:p>
          <a:p>
            <a:r>
              <a:rPr lang="ru-RU" noProof="1"/>
              <a:t>1) выпадение голубого осадка</a:t>
            </a:r>
          </a:p>
          <a:p>
            <a:r>
              <a:rPr lang="ru-RU" noProof="1"/>
              <a:t>2) Выпадение чёрного осадка</a:t>
            </a:r>
          </a:p>
          <a:p>
            <a:r>
              <a:rPr lang="ru-RU" noProof="1"/>
              <a:t>3) Выпадение белого осадка</a:t>
            </a:r>
          </a:p>
          <a:p>
            <a:r>
              <a:rPr lang="ru-RU" noProof="1"/>
              <a:t>4) выпадение серо-зелёного осадка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/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бильярдный стол, аксессуар, ожерелье, браслет&#10;&#10;Автоматически созданное описание">
            <a:extLst>
              <a:ext uri="{FF2B5EF4-FFF2-40B4-BE49-F238E27FC236}">
                <a16:creationId xmlns:a16="http://schemas.microsoft.com/office/drawing/2014/main" id="{15CC1E51-C9FF-51EC-6C40-3AC7B088D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891" y="207032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434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ВЕЩЕСТВА</a:t>
            </a:r>
          </a:p>
          <a:p>
            <a:r>
              <a:rPr lang="ru-RU" noProof="1"/>
              <a:t>А) </a:t>
            </a:r>
            <a:r>
              <a:rPr lang="en-US" noProof="1"/>
              <a:t>H</a:t>
            </a:r>
            <a:r>
              <a:rPr lang="ru-RU" baseline="-25000" noProof="1"/>
              <a:t>2</a:t>
            </a:r>
            <a:r>
              <a:rPr lang="en-US" noProof="1"/>
              <a:t>SO</a:t>
            </a:r>
            <a:r>
              <a:rPr lang="en-US" baseline="-25000" noProof="1"/>
              <a:t>4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ru-RU" baseline="-25000" noProof="1"/>
              <a:t>3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FeCl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FeCl</a:t>
            </a:r>
            <a:r>
              <a:rPr lang="en-US" baseline="-25000" noProof="1"/>
              <a:t>2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Ca(NO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KNO</a:t>
            </a:r>
            <a:r>
              <a:rPr lang="ru-RU" baseline="-25000" noProof="1"/>
              <a:t>3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2123658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двумя веществами и реактивом, с помощью которого можно различить эти вещества: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№17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</a:t>
            </a:r>
            <a:r>
              <a:rPr lang="en-US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3</a:t>
            </a:r>
            <a:endParaRPr lang="ru-RU" b="1" noProof="1">
              <a:gradFill>
                <a:gsLst>
                  <a:gs pos="15000">
                    <a:schemeClr val="bg1"/>
                  </a:gs>
                  <a:gs pos="47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РЕАКТИВ</a:t>
            </a:r>
          </a:p>
          <a:p>
            <a:r>
              <a:rPr lang="ru-RU" noProof="1"/>
              <a:t>1) </a:t>
            </a:r>
            <a:r>
              <a:rPr lang="en-US" noProof="1"/>
              <a:t>NaOH</a:t>
            </a:r>
            <a:endParaRPr lang="ru-RU" noProof="1"/>
          </a:p>
          <a:p>
            <a:r>
              <a:rPr lang="ru-RU" noProof="1"/>
              <a:t>2) </a:t>
            </a:r>
            <a:r>
              <a:rPr lang="en-US" noProof="1"/>
              <a:t>Cu(NO</a:t>
            </a:r>
            <a:r>
              <a:rPr lang="en-US" baseline="-25000" noProof="1"/>
              <a:t>3</a:t>
            </a:r>
            <a:r>
              <a:rPr lang="en-US" noProof="1"/>
              <a:t>)</a:t>
            </a:r>
            <a:r>
              <a:rPr lang="en-US" baseline="-25000" noProof="1"/>
              <a:t>2</a:t>
            </a:r>
            <a:endParaRPr lang="ru-RU" noProof="1"/>
          </a:p>
          <a:p>
            <a:r>
              <a:rPr lang="ru-RU" noProof="1"/>
              <a:t>3) </a:t>
            </a:r>
            <a:r>
              <a:rPr lang="en-US" noProof="1"/>
              <a:t>Na</a:t>
            </a:r>
            <a:r>
              <a:rPr lang="en-US" baseline="-25000" noProof="1"/>
              <a:t>2</a:t>
            </a:r>
            <a:r>
              <a:rPr lang="en-US" noProof="1"/>
              <a:t>CO</a:t>
            </a:r>
            <a:r>
              <a:rPr lang="en-US" baseline="-25000" noProof="1"/>
              <a:t>3</a:t>
            </a:r>
            <a:endParaRPr lang="ru-RU" noProof="1"/>
          </a:p>
          <a:p>
            <a:r>
              <a:rPr lang="ru-RU" noProof="1"/>
              <a:t>4) </a:t>
            </a:r>
            <a:r>
              <a:rPr lang="en-US" noProof="1"/>
              <a:t>BaCl</a:t>
            </a:r>
            <a:r>
              <a:rPr lang="en-US" baseline="-25000" noProof="1"/>
              <a:t>2</a:t>
            </a:r>
            <a:endParaRPr lang="ru-RU" noProof="1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93376"/>
              </p:ext>
            </p:extLst>
          </p:nvPr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человек, белы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EDF835E1-0B61-DE4C-ECD2-786AEB15E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013" y="2204746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28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стол, чашк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54BB9FF-AD03-2D75-EA30-327EE4A493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298"/>
            <a:ext cx="12192000" cy="697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67110"/>
      </p:ext>
    </p:extLst>
  </p:cSld>
  <p:clrMapOvr>
    <a:masterClrMapping/>
  </p:clrMapOvr>
  <p:transition spd="slow">
    <p:push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РЕАГИРУЮЩИЕ 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ru-RU" baseline="-25000" noProof="1"/>
              <a:t>3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K</a:t>
            </a:r>
            <a:r>
              <a:rPr lang="ru-RU" baseline="-25000" noProof="1"/>
              <a:t>2</a:t>
            </a:r>
            <a:r>
              <a:rPr lang="en-US" noProof="1"/>
              <a:t>SiO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HCl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KOH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реагирующими веществами и признаком протекающей между ними реакции: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№12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4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ПРИЗНАК РЕАКЦИИ</a:t>
            </a:r>
          </a:p>
          <a:p>
            <a:r>
              <a:rPr lang="ru-RU" noProof="1"/>
              <a:t>1) выпадение голубого осадка</a:t>
            </a:r>
          </a:p>
          <a:p>
            <a:r>
              <a:rPr lang="ru-RU" noProof="1"/>
              <a:t>2) выделение бурого газа</a:t>
            </a:r>
          </a:p>
          <a:p>
            <a:r>
              <a:rPr lang="ru-RU" noProof="1"/>
              <a:t>3) выделение бесцветного газа</a:t>
            </a:r>
          </a:p>
          <a:p>
            <a:r>
              <a:rPr lang="ru-RU" noProof="1"/>
              <a:t>4) выпадение бесцветного студенистого осадка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/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C26C88-3159-0F6E-FC04-4FDCB6420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966" y="2070320"/>
            <a:ext cx="20669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056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ru-RU" baseline="-25000" noProof="1"/>
              <a:t>3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K</a:t>
            </a:r>
            <a:r>
              <a:rPr lang="ru-RU" baseline="-25000" noProof="1"/>
              <a:t>2</a:t>
            </a:r>
            <a:r>
              <a:rPr lang="en-US" noProof="1"/>
              <a:t>SiO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HCl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KOH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2123658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двумя веществами и реактивом, с помощью которого можно различить эти вещества: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№17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</a:t>
            </a:r>
            <a:r>
              <a:rPr lang="en-US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4</a:t>
            </a:r>
            <a:endParaRPr lang="ru-RU" b="1" noProof="1">
              <a:gradFill>
                <a:gsLst>
                  <a:gs pos="15000">
                    <a:schemeClr val="bg1"/>
                  </a:gs>
                  <a:gs pos="47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РЕАКТИВ</a:t>
            </a:r>
          </a:p>
          <a:p>
            <a:r>
              <a:rPr lang="ru-RU" noProof="1"/>
              <a:t>1) </a:t>
            </a:r>
            <a:r>
              <a:rPr lang="en-US" noProof="1"/>
              <a:t>Zn</a:t>
            </a:r>
            <a:endParaRPr lang="ru-RU" noProof="1"/>
          </a:p>
          <a:p>
            <a:r>
              <a:rPr lang="ru-RU" noProof="1"/>
              <a:t>2) </a:t>
            </a:r>
            <a:r>
              <a:rPr lang="en-US" noProof="1"/>
              <a:t>Fe</a:t>
            </a:r>
            <a:endParaRPr lang="ru-RU" noProof="1"/>
          </a:p>
          <a:p>
            <a:r>
              <a:rPr lang="ru-RU" noProof="1"/>
              <a:t>3) </a:t>
            </a:r>
            <a:r>
              <a:rPr lang="en-US" noProof="1"/>
              <a:t>K</a:t>
            </a:r>
            <a:r>
              <a:rPr lang="en-US" baseline="-25000" noProof="1"/>
              <a:t>3</a:t>
            </a:r>
            <a:r>
              <a:rPr lang="en-US" noProof="1"/>
              <a:t>PO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4) </a:t>
            </a:r>
            <a:r>
              <a:rPr lang="en-US" noProof="1"/>
              <a:t>BaCl</a:t>
            </a:r>
            <a:r>
              <a:rPr lang="en-US" baseline="-25000" noProof="1"/>
              <a:t>2</a:t>
            </a:r>
            <a:endParaRPr lang="ru-RU" noProof="1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/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человек, белы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F088A70-5974-DE98-C85E-08B204B51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140" y="2186085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923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8" y="2343898"/>
            <a:ext cx="11810089" cy="1443011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1" noProof="1"/>
              <a:t>Дан раствор сульфата меди(</a:t>
            </a:r>
            <a:r>
              <a:rPr lang="en-US" b="1" noProof="1"/>
              <a:t>II</a:t>
            </a:r>
            <a:r>
              <a:rPr lang="ru-RU" b="1" noProof="1"/>
              <a:t>), а также набор следующих реактивов: цинк, карбонат кальция, растворы соляной кислоты, гидроксида натрия и хлорида бария.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236116" y="260651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Используя только реактивы из приведённого  перечня, запишите молекулярные </a:t>
            </a:r>
            <a:r>
              <a:rPr lang="ru-RU" noProof="1"/>
              <a:t>уравнения двух реакций</a:t>
            </a:r>
            <a:r>
              <a:rPr lang="ru-RU" b="0" noProof="1"/>
              <a:t>, которые характеризуют </a:t>
            </a:r>
            <a:r>
              <a:rPr lang="ru-RU" noProof="1"/>
              <a:t>химические</a:t>
            </a:r>
            <a:r>
              <a:rPr lang="ru-RU" b="0" noProof="1"/>
              <a:t> </a:t>
            </a:r>
            <a:r>
              <a:rPr lang="ru-RU" noProof="1"/>
              <a:t>свойства сульфата меди(</a:t>
            </a:r>
            <a:r>
              <a:rPr lang="en-US" noProof="1"/>
              <a:t>II</a:t>
            </a:r>
            <a:r>
              <a:rPr lang="ru-RU" noProof="1"/>
              <a:t>)</a:t>
            </a:r>
            <a:r>
              <a:rPr lang="ru-RU" b="0" noProof="1"/>
              <a:t>, и укажите </a:t>
            </a:r>
            <a:r>
              <a:rPr lang="ru-RU" noProof="1"/>
              <a:t>признаки</a:t>
            </a:r>
            <a:r>
              <a:rPr lang="ru-RU" b="0" noProof="1"/>
              <a:t> их протекания.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</a:t>
            </a:r>
            <a:r>
              <a:rPr lang="en-US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23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4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3202770" y="3680174"/>
            <a:ext cx="8839837" cy="2759730"/>
          </a:xfrm>
        </p:spPr>
        <p:txBody>
          <a:bodyPr rtlCol="0"/>
          <a:lstStyle/>
          <a:p>
            <a:pPr>
              <a:lnSpc>
                <a:spcPct val="100000"/>
              </a:lnSpc>
            </a:pPr>
            <a:r>
              <a:rPr lang="ru-RU" sz="2800" noProof="1"/>
              <a:t>Ответ: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1) </a:t>
            </a:r>
            <a:r>
              <a:rPr lang="en-US" sz="2800" noProof="1"/>
              <a:t>CuS0</a:t>
            </a:r>
            <a:r>
              <a:rPr lang="ru-RU" sz="2800" baseline="-25000" noProof="1"/>
              <a:t>4</a:t>
            </a:r>
            <a:r>
              <a:rPr lang="en-US" sz="2800" noProof="1"/>
              <a:t>  +  2 NaOH  =  Cu(OH)</a:t>
            </a:r>
            <a:r>
              <a:rPr lang="ru-RU" sz="2800" baseline="-25000" noProof="1"/>
              <a:t>2</a:t>
            </a:r>
            <a:r>
              <a:rPr lang="en-US" sz="2800" noProof="1"/>
              <a:t> ↓  +  Na</a:t>
            </a:r>
            <a:r>
              <a:rPr lang="ru-RU" sz="2800" baseline="-25000" noProof="1"/>
              <a:t>2</a:t>
            </a:r>
            <a:r>
              <a:rPr lang="en-US" sz="2800" noProof="1"/>
              <a:t>SO</a:t>
            </a:r>
            <a:r>
              <a:rPr lang="ru-RU" sz="2800" baseline="-25000" noProof="1"/>
              <a:t>4</a:t>
            </a:r>
            <a:endParaRPr lang="en-US" sz="2800" noProof="1"/>
          </a:p>
          <a:p>
            <a:pPr>
              <a:lnSpc>
                <a:spcPct val="100000"/>
              </a:lnSpc>
            </a:pPr>
            <a:r>
              <a:rPr lang="ru-RU" sz="2800" noProof="1"/>
              <a:t>2) Выпадение голубого осадка;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3) </a:t>
            </a:r>
            <a:r>
              <a:rPr lang="en-US" sz="2800" noProof="1"/>
              <a:t>CuS0</a:t>
            </a:r>
            <a:r>
              <a:rPr lang="ru-RU" sz="2800" baseline="-25000" noProof="1"/>
              <a:t>4</a:t>
            </a:r>
            <a:r>
              <a:rPr lang="en-US" sz="2800" noProof="1"/>
              <a:t>  +  BaCl</a:t>
            </a:r>
            <a:r>
              <a:rPr lang="ru-RU" sz="2800" baseline="-25000" noProof="1"/>
              <a:t>2</a:t>
            </a:r>
            <a:r>
              <a:rPr lang="en-US" sz="2800" noProof="1"/>
              <a:t>  =  CuCl</a:t>
            </a:r>
            <a:r>
              <a:rPr lang="ru-RU" sz="2800" baseline="-25000" noProof="1"/>
              <a:t>2</a:t>
            </a:r>
            <a:r>
              <a:rPr lang="en-US" sz="2800" noProof="1"/>
              <a:t> +  BaSO</a:t>
            </a:r>
            <a:r>
              <a:rPr lang="ru-RU" sz="2800" baseline="-25000" noProof="1"/>
              <a:t>4</a:t>
            </a:r>
            <a:r>
              <a:rPr lang="en-US" sz="2800" noProof="1"/>
              <a:t>↓</a:t>
            </a:r>
            <a:endParaRPr lang="ru-RU" sz="2800" noProof="1"/>
          </a:p>
          <a:p>
            <a:pPr>
              <a:lnSpc>
                <a:spcPct val="100000"/>
              </a:lnSpc>
            </a:pPr>
            <a:r>
              <a:rPr lang="ru-RU" sz="2800" noProof="1"/>
              <a:t>4) Выпадение белого осадка</a:t>
            </a:r>
          </a:p>
        </p:txBody>
      </p:sp>
    </p:spTree>
    <p:extLst>
      <p:ext uri="{BB962C8B-B14F-4D97-AF65-F5344CB8AC3E}">
        <p14:creationId xmlns:p14="http://schemas.microsoft.com/office/powerpoint/2010/main" val="28546590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6 7.40741E-7 L 4.58333E-6 7.40741E-7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ACB465-7A98-14B7-B51F-E4F3CA13D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314"/>
            <a:ext cx="12266395" cy="692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79039"/>
      </p:ext>
    </p:extLst>
  </p:cSld>
  <p:clrMapOvr>
    <a:masterClrMapping/>
  </p:clrMapOvr>
  <p:transition spd="slow">
    <p:push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5FE3FD3-5DDF-3FE3-5EB4-E318D185E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976"/>
            <a:ext cx="12192000" cy="694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11449"/>
      </p:ext>
    </p:extLst>
  </p:cSld>
  <p:clrMapOvr>
    <a:masterClrMapping/>
  </p:clrMapOvr>
  <p:transition spd="slow">
    <p:push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РЕАГИРУЮЩИЕ 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ru-RU" baseline="-25000" noProof="1"/>
              <a:t>3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K</a:t>
            </a:r>
            <a:r>
              <a:rPr lang="ru-RU" baseline="-25000" noProof="1"/>
              <a:t>2</a:t>
            </a:r>
            <a:r>
              <a:rPr lang="en-US" noProof="1"/>
              <a:t>SiO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HCl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KOH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реагирующими веществами и признаком протекающей между ними реакции: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№12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5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ПРИЗНАК РЕАКЦИИ</a:t>
            </a:r>
          </a:p>
          <a:p>
            <a:r>
              <a:rPr lang="ru-RU" noProof="1"/>
              <a:t>1) выпадение голубого осадка</a:t>
            </a:r>
          </a:p>
          <a:p>
            <a:r>
              <a:rPr lang="ru-RU" noProof="1"/>
              <a:t>2) выделение бурого газа</a:t>
            </a:r>
          </a:p>
          <a:p>
            <a:r>
              <a:rPr lang="ru-RU" noProof="1"/>
              <a:t>3) выделение бесцветного газа</a:t>
            </a:r>
          </a:p>
          <a:p>
            <a:r>
              <a:rPr lang="ru-RU" noProof="1"/>
              <a:t>4) выпадение бесцветного студенистого осадка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/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бильярдный стол, аксессуар, ожерелье, браслет&#10;&#10;Автоматически созданное описание">
            <a:extLst>
              <a:ext uri="{FF2B5EF4-FFF2-40B4-BE49-F238E27FC236}">
                <a16:creationId xmlns:a16="http://schemas.microsoft.com/office/drawing/2014/main" id="{DEBEA493-7E4B-8E09-5C2D-25081CE52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891" y="207032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97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9" y="2662266"/>
            <a:ext cx="4811881" cy="2105192"/>
          </a:xfrm>
        </p:spPr>
        <p:txBody>
          <a:bodyPr rtlCol="0"/>
          <a:lstStyle/>
          <a:p>
            <a:pPr rtl="0"/>
            <a:r>
              <a:rPr lang="ru-RU" b="1" noProof="1"/>
              <a:t>ВЕЩЕСТВА</a:t>
            </a:r>
          </a:p>
          <a:p>
            <a:r>
              <a:rPr lang="ru-RU" noProof="1"/>
              <a:t>А) </a:t>
            </a:r>
            <a:r>
              <a:rPr lang="en-US" noProof="1"/>
              <a:t>K</a:t>
            </a:r>
            <a:r>
              <a:rPr lang="ru-RU" baseline="-25000" noProof="1"/>
              <a:t>2</a:t>
            </a:r>
            <a:r>
              <a:rPr lang="en-US" noProof="1"/>
              <a:t>CO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HNO</a:t>
            </a:r>
            <a:r>
              <a:rPr lang="ru-RU" baseline="-25000" noProof="1"/>
              <a:t>3</a:t>
            </a:r>
            <a:endParaRPr lang="ru-RU" noProof="1"/>
          </a:p>
          <a:p>
            <a:r>
              <a:rPr lang="ru-RU" noProof="1"/>
              <a:t>Б)</a:t>
            </a:r>
            <a:r>
              <a:rPr lang="en-US" noProof="1"/>
              <a:t> K</a:t>
            </a:r>
            <a:r>
              <a:rPr lang="ru-RU" baseline="-25000" noProof="1"/>
              <a:t>2</a:t>
            </a:r>
            <a:r>
              <a:rPr lang="en-US" noProof="1"/>
              <a:t>SiO</a:t>
            </a:r>
            <a:r>
              <a:rPr lang="ru-RU" baseline="-25000" noProof="1"/>
              <a:t>3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HCl</a:t>
            </a:r>
            <a:endParaRPr lang="ru-RU" noProof="1"/>
          </a:p>
          <a:p>
            <a:r>
              <a:rPr lang="ru-RU" noProof="1"/>
              <a:t>В)</a:t>
            </a:r>
            <a:r>
              <a:rPr lang="en-US" noProof="1"/>
              <a:t> Cu(NO</a:t>
            </a:r>
            <a:r>
              <a:rPr lang="ru-RU" baseline="-25000" noProof="1"/>
              <a:t>3</a:t>
            </a:r>
            <a:r>
              <a:rPr lang="en-US" noProof="1"/>
              <a:t>)</a:t>
            </a:r>
            <a:r>
              <a:rPr lang="ru-RU" baseline="-25000" noProof="1"/>
              <a:t>2</a:t>
            </a:r>
            <a:r>
              <a:rPr lang="en-US" noProof="1"/>
              <a:t>  </a:t>
            </a:r>
            <a:r>
              <a:rPr lang="ru-RU" noProof="1"/>
              <a:t>и</a:t>
            </a:r>
            <a:r>
              <a:rPr lang="en-US" noProof="1"/>
              <a:t> </a:t>
            </a:r>
            <a:r>
              <a:rPr lang="ru-RU" noProof="1"/>
              <a:t> </a:t>
            </a:r>
            <a:r>
              <a:rPr lang="en-US" noProof="1"/>
              <a:t>KOH</a:t>
            </a:r>
            <a:endParaRPr lang="ru-RU" noProof="1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044400" y="285216"/>
            <a:ext cx="6806491" cy="2123658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Установите соответствие между двумя веществами и реактивом, с помощью которого можно различить эти вещества: к каждой позиции, обозначенной буквой, подберите соответствующую позицию, обозначенную цифрой.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№17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</a:t>
            </a:r>
            <a:r>
              <a:rPr lang="en-US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5</a:t>
            </a:r>
            <a:endParaRPr lang="ru-RU" b="1" noProof="1">
              <a:gradFill>
                <a:gsLst>
                  <a:gs pos="15000">
                    <a:schemeClr val="bg1"/>
                  </a:gs>
                  <a:gs pos="47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044400" y="2599499"/>
            <a:ext cx="6723364" cy="2128788"/>
          </a:xfrm>
        </p:spPr>
        <p:txBody>
          <a:bodyPr rtlCol="0"/>
          <a:lstStyle/>
          <a:p>
            <a:r>
              <a:rPr lang="ru-RU" noProof="1"/>
              <a:t>РЕАКТИВ</a:t>
            </a:r>
          </a:p>
          <a:p>
            <a:r>
              <a:rPr lang="ru-RU" noProof="1"/>
              <a:t>1) </a:t>
            </a:r>
            <a:r>
              <a:rPr lang="en-US" noProof="1"/>
              <a:t>Zn</a:t>
            </a:r>
            <a:endParaRPr lang="ru-RU" noProof="1"/>
          </a:p>
          <a:p>
            <a:r>
              <a:rPr lang="ru-RU" noProof="1"/>
              <a:t>2) </a:t>
            </a:r>
            <a:r>
              <a:rPr lang="en-US" noProof="1"/>
              <a:t>Fe</a:t>
            </a:r>
            <a:endParaRPr lang="ru-RU" noProof="1"/>
          </a:p>
          <a:p>
            <a:r>
              <a:rPr lang="ru-RU" noProof="1"/>
              <a:t>3) </a:t>
            </a:r>
            <a:r>
              <a:rPr lang="en-US" noProof="1"/>
              <a:t>K</a:t>
            </a:r>
            <a:r>
              <a:rPr lang="en-US" baseline="-25000" noProof="1"/>
              <a:t>3</a:t>
            </a:r>
            <a:r>
              <a:rPr lang="en-US" noProof="1"/>
              <a:t>PO</a:t>
            </a:r>
            <a:r>
              <a:rPr lang="en-US" baseline="-25000" noProof="1"/>
              <a:t>4</a:t>
            </a:r>
            <a:endParaRPr lang="ru-RU" noProof="1"/>
          </a:p>
          <a:p>
            <a:r>
              <a:rPr lang="ru-RU" noProof="1"/>
              <a:t>4) </a:t>
            </a:r>
            <a:r>
              <a:rPr lang="en-US" noProof="1"/>
              <a:t>BaCl</a:t>
            </a:r>
            <a:r>
              <a:rPr lang="en-US" baseline="-25000" noProof="1"/>
              <a:t>2</a:t>
            </a:r>
            <a:endParaRPr lang="ru-RU" noProof="1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3"/>
          </p:nvPr>
        </p:nvSpPr>
        <p:spPr>
          <a:xfrm>
            <a:off x="3934691" y="5283200"/>
            <a:ext cx="4312015" cy="397032"/>
          </a:xfrm>
        </p:spPr>
        <p:txBody>
          <a:bodyPr rtlCol="0"/>
          <a:lstStyle/>
          <a:p>
            <a:pPr rtl="0"/>
            <a:r>
              <a:rPr lang="ru-RU" noProof="1"/>
              <a:t>Ответ:  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898C6F8-501D-59F8-E8CE-E128D92C1403}"/>
              </a:ext>
            </a:extLst>
          </p:cNvPr>
          <p:cNvGraphicFramePr>
            <a:graphicFrameLocks noGrp="1"/>
          </p:cNvGraphicFramePr>
          <p:nvPr/>
        </p:nvGraphicFramePr>
        <p:xfrm>
          <a:off x="5150499" y="5417494"/>
          <a:ext cx="242595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53">
                  <a:extLst>
                    <a:ext uri="{9D8B030D-6E8A-4147-A177-3AD203B41FA5}">
                      <a16:colId xmlns:a16="http://schemas.microsoft.com/office/drawing/2014/main" val="1494092167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1775828875"/>
                    </a:ext>
                  </a:extLst>
                </a:gridCol>
                <a:gridCol w="808653">
                  <a:extLst>
                    <a:ext uri="{9D8B030D-6E8A-4147-A177-3AD203B41FA5}">
                      <a16:colId xmlns:a16="http://schemas.microsoft.com/office/drawing/2014/main" val="3480095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97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601888"/>
                  </a:ext>
                </a:extLst>
              </a:tr>
            </a:tbl>
          </a:graphicData>
        </a:graphic>
      </p:graphicFrame>
      <p:pic>
        <p:nvPicPr>
          <p:cNvPr id="4" name="Рисунок 3" descr="Изображение выглядит как человек, белы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D9489275-D675-3DD1-C2FC-ED7B0ED4B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707" y="2204746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462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232518" y="2343898"/>
            <a:ext cx="11810089" cy="1443011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1" noProof="1"/>
              <a:t>Дан раствор сульфата меди(</a:t>
            </a:r>
            <a:r>
              <a:rPr lang="en-US" b="1" noProof="1"/>
              <a:t>II</a:t>
            </a:r>
            <a:r>
              <a:rPr lang="ru-RU" b="1" noProof="1"/>
              <a:t>), а также набор следующих реактивов: цинк, карбонат кальция, растворы соляной кислоты, гидроксида натрия и хлорида бария.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>
          <a:xfrm>
            <a:off x="5236116" y="260651"/>
            <a:ext cx="6806491" cy="1785104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b="0" noProof="1"/>
              <a:t>Используя только реактивы из приведённого  перечня, запишите молекулярные </a:t>
            </a:r>
            <a:r>
              <a:rPr lang="ru-RU" noProof="1"/>
              <a:t>уравнения двух реакций</a:t>
            </a:r>
            <a:r>
              <a:rPr lang="ru-RU" b="0" noProof="1"/>
              <a:t>, которые характеризуют </a:t>
            </a:r>
            <a:r>
              <a:rPr lang="ru-RU" noProof="1"/>
              <a:t>химические</a:t>
            </a:r>
            <a:r>
              <a:rPr lang="ru-RU" b="0" noProof="1"/>
              <a:t> </a:t>
            </a:r>
            <a:r>
              <a:rPr lang="ru-RU" noProof="1"/>
              <a:t>свойства сульфата меди(</a:t>
            </a:r>
            <a:r>
              <a:rPr lang="en-US" noProof="1"/>
              <a:t>II</a:t>
            </a:r>
            <a:r>
              <a:rPr lang="ru-RU" noProof="1"/>
              <a:t>)</a:t>
            </a:r>
            <a:r>
              <a:rPr lang="ru-RU" b="0" noProof="1"/>
              <a:t>, и укажите </a:t>
            </a:r>
            <a:r>
              <a:rPr lang="ru-RU" noProof="1"/>
              <a:t>признаки</a:t>
            </a:r>
            <a:r>
              <a:rPr lang="ru-RU" b="0" noProof="1"/>
              <a:t> их протекания.</a:t>
            </a: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-373224"/>
            <a:ext cx="4083304" cy="1948803"/>
          </a:xfrm>
        </p:spPr>
        <p:txBody>
          <a:bodyPr rtlCol="0"/>
          <a:lstStyle/>
          <a:p>
            <a:pPr rtl="0">
              <a:lnSpc>
                <a:spcPct val="150000"/>
              </a:lnSpc>
            </a:pPr>
            <a:r>
              <a:rPr lang="ru-RU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Задание №</a:t>
            </a:r>
            <a:r>
              <a:rPr lang="en-US" sz="3600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23</a:t>
            </a:r>
            <a:b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Вариант 5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3202770" y="3680174"/>
            <a:ext cx="8839837" cy="2759730"/>
          </a:xfrm>
        </p:spPr>
        <p:txBody>
          <a:bodyPr rtlCol="0"/>
          <a:lstStyle/>
          <a:p>
            <a:pPr>
              <a:lnSpc>
                <a:spcPct val="100000"/>
              </a:lnSpc>
            </a:pPr>
            <a:r>
              <a:rPr lang="ru-RU" sz="2800" noProof="1"/>
              <a:t>Ответ: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1) </a:t>
            </a:r>
            <a:r>
              <a:rPr lang="en-US" sz="2800" noProof="1"/>
              <a:t>CuS0</a:t>
            </a:r>
            <a:r>
              <a:rPr lang="ru-RU" sz="2800" baseline="-25000" noProof="1"/>
              <a:t>4</a:t>
            </a:r>
            <a:r>
              <a:rPr lang="en-US" sz="2800" noProof="1"/>
              <a:t>  +  2 NaOH  =  Cu(OH)</a:t>
            </a:r>
            <a:r>
              <a:rPr lang="ru-RU" sz="2800" baseline="-25000" noProof="1"/>
              <a:t>2</a:t>
            </a:r>
            <a:r>
              <a:rPr lang="en-US" sz="2800" noProof="1"/>
              <a:t> ↓  +  Na</a:t>
            </a:r>
            <a:r>
              <a:rPr lang="ru-RU" sz="2800" baseline="-25000" noProof="1"/>
              <a:t>2</a:t>
            </a:r>
            <a:r>
              <a:rPr lang="en-US" sz="2800" noProof="1"/>
              <a:t>SO</a:t>
            </a:r>
            <a:r>
              <a:rPr lang="ru-RU" sz="2800" baseline="-25000" noProof="1"/>
              <a:t>4</a:t>
            </a:r>
            <a:endParaRPr lang="en-US" sz="2800" noProof="1"/>
          </a:p>
          <a:p>
            <a:pPr>
              <a:lnSpc>
                <a:spcPct val="100000"/>
              </a:lnSpc>
            </a:pPr>
            <a:r>
              <a:rPr lang="ru-RU" sz="2800" noProof="1"/>
              <a:t>2) Выпадение голубого осадка;</a:t>
            </a:r>
          </a:p>
          <a:p>
            <a:pPr>
              <a:lnSpc>
                <a:spcPct val="100000"/>
              </a:lnSpc>
            </a:pPr>
            <a:r>
              <a:rPr lang="ru-RU" sz="2800" noProof="1"/>
              <a:t>3) </a:t>
            </a:r>
            <a:r>
              <a:rPr lang="en-US" sz="2800" noProof="1"/>
              <a:t>CuS0</a:t>
            </a:r>
            <a:r>
              <a:rPr lang="ru-RU" sz="2800" baseline="-25000" noProof="1"/>
              <a:t>4</a:t>
            </a:r>
            <a:r>
              <a:rPr lang="en-US" sz="2800" noProof="1"/>
              <a:t>  +  BaCl</a:t>
            </a:r>
            <a:r>
              <a:rPr lang="ru-RU" sz="2800" baseline="-25000" noProof="1"/>
              <a:t>2</a:t>
            </a:r>
            <a:r>
              <a:rPr lang="en-US" sz="2800" noProof="1"/>
              <a:t>  =  CuCl</a:t>
            </a:r>
            <a:r>
              <a:rPr lang="ru-RU" sz="2800" baseline="-25000" noProof="1"/>
              <a:t>2</a:t>
            </a:r>
            <a:r>
              <a:rPr lang="en-US" sz="2800" noProof="1"/>
              <a:t> +  BaSO</a:t>
            </a:r>
            <a:r>
              <a:rPr lang="ru-RU" sz="2800" baseline="-25000" noProof="1"/>
              <a:t>4</a:t>
            </a:r>
            <a:r>
              <a:rPr lang="en-US" sz="2800" noProof="1"/>
              <a:t>↓</a:t>
            </a:r>
            <a:endParaRPr lang="ru-RU" sz="2800" noProof="1"/>
          </a:p>
          <a:p>
            <a:pPr>
              <a:lnSpc>
                <a:spcPct val="100000"/>
              </a:lnSpc>
            </a:pPr>
            <a:r>
              <a:rPr lang="ru-RU" sz="2800" noProof="1"/>
              <a:t>4) Выпадение белого осадка</a:t>
            </a:r>
          </a:p>
        </p:txBody>
      </p:sp>
    </p:spTree>
    <p:extLst>
      <p:ext uri="{BB962C8B-B14F-4D97-AF65-F5344CB8AC3E}">
        <p14:creationId xmlns:p14="http://schemas.microsoft.com/office/powerpoint/2010/main" val="4206680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6 7.40741E-7 L 4.58333E-6 7.40741E-7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/>
      <p:bldP spid="14" grpId="1" uiExpand="1"/>
      <p:bldP spid="15" grpId="0"/>
      <p:bldP spid="32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9939" y="1994009"/>
            <a:ext cx="9107555" cy="2554545"/>
          </a:xfrm>
        </p:spPr>
        <p:txBody>
          <a:bodyPr rtlCol="0"/>
          <a:lstStyle/>
          <a:p>
            <a:pPr rtl="0">
              <a:lnSpc>
                <a:spcPct val="100000"/>
              </a:lnSpc>
            </a:pPr>
            <a:r>
              <a:rPr lang="ru-RU" spc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СПАСИБО ЗА ВНИМАНИЕ!</a:t>
            </a:r>
          </a:p>
        </p:txBody>
      </p:sp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34BDD74C-5263-464C-AA3C-D945D23978FF}"/>
              </a:ext>
            </a:extLst>
          </p:cNvPr>
          <p:cNvSpPr txBox="1">
            <a:spLocks/>
          </p:cNvSpPr>
          <p:nvPr/>
        </p:nvSpPr>
        <p:spPr>
          <a:xfrm>
            <a:off x="4433852" y="4256429"/>
            <a:ext cx="5756957" cy="927824"/>
          </a:xfrm>
          <a:prstGeom prst="rect">
            <a:avLst/>
          </a:prstGeom>
        </p:spPr>
        <p:txBody>
          <a:bodyPr vert="horz" lIns="457200" tIns="45720" rIns="45720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5100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 8"/>
          <p:cNvSpPr>
            <a:spLocks noGrp="1"/>
          </p:cNvSpPr>
          <p:nvPr>
            <p:ph idx="16"/>
          </p:nvPr>
        </p:nvSpPr>
        <p:spPr>
          <a:xfrm>
            <a:off x="7238515" y="2130292"/>
            <a:ext cx="2377440" cy="1134670"/>
          </a:xfrm>
        </p:spPr>
        <p:txBody>
          <a:bodyPr rtlCol="0"/>
          <a:lstStyle/>
          <a:p>
            <a:pPr rtl="0"/>
            <a:r>
              <a:rPr lang="ru-RU" noProof="1"/>
              <a:t>Изменение цвета раствора</a:t>
            </a:r>
          </a:p>
          <a:p>
            <a:pPr rtl="0"/>
            <a:r>
              <a:rPr lang="ru-RU" noProof="1"/>
              <a:t>(цвет)</a:t>
            </a:r>
          </a:p>
        </p:txBody>
      </p:sp>
      <p:sp>
        <p:nvSpPr>
          <p:cNvPr id="33" name="Объект 32"/>
          <p:cNvSpPr>
            <a:spLocks noGrp="1"/>
          </p:cNvSpPr>
          <p:nvPr>
            <p:ph idx="17"/>
          </p:nvPr>
        </p:nvSpPr>
        <p:spPr>
          <a:xfrm>
            <a:off x="9681644" y="2159201"/>
            <a:ext cx="2377440" cy="1006429"/>
          </a:xfrm>
        </p:spPr>
        <p:txBody>
          <a:bodyPr rtlCol="0"/>
          <a:lstStyle/>
          <a:p>
            <a:pPr rtl="0"/>
            <a:r>
              <a:rPr lang="ru-RU" noProof="1"/>
              <a:t>Выделение или поглощение тепла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-12888" y="308971"/>
            <a:ext cx="12192000" cy="757130"/>
          </a:xfrm>
        </p:spPr>
        <p:txBody>
          <a:bodyPr rtlCol="0"/>
          <a:lstStyle/>
          <a:p>
            <a:pPr rtl="0"/>
            <a:r>
              <a:rPr lang="ru-RU" sz="4800" b="1" noProof="1"/>
              <a:t>Признаки химических реакций</a:t>
            </a:r>
          </a:p>
        </p:txBody>
      </p:sp>
      <p:sp>
        <p:nvSpPr>
          <p:cNvPr id="47" name="Объект 46"/>
          <p:cNvSpPr>
            <a:spLocks noGrp="1"/>
          </p:cNvSpPr>
          <p:nvPr>
            <p:ph idx="18"/>
          </p:nvPr>
        </p:nvSpPr>
        <p:spPr>
          <a:xfrm>
            <a:off x="68658" y="1322277"/>
            <a:ext cx="2377440" cy="840230"/>
          </a:xfrm>
        </p:spPr>
        <p:txBody>
          <a:bodyPr rtlCol="0"/>
          <a:lstStyle/>
          <a:p>
            <a:pPr rtl="0"/>
            <a:r>
              <a:rPr lang="ru-RU" noProof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Объект 47"/>
          <p:cNvSpPr>
            <a:spLocks noGrp="1"/>
          </p:cNvSpPr>
          <p:nvPr>
            <p:ph idx="19"/>
          </p:nvPr>
        </p:nvSpPr>
        <p:spPr>
          <a:xfrm>
            <a:off x="2446098" y="1322276"/>
            <a:ext cx="2377440" cy="840230"/>
          </a:xfrm>
        </p:spPr>
        <p:txBody>
          <a:bodyPr rtlCol="0"/>
          <a:lstStyle/>
          <a:p>
            <a:pPr rtl="0"/>
            <a:r>
              <a:rPr lang="ru-RU" noProof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9" name="Объект 48"/>
          <p:cNvSpPr>
            <a:spLocks noGrp="1"/>
          </p:cNvSpPr>
          <p:nvPr>
            <p:ph idx="20"/>
          </p:nvPr>
        </p:nvSpPr>
        <p:spPr>
          <a:xfrm>
            <a:off x="4861075" y="1322276"/>
            <a:ext cx="2377440" cy="840230"/>
          </a:xfrm>
        </p:spPr>
        <p:txBody>
          <a:bodyPr rtlCol="0"/>
          <a:lstStyle/>
          <a:p>
            <a:pPr rtl="0"/>
            <a:r>
              <a:rPr lang="ru-RU" noProof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427" y="2126267"/>
            <a:ext cx="2377440" cy="1134670"/>
          </a:xfrm>
        </p:spPr>
        <p:txBody>
          <a:bodyPr rtlCol="0"/>
          <a:lstStyle/>
          <a:p>
            <a:pPr rtl="0"/>
            <a:r>
              <a:rPr lang="ru-RU" noProof="1"/>
              <a:t>Выпадение осадка </a:t>
            </a:r>
          </a:p>
          <a:p>
            <a:pPr rtl="0"/>
            <a:r>
              <a:rPr lang="ru-RU" noProof="1"/>
              <a:t>(цвет, структура)</a:t>
            </a:r>
          </a:p>
        </p:txBody>
      </p:sp>
      <p:sp>
        <p:nvSpPr>
          <p:cNvPr id="50" name="Объект 49"/>
          <p:cNvSpPr>
            <a:spLocks noGrp="1"/>
          </p:cNvSpPr>
          <p:nvPr>
            <p:ph idx="21"/>
          </p:nvPr>
        </p:nvSpPr>
        <p:spPr>
          <a:xfrm>
            <a:off x="7351126" y="1322276"/>
            <a:ext cx="2377440" cy="840230"/>
          </a:xfrm>
        </p:spPr>
        <p:txBody>
          <a:bodyPr rtlCol="0"/>
          <a:lstStyle/>
          <a:p>
            <a:pPr rtl="0"/>
            <a:r>
              <a:rPr lang="ru-RU" noProof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1" name="Объект 50"/>
          <p:cNvSpPr>
            <a:spLocks noGrp="1"/>
          </p:cNvSpPr>
          <p:nvPr>
            <p:ph idx="22"/>
          </p:nvPr>
        </p:nvSpPr>
        <p:spPr>
          <a:xfrm>
            <a:off x="9728566" y="1322276"/>
            <a:ext cx="2377440" cy="840230"/>
          </a:xfrm>
        </p:spPr>
        <p:txBody>
          <a:bodyPr rtlCol="0"/>
          <a:lstStyle/>
          <a:p>
            <a:pPr rtl="0"/>
            <a:r>
              <a:rPr lang="ru-RU" noProof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4"/>
          </p:nvPr>
        </p:nvSpPr>
        <p:spPr>
          <a:xfrm>
            <a:off x="2474251" y="2126267"/>
            <a:ext cx="2377440" cy="701731"/>
          </a:xfrm>
        </p:spPr>
        <p:txBody>
          <a:bodyPr rtlCol="0"/>
          <a:lstStyle/>
          <a:p>
            <a:pPr rtl="0"/>
            <a:r>
              <a:rPr lang="ru-RU" noProof="1"/>
              <a:t>Растворение осадка</a:t>
            </a:r>
          </a:p>
        </p:txBody>
      </p:sp>
      <p:sp>
        <p:nvSpPr>
          <p:cNvPr id="8" name="Объект 7"/>
          <p:cNvSpPr>
            <a:spLocks noGrp="1"/>
          </p:cNvSpPr>
          <p:nvPr>
            <p:ph idx="15"/>
          </p:nvPr>
        </p:nvSpPr>
        <p:spPr>
          <a:xfrm>
            <a:off x="4907996" y="2162506"/>
            <a:ext cx="2377440" cy="829971"/>
          </a:xfrm>
        </p:spPr>
        <p:txBody>
          <a:bodyPr rtlCol="0"/>
          <a:lstStyle/>
          <a:p>
            <a:pPr rtl="0"/>
            <a:r>
              <a:rPr lang="ru-RU" noProof="1"/>
              <a:t>Выделение газа</a:t>
            </a:r>
          </a:p>
          <a:p>
            <a:pPr rtl="0"/>
            <a:r>
              <a:rPr lang="ru-RU" noProof="1"/>
              <a:t>(цвет, запах)</a:t>
            </a:r>
          </a:p>
        </p:txBody>
      </p:sp>
      <p:pic>
        <p:nvPicPr>
          <p:cNvPr id="6" name="Рисунок 5" descr="Изображение выглядит как чашка, стол, внутренний, кофе&#10;&#10;Автоматически созданное описание">
            <a:extLst>
              <a:ext uri="{FF2B5EF4-FFF2-40B4-BE49-F238E27FC236}">
                <a16:creationId xmlns:a16="http://schemas.microsoft.com/office/drawing/2014/main" id="{7754030F-3140-F96D-8C47-1AF03231A9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390" y="3888164"/>
            <a:ext cx="2528943" cy="237744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C39572C4-944E-4F2C-19F2-1C1D3E1F56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726" y="3903811"/>
            <a:ext cx="2377440" cy="237744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оранжевый, цитрус, ломтик, апельсины&#10;&#10;Автоматически созданное описание">
            <a:extLst>
              <a:ext uri="{FF2B5EF4-FFF2-40B4-BE49-F238E27FC236}">
                <a16:creationId xmlns:a16="http://schemas.microsoft.com/office/drawing/2014/main" id="{1407B48F-F548-63AD-D13F-EC8AE01980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613" y="3903811"/>
            <a:ext cx="4039325" cy="23053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B0EF2F2-88CC-FE03-3281-01A81CA3E8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62" y="3903811"/>
            <a:ext cx="2441586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569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2516778"/>
            <a:ext cx="11660405" cy="1492144"/>
          </a:xfrm>
        </p:spPr>
        <p:txBody>
          <a:bodyPr rtlCol="0"/>
          <a:lstStyle/>
          <a:p>
            <a:pPr rtl="0"/>
            <a:r>
              <a:rPr lang="ru-RU" noProof="1"/>
              <a:t>ИСПОЛЬЗУЙТЕ ПЕРЕХОДЫ </a:t>
            </a:r>
            <a:br>
              <a:rPr lang="ru-RU" noProof="1"/>
            </a:br>
            <a:r>
              <a:rPr lang="ru-RU" noProof="1"/>
              <a:t>И РАЗДЕЛИТЕЛИ РАЗДЕЛОВ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1114947"/>
          </a:xfrm>
        </p:spPr>
        <p:txBody>
          <a:bodyPr rtlCol="0"/>
          <a:lstStyle/>
          <a:p>
            <a:pPr rtl="0"/>
            <a:r>
              <a:rPr lang="ru-RU" noProof="1"/>
              <a:t>СОВЕТ </a:t>
            </a:r>
          </a:p>
          <a:p>
            <a:pPr lvl="1" rtl="0"/>
            <a:r>
              <a:rPr lang="ru-RU" noProof="1"/>
              <a:t>Чтобы аудитория не отвлекалась, всегда используйте одинаковый переход перед новой темой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304801" y="4206240"/>
            <a:ext cx="11658600" cy="1097280"/>
          </a:xfrm>
        </p:spPr>
        <p:txBody>
          <a:bodyPr rtlCol="0"/>
          <a:lstStyle/>
          <a:p>
            <a:pPr rtl="0"/>
            <a:r>
              <a:rPr lang="ru-RU" noProof="1"/>
              <a:t>Согласованность помогает аудитории видеть связи в истории — </a:t>
            </a:r>
            <a:br>
              <a:rPr lang="ru-RU" noProof="1"/>
            </a:br>
            <a:r>
              <a:rPr lang="ru-RU" noProof="1"/>
              <a:t>используйте одинаковый макет и оформление для отдельных разделов и </a:t>
            </a:r>
            <a:br>
              <a:rPr lang="ru-RU" noProof="1"/>
            </a:br>
            <a:r>
              <a:rPr lang="ru-RU" noProof="1"/>
              <a:t>предоставляйте аудитории мысленные контрольные пункты.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873350" y="1007413"/>
            <a:ext cx="519693" cy="1200329"/>
          </a:xfrm>
        </p:spPr>
        <p:txBody>
          <a:bodyPr rtlCol="0"/>
          <a:lstStyle/>
          <a:p>
            <a:pPr rtl="0"/>
            <a:r>
              <a:rPr lang="ru-RU" noProof="1"/>
              <a:t>!</a:t>
            </a:r>
          </a:p>
        </p:txBody>
      </p:sp>
      <p:pic>
        <p:nvPicPr>
          <p:cNvPr id="3" name="Рисунок 2" descr="Изображение выглядит как стена, внутренни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2C85B8A6-AFEC-7828-178B-3DC4F1AEFA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3305"/>
            <a:ext cx="12192000" cy="759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63995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Рисунок 80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6</a:t>
            </a:fld>
            <a:endParaRPr lang="ru-RU" noProof="1"/>
          </a:p>
        </p:txBody>
      </p:sp>
      <p:sp>
        <p:nvSpPr>
          <p:cNvPr id="51" name="Прямоугольник 50"/>
          <p:cNvSpPr/>
          <p:nvPr/>
        </p:nvSpPr>
        <p:spPr>
          <a:xfrm>
            <a:off x="-2882" y="0"/>
            <a:ext cx="10412974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0"/>
            <a:endParaRPr lang="ru-RU" noProof="1"/>
          </a:p>
        </p:txBody>
      </p:sp>
      <p:sp>
        <p:nvSpPr>
          <p:cNvPr id="20" name="Объект 19"/>
          <p:cNvSpPr>
            <a:spLocks noGrp="1"/>
          </p:cNvSpPr>
          <p:nvPr>
            <p:ph idx="18"/>
          </p:nvPr>
        </p:nvSpPr>
        <p:spPr>
          <a:xfrm>
            <a:off x="2053947" y="419100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74859" y="3109829"/>
            <a:ext cx="5771855" cy="3178819"/>
          </a:xfrm>
        </p:spPr>
        <p:txBody>
          <a:bodyPr rtlCol="0"/>
          <a:lstStyle/>
          <a:p>
            <a:pPr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ДОПОЛНИТЕЛЬНЫЕ МАТЕРИАЛЫ</a:t>
            </a:r>
          </a:p>
          <a:p>
            <a:pPr lvl="1" rtl="0">
              <a:lnSpc>
                <a:spcPct val="80000"/>
              </a:lnSpc>
              <a:spcAft>
                <a:spcPts val="1200"/>
              </a:spcAft>
            </a:pPr>
            <a:r>
              <a:rPr lang="ru-RU" sz="2400" noProof="1">
                <a:solidFill>
                  <a:schemeClr val="bg1"/>
                </a:solidFill>
              </a:rPr>
              <a:t>Мы воспринимаем мир не только зрением и слухом, мы нюхаем, прикасаемся и пробуем на вкус. </a:t>
            </a:r>
            <a:endParaRPr lang="ru-RU" noProof="1">
              <a:solidFill>
                <a:schemeClr val="bg1"/>
              </a:solidFill>
            </a:endParaRPr>
          </a:p>
          <a:p>
            <a:pPr lvl="3"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Предоставьте эти возможности своей аудитории и укажите объект для сравнения; воображение сделает все остальное.</a:t>
            </a:r>
          </a:p>
        </p:txBody>
      </p:sp>
      <p:sp>
        <p:nvSpPr>
          <p:cNvPr id="71" name="Текст 70"/>
          <p:cNvSpPr>
            <a:spLocks noGrp="1"/>
          </p:cNvSpPr>
          <p:nvPr>
            <p:ph type="body" sz="quarter" idx="19"/>
          </p:nvPr>
        </p:nvSpPr>
        <p:spPr>
          <a:xfrm>
            <a:off x="304800" y="1554164"/>
            <a:ext cx="5875734" cy="1421928"/>
          </a:xfrm>
        </p:spPr>
        <p:txBody>
          <a:bodyPr rtlCol="0"/>
          <a:lstStyle/>
          <a:p>
            <a:pPr rtl="0">
              <a:lnSpc>
                <a:spcPct val="80000"/>
              </a:lnSpc>
            </a:pPr>
            <a:r>
              <a:rPr lang="ru-RU" noProof="1">
                <a:solidFill>
                  <a:schemeClr val="bg1"/>
                </a:solidFill>
              </a:rPr>
              <a:t>Изображения — отличное средство демонстрации контекста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4093369-7A1D-24F0-3F9F-381315DD4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1" y="7939"/>
            <a:ext cx="12244802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087850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Рисунок 80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7</a:t>
            </a:fld>
            <a:endParaRPr lang="ru-RU" noProof="1"/>
          </a:p>
        </p:txBody>
      </p:sp>
      <p:sp>
        <p:nvSpPr>
          <p:cNvPr id="51" name="Прямоугольник 50"/>
          <p:cNvSpPr/>
          <p:nvPr/>
        </p:nvSpPr>
        <p:spPr>
          <a:xfrm>
            <a:off x="-2882" y="0"/>
            <a:ext cx="10412974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0"/>
            <a:endParaRPr lang="ru-RU" noProof="1"/>
          </a:p>
        </p:txBody>
      </p:sp>
      <p:sp>
        <p:nvSpPr>
          <p:cNvPr id="20" name="Объект 19"/>
          <p:cNvSpPr>
            <a:spLocks noGrp="1"/>
          </p:cNvSpPr>
          <p:nvPr>
            <p:ph idx="18"/>
          </p:nvPr>
        </p:nvSpPr>
        <p:spPr>
          <a:xfrm>
            <a:off x="2053947" y="419100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74859" y="3109829"/>
            <a:ext cx="5771855" cy="3178819"/>
          </a:xfrm>
        </p:spPr>
        <p:txBody>
          <a:bodyPr rtlCol="0"/>
          <a:lstStyle/>
          <a:p>
            <a:pPr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ДОПОЛНИТЕЛЬНЫЕ МАТЕРИАЛЫ</a:t>
            </a:r>
          </a:p>
          <a:p>
            <a:pPr lvl="1" rtl="0">
              <a:lnSpc>
                <a:spcPct val="80000"/>
              </a:lnSpc>
              <a:spcAft>
                <a:spcPts val="1200"/>
              </a:spcAft>
            </a:pPr>
            <a:r>
              <a:rPr lang="ru-RU" sz="2400" noProof="1">
                <a:solidFill>
                  <a:schemeClr val="bg1"/>
                </a:solidFill>
              </a:rPr>
              <a:t>Мы воспринимаем мир не только зрением и слухом, мы нюхаем, прикасаемся и пробуем на вкус. </a:t>
            </a:r>
            <a:endParaRPr lang="ru-RU" noProof="1">
              <a:solidFill>
                <a:schemeClr val="bg1"/>
              </a:solidFill>
            </a:endParaRPr>
          </a:p>
          <a:p>
            <a:pPr lvl="3"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Предоставьте эти возможности своей аудитории и укажите объект для сравнения; воображение сделает все остальное.</a:t>
            </a:r>
          </a:p>
        </p:txBody>
      </p:sp>
      <p:sp>
        <p:nvSpPr>
          <p:cNvPr id="71" name="Текст 70"/>
          <p:cNvSpPr>
            <a:spLocks noGrp="1"/>
          </p:cNvSpPr>
          <p:nvPr>
            <p:ph type="body" sz="quarter" idx="19"/>
          </p:nvPr>
        </p:nvSpPr>
        <p:spPr>
          <a:xfrm>
            <a:off x="304800" y="1554164"/>
            <a:ext cx="5875734" cy="1421928"/>
          </a:xfrm>
        </p:spPr>
        <p:txBody>
          <a:bodyPr rtlCol="0"/>
          <a:lstStyle/>
          <a:p>
            <a:pPr rtl="0">
              <a:lnSpc>
                <a:spcPct val="80000"/>
              </a:lnSpc>
            </a:pPr>
            <a:r>
              <a:rPr lang="ru-RU" noProof="1">
                <a:solidFill>
                  <a:schemeClr val="bg1"/>
                </a:solidFill>
              </a:rPr>
              <a:t>Изображения — отличное средство демонстрации контекста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B349906-AC97-1E18-A63D-D5AFE0AFA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938"/>
            <a:ext cx="12336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279425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Рисунок 80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8</a:t>
            </a:fld>
            <a:endParaRPr lang="ru-RU" noProof="1"/>
          </a:p>
        </p:txBody>
      </p:sp>
      <p:sp>
        <p:nvSpPr>
          <p:cNvPr id="51" name="Прямоугольник 50"/>
          <p:cNvSpPr/>
          <p:nvPr/>
        </p:nvSpPr>
        <p:spPr>
          <a:xfrm>
            <a:off x="-2882" y="0"/>
            <a:ext cx="10412974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0"/>
            <a:endParaRPr lang="ru-RU" noProof="1"/>
          </a:p>
        </p:txBody>
      </p:sp>
      <p:sp>
        <p:nvSpPr>
          <p:cNvPr id="20" name="Объект 19"/>
          <p:cNvSpPr>
            <a:spLocks noGrp="1"/>
          </p:cNvSpPr>
          <p:nvPr>
            <p:ph idx="18"/>
          </p:nvPr>
        </p:nvSpPr>
        <p:spPr>
          <a:xfrm>
            <a:off x="2053947" y="419100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74859" y="3109829"/>
            <a:ext cx="5771855" cy="3178819"/>
          </a:xfrm>
        </p:spPr>
        <p:txBody>
          <a:bodyPr rtlCol="0"/>
          <a:lstStyle/>
          <a:p>
            <a:pPr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ДОПОЛНИТЕЛЬНЫЕ МАТЕРИАЛЫ</a:t>
            </a:r>
          </a:p>
          <a:p>
            <a:pPr lvl="1" rtl="0">
              <a:lnSpc>
                <a:spcPct val="80000"/>
              </a:lnSpc>
              <a:spcAft>
                <a:spcPts val="1200"/>
              </a:spcAft>
            </a:pPr>
            <a:r>
              <a:rPr lang="ru-RU" sz="2400" noProof="1">
                <a:solidFill>
                  <a:schemeClr val="bg1"/>
                </a:solidFill>
              </a:rPr>
              <a:t>Мы воспринимаем мир не только зрением и слухом, мы нюхаем, прикасаемся и пробуем на вкус. </a:t>
            </a:r>
            <a:endParaRPr lang="ru-RU" noProof="1">
              <a:solidFill>
                <a:schemeClr val="bg1"/>
              </a:solidFill>
            </a:endParaRPr>
          </a:p>
          <a:p>
            <a:pPr lvl="3"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Предоставьте эти возможности своей аудитории и укажите объект для сравнения; воображение сделает все остальное.</a:t>
            </a:r>
          </a:p>
        </p:txBody>
      </p:sp>
      <p:sp>
        <p:nvSpPr>
          <p:cNvPr id="71" name="Текст 70"/>
          <p:cNvSpPr>
            <a:spLocks noGrp="1"/>
          </p:cNvSpPr>
          <p:nvPr>
            <p:ph type="body" sz="quarter" idx="19"/>
          </p:nvPr>
        </p:nvSpPr>
        <p:spPr>
          <a:xfrm>
            <a:off x="304800" y="1554164"/>
            <a:ext cx="5875734" cy="1421928"/>
          </a:xfrm>
        </p:spPr>
        <p:txBody>
          <a:bodyPr rtlCol="0"/>
          <a:lstStyle/>
          <a:p>
            <a:pPr rtl="0">
              <a:lnSpc>
                <a:spcPct val="80000"/>
              </a:lnSpc>
            </a:pPr>
            <a:r>
              <a:rPr lang="ru-RU" noProof="1">
                <a:solidFill>
                  <a:schemeClr val="bg1"/>
                </a:solidFill>
              </a:rPr>
              <a:t>Изображения — отличное средство демонстрации контекста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830386E3-2A2A-836E-A129-1EB441716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3" y="-7937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29999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Рисунок 80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9</a:t>
            </a:fld>
            <a:endParaRPr lang="ru-RU" noProof="1"/>
          </a:p>
        </p:txBody>
      </p:sp>
      <p:sp>
        <p:nvSpPr>
          <p:cNvPr id="51" name="Прямоугольник 50"/>
          <p:cNvSpPr/>
          <p:nvPr/>
        </p:nvSpPr>
        <p:spPr>
          <a:xfrm>
            <a:off x="-2882" y="0"/>
            <a:ext cx="10412974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0"/>
            <a:endParaRPr lang="ru-RU" noProof="1"/>
          </a:p>
        </p:txBody>
      </p:sp>
      <p:sp>
        <p:nvSpPr>
          <p:cNvPr id="20" name="Объект 19"/>
          <p:cNvSpPr>
            <a:spLocks noGrp="1"/>
          </p:cNvSpPr>
          <p:nvPr>
            <p:ph idx="18"/>
          </p:nvPr>
        </p:nvSpPr>
        <p:spPr>
          <a:xfrm>
            <a:off x="2053947" y="419100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74859" y="3109829"/>
            <a:ext cx="5771855" cy="3178819"/>
          </a:xfrm>
        </p:spPr>
        <p:txBody>
          <a:bodyPr rtlCol="0"/>
          <a:lstStyle/>
          <a:p>
            <a:pPr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ДОПОЛНИТЕЛЬНЫЕ МАТЕРИАЛЫ</a:t>
            </a:r>
          </a:p>
          <a:p>
            <a:pPr lvl="1" rtl="0">
              <a:lnSpc>
                <a:spcPct val="80000"/>
              </a:lnSpc>
              <a:spcAft>
                <a:spcPts val="1200"/>
              </a:spcAft>
            </a:pPr>
            <a:r>
              <a:rPr lang="ru-RU" sz="2400" noProof="1">
                <a:solidFill>
                  <a:schemeClr val="bg1"/>
                </a:solidFill>
              </a:rPr>
              <a:t>Мы воспринимаем мир не только зрением и слухом, мы нюхаем, прикасаемся и пробуем на вкус. </a:t>
            </a:r>
            <a:endParaRPr lang="ru-RU" noProof="1">
              <a:solidFill>
                <a:schemeClr val="bg1"/>
              </a:solidFill>
            </a:endParaRPr>
          </a:p>
          <a:p>
            <a:pPr lvl="3" rtl="0">
              <a:spcAft>
                <a:spcPts val="1200"/>
              </a:spcAft>
            </a:pPr>
            <a:r>
              <a:rPr lang="ru-RU" noProof="1">
                <a:solidFill>
                  <a:schemeClr val="bg1"/>
                </a:solidFill>
              </a:rPr>
              <a:t>Предоставьте эти возможности своей аудитории и укажите объект для сравнения; воображение сделает все остальное.</a:t>
            </a:r>
          </a:p>
        </p:txBody>
      </p:sp>
      <p:sp>
        <p:nvSpPr>
          <p:cNvPr id="71" name="Текст 70"/>
          <p:cNvSpPr>
            <a:spLocks noGrp="1"/>
          </p:cNvSpPr>
          <p:nvPr>
            <p:ph type="body" sz="quarter" idx="19"/>
          </p:nvPr>
        </p:nvSpPr>
        <p:spPr>
          <a:xfrm>
            <a:off x="304800" y="1554164"/>
            <a:ext cx="5875734" cy="1421928"/>
          </a:xfrm>
        </p:spPr>
        <p:txBody>
          <a:bodyPr rtlCol="0"/>
          <a:lstStyle/>
          <a:p>
            <a:pPr rtl="0">
              <a:lnSpc>
                <a:spcPct val="80000"/>
              </a:lnSpc>
            </a:pPr>
            <a:r>
              <a:rPr lang="ru-RU" noProof="1">
                <a:solidFill>
                  <a:schemeClr val="bg1"/>
                </a:solidFill>
              </a:rPr>
              <a:t>Изображения — отличное средство демонстрации контекста</a:t>
            </a:r>
          </a:p>
        </p:txBody>
      </p:sp>
      <p:pic>
        <p:nvPicPr>
          <p:cNvPr id="4" name="Picture 5" descr="L3p08p00">
            <a:extLst>
              <a:ext uri="{FF2B5EF4-FFF2-40B4-BE49-F238E27FC236}">
                <a16:creationId xmlns:a16="http://schemas.microsoft.com/office/drawing/2014/main" id="{34533236-C5AC-2073-57C7-C21ED9A8F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7" y="7938"/>
            <a:ext cx="6277890" cy="684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L03p08p01">
            <a:extLst>
              <a:ext uri="{FF2B5EF4-FFF2-40B4-BE49-F238E27FC236}">
                <a16:creationId xmlns:a16="http://schemas.microsoft.com/office/drawing/2014/main" id="{7BEF63A2-3204-F152-350D-154B354A5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534" y="7938"/>
            <a:ext cx="6011466" cy="684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711361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Создание истории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8384585_TF16401425" id="{4FFF853C-F0E9-4B05-9CA1-10297EE6468B}" vid="{02125B37-770C-4DA6-8E58-EF00A86C7FC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2E6351-E64A-42DD-A554-7DF75222212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Эффективные презентации</Template>
  <TotalTime>714</TotalTime>
  <Words>2880</Words>
  <Application>Microsoft Office PowerPoint</Application>
  <PresentationFormat>Широкоэкранный</PresentationFormat>
  <Paragraphs>492</Paragraphs>
  <Slides>34</Slides>
  <Notes>34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8" baseType="lpstr">
      <vt:lpstr>Arial</vt:lpstr>
      <vt:lpstr>Arial Black</vt:lpstr>
      <vt:lpstr>Calibri</vt:lpstr>
      <vt:lpstr>MathJax_Main</vt:lpstr>
      <vt:lpstr>MathJax_Main-italic</vt:lpstr>
      <vt:lpstr>MathJax_Math-italic</vt:lpstr>
      <vt:lpstr>MathJax_Size1</vt:lpstr>
      <vt:lpstr>Segoe UI</vt:lpstr>
      <vt:lpstr>Segoe UI Black</vt:lpstr>
      <vt:lpstr>Segoe UI Light</vt:lpstr>
      <vt:lpstr>Segoe UI Semibold</vt:lpstr>
      <vt:lpstr>Segoe UI Semilight</vt:lpstr>
      <vt:lpstr>Wingdings</vt:lpstr>
      <vt:lpstr>Создание истории Neal Creative</vt:lpstr>
      <vt:lpstr>ЭФФЕКТИВНЫЕ</vt:lpstr>
      <vt:lpstr>Презентация PowerPoint</vt:lpstr>
      <vt:lpstr>ИСПОЛЬЗУЙТЕ ПЕРЕХОДЫ  И РАЗДЕЛИТЕЛИ РАЗДЕЛОВ</vt:lpstr>
      <vt:lpstr>Презентация PowerPoint</vt:lpstr>
      <vt:lpstr>ИСПОЛЬЗУЙТЕ ПЕРЕХОДЫ  И РАЗДЕЛИТЕЛИ РАЗДЕЛОВ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ИСПОЛЬЗУЙТЕ ПЕРЕХОДЫ  И РАЗДЕЛИТЕЛИ РАЗДЕЛОВ</vt:lpstr>
      <vt:lpstr>Задание №12 Вариант 1</vt:lpstr>
      <vt:lpstr>Задание №17 Вариант 1</vt:lpstr>
      <vt:lpstr>Задание №23 Вариант 1</vt:lpstr>
      <vt:lpstr>ИСПОЛЬЗУЙТЕ ПЕРЕХОДЫ  И РАЗДЕЛИТЕЛИ РАЗДЕЛОВ</vt:lpstr>
      <vt:lpstr>Задание №12 Вариант 2</vt:lpstr>
      <vt:lpstr>Задание №17 Вариант 2</vt:lpstr>
      <vt:lpstr>Задание №23 Вариант 2</vt:lpstr>
      <vt:lpstr>ИСПОЛЬЗУЙТЕ ПЕРЕХОДЫ  И РАЗДЕЛИТЕЛИ РАЗДЕЛОВ</vt:lpstr>
      <vt:lpstr>Задание №12 Вариант 3</vt:lpstr>
      <vt:lpstr>Задание №17 Вариант 3</vt:lpstr>
      <vt:lpstr>ИСПОЛЬЗУЙТЕ ПЕРЕХОДЫ  И РАЗДЕЛИТЕЛИ РАЗДЕЛОВ</vt:lpstr>
      <vt:lpstr>Задание №12 Вариант 4</vt:lpstr>
      <vt:lpstr>Задание №17 Вариант 4</vt:lpstr>
      <vt:lpstr>Задание №23 Вариант 4</vt:lpstr>
      <vt:lpstr>ИСПОЛЬЗУЙТЕ ПЕРЕХОДЫ  И РАЗДЕЛИТЕЛИ РАЗДЕЛОВ</vt:lpstr>
      <vt:lpstr>Задание №12 Вариант 5</vt:lpstr>
      <vt:lpstr>Задание №17 Вариант 5</vt:lpstr>
      <vt:lpstr>Задание №23 Вариант 5</vt:lpstr>
      <vt:lpstr>СПАСИБО ЗА ВНИМАНИЕ!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</dc:title>
  <dc:subject/>
  <dc:creator>Svetlana Kozherkova</dc:creator>
  <cp:keywords/>
  <dc:description/>
  <cp:lastModifiedBy>Aleksandr Kozherkov</cp:lastModifiedBy>
  <cp:revision>2</cp:revision>
  <dcterms:created xsi:type="dcterms:W3CDTF">2023-02-24T10:45:34Z</dcterms:created>
  <dcterms:modified xsi:type="dcterms:W3CDTF">2023-07-11T14:58:45Z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