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95" r:id="rId3"/>
    <p:sldId id="279" r:id="rId4"/>
    <p:sldId id="280" r:id="rId5"/>
    <p:sldId id="281" r:id="rId6"/>
    <p:sldId id="282" r:id="rId7"/>
    <p:sldId id="283" r:id="rId8"/>
    <p:sldId id="296" r:id="rId9"/>
    <p:sldId id="297" r:id="rId10"/>
    <p:sldId id="286" r:id="rId11"/>
    <p:sldId id="287" r:id="rId12"/>
    <p:sldId id="288" r:id="rId13"/>
    <p:sldId id="289" r:id="rId14"/>
    <p:sldId id="290" r:id="rId15"/>
    <p:sldId id="298" r:id="rId16"/>
    <p:sldId id="291" r:id="rId17"/>
    <p:sldId id="292" r:id="rId18"/>
    <p:sldId id="293" r:id="rId19"/>
    <p:sldId id="29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C94CCFE-2855-43D5-BCF8-E145B5AFF748}">
          <p14:sldIdLst>
            <p14:sldId id="256"/>
            <p14:sldId id="295"/>
            <p14:sldId id="279"/>
            <p14:sldId id="280"/>
          </p14:sldIdLst>
        </p14:section>
        <p14:section name="Раздел без заголовка" id="{9F033E33-59B1-4447-BB15-D2F8E7F588F3}">
          <p14:sldIdLst>
            <p14:sldId id="281"/>
            <p14:sldId id="282"/>
            <p14:sldId id="283"/>
            <p14:sldId id="296"/>
            <p14:sldId id="297"/>
            <p14:sldId id="286"/>
            <p14:sldId id="287"/>
            <p14:sldId id="288"/>
            <p14:sldId id="289"/>
            <p14:sldId id="290"/>
            <p14:sldId id="298"/>
            <p14:sldId id="291"/>
            <p14:sldId id="292"/>
            <p14:sldId id="293"/>
            <p14:sldId id="29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7" autoAdjust="0"/>
    <p:restoredTop sz="86400" autoAdjust="0"/>
  </p:normalViewPr>
  <p:slideViewPr>
    <p:cSldViewPr>
      <p:cViewPr>
        <p:scale>
          <a:sx n="57" d="100"/>
          <a:sy n="57" d="100"/>
        </p:scale>
        <p:origin x="-3162" y="-13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3384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У</a:t>
            </a:r>
            <a:r>
              <a:rPr lang="ru-RU" sz="1400" baseline="0" dirty="0" smtClean="0"/>
              <a:t> тебя есть дома компьютер?</a:t>
            </a:r>
            <a:endParaRPr lang="ru-RU" sz="1400" dirty="0"/>
          </a:p>
        </c:rich>
      </c:tx>
      <c:layout>
        <c:manualLayout>
          <c:xMode val="edge"/>
          <c:yMode val="edge"/>
          <c:x val="0.13885943818237551"/>
          <c:y val="1.377796003740662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134336"/>
        <c:axId val="43145472"/>
      </c:barChart>
      <c:catAx>
        <c:axId val="43134336"/>
        <c:scaling>
          <c:orientation val="minMax"/>
        </c:scaling>
        <c:delete val="0"/>
        <c:axPos val="b"/>
        <c:majorTickMark val="out"/>
        <c:minorTickMark val="none"/>
        <c:tickLblPos val="nextTo"/>
        <c:crossAx val="43145472"/>
        <c:crosses val="autoZero"/>
        <c:auto val="1"/>
        <c:lblAlgn val="ctr"/>
        <c:lblOffset val="100"/>
        <c:noMultiLvlLbl val="0"/>
      </c:catAx>
      <c:valAx>
        <c:axId val="431454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3134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Во</a:t>
            </a:r>
            <a:r>
              <a:rPr lang="ru-RU" sz="1400" baseline="0" dirty="0" smtClean="0"/>
              <a:t> сколько лет вы начали работу с компьютером?</a:t>
            </a:r>
            <a:endParaRPr lang="ru-RU" sz="1400" dirty="0"/>
          </a:p>
        </c:rich>
      </c:tx>
      <c:layout>
        <c:manualLayout>
          <c:xMode val="edge"/>
          <c:yMode val="edge"/>
          <c:x val="0.13885943818237551"/>
          <c:y val="1.377796003740662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 sz="1200" dirty="0"/>
                      <a:t>40%</a:t>
                    </a:r>
                    <a:endParaRPr lang="en-US" sz="140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с 4-х лет</c:v>
                </c:pt>
                <c:pt idx="1">
                  <c:v>с 8-ми лет</c:v>
                </c:pt>
                <c:pt idx="2">
                  <c:v>с 7-ми лет</c:v>
                </c:pt>
                <c:pt idx="3">
                  <c:v>с 6-ти лет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0.15000000000000002</c:v>
                </c:pt>
                <c:pt idx="1">
                  <c:v>0.4</c:v>
                </c:pt>
                <c:pt idx="2">
                  <c:v>0.25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234432"/>
        <c:axId val="43413504"/>
      </c:barChart>
      <c:catAx>
        <c:axId val="43234432"/>
        <c:scaling>
          <c:orientation val="minMax"/>
        </c:scaling>
        <c:delete val="0"/>
        <c:axPos val="b"/>
        <c:majorTickMark val="out"/>
        <c:minorTickMark val="none"/>
        <c:tickLblPos val="nextTo"/>
        <c:crossAx val="43413504"/>
        <c:crosses val="autoZero"/>
        <c:auto val="1"/>
        <c:lblAlgn val="ctr"/>
        <c:lblOffset val="100"/>
        <c:noMultiLvlLbl val="0"/>
      </c:catAx>
      <c:valAx>
        <c:axId val="4341350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3234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Что</a:t>
            </a:r>
            <a:r>
              <a:rPr lang="ru-RU" sz="1400" baseline="0" dirty="0" smtClean="0"/>
              <a:t> выберите: Компьютер или прогулка в парке?</a:t>
            </a:r>
            <a:endParaRPr lang="ru-RU" sz="1400" dirty="0"/>
          </a:p>
        </c:rich>
      </c:tx>
      <c:layout>
        <c:manualLayout>
          <c:xMode val="edge"/>
          <c:yMode val="edge"/>
          <c:x val="0.11273078711418899"/>
          <c:y val="1.377796003740662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компьютер</c:v>
                </c:pt>
                <c:pt idx="1">
                  <c:v>прогулка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0.24000000000000002</c:v>
                </c:pt>
                <c:pt idx="1">
                  <c:v>0.76000000000000012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424384"/>
        <c:axId val="43443712"/>
      </c:barChart>
      <c:catAx>
        <c:axId val="43424384"/>
        <c:scaling>
          <c:orientation val="minMax"/>
        </c:scaling>
        <c:delete val="0"/>
        <c:axPos val="b"/>
        <c:majorTickMark val="out"/>
        <c:minorTickMark val="none"/>
        <c:tickLblPos val="nextTo"/>
        <c:crossAx val="43443712"/>
        <c:crosses val="autoZero"/>
        <c:auto val="1"/>
        <c:lblAlgn val="ctr"/>
        <c:lblOffset val="100"/>
        <c:noMultiLvlLbl val="0"/>
      </c:catAx>
      <c:valAx>
        <c:axId val="4344371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3424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Зависимость</a:t>
            </a:r>
            <a:r>
              <a:rPr lang="ru-RU" sz="1400" baseline="0" dirty="0" smtClean="0"/>
              <a:t> от компьютера: </a:t>
            </a:r>
            <a:endParaRPr lang="ru-RU" sz="1400" dirty="0"/>
          </a:p>
        </c:rich>
      </c:tx>
      <c:layout>
        <c:manualLayout>
          <c:xMode val="edge"/>
          <c:yMode val="edge"/>
          <c:x val="0.13885943818237551"/>
          <c:y val="1.37779600374066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40101377624708368"/>
          <c:y val="0.16182479724475055"/>
          <c:w val="0.5012270858793465"/>
          <c:h val="0.613859200829537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Постоянное желание</c:v>
                </c:pt>
                <c:pt idx="1">
                  <c:v>Нет тяги к компьютеру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0.15000000000000002</c:v>
                </c:pt>
                <c:pt idx="1">
                  <c:v>0.85000000000000009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7932544"/>
        <c:axId val="47951872"/>
      </c:barChart>
      <c:catAx>
        <c:axId val="479325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7951872"/>
        <c:crosses val="autoZero"/>
        <c:auto val="1"/>
        <c:lblAlgn val="ctr"/>
        <c:lblOffset val="100"/>
        <c:noMultiLvlLbl val="0"/>
      </c:catAx>
      <c:valAx>
        <c:axId val="479518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79325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Ваше</a:t>
            </a:r>
            <a:r>
              <a:rPr lang="ru-RU" sz="1400" baseline="0" dirty="0" smtClean="0"/>
              <a:t> настроение, когда компьютер ломается:</a:t>
            </a:r>
            <a:endParaRPr lang="ru-RU" sz="1400" dirty="0"/>
          </a:p>
        </c:rich>
      </c:tx>
      <c:layout>
        <c:manualLayout>
          <c:xMode val="edge"/>
          <c:yMode val="edge"/>
          <c:x val="0.13885943818237551"/>
          <c:y val="1.377796003740662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Раздражение</c:v>
                </c:pt>
                <c:pt idx="1">
                  <c:v>Как обычно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0.15000000000000002</c:v>
                </c:pt>
                <c:pt idx="1">
                  <c:v>0.85000000000000009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7970944"/>
        <c:axId val="149239296"/>
      </c:barChart>
      <c:catAx>
        <c:axId val="47970944"/>
        <c:scaling>
          <c:orientation val="minMax"/>
        </c:scaling>
        <c:delete val="0"/>
        <c:axPos val="b"/>
        <c:majorTickMark val="out"/>
        <c:minorTickMark val="none"/>
        <c:tickLblPos val="nextTo"/>
        <c:crossAx val="149239296"/>
        <c:crosses val="autoZero"/>
        <c:auto val="1"/>
        <c:lblAlgn val="ctr"/>
        <c:lblOffset val="100"/>
        <c:noMultiLvlLbl val="0"/>
      </c:catAx>
      <c:valAx>
        <c:axId val="14923929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7970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Сколько</a:t>
            </a:r>
            <a:r>
              <a:rPr lang="ru-RU" sz="1400" baseline="0" dirty="0" smtClean="0"/>
              <a:t> часов вы находитесь за компьютером?</a:t>
            </a:r>
            <a:endParaRPr lang="ru-RU" sz="1400" dirty="0"/>
          </a:p>
        </c:rich>
      </c:tx>
      <c:layout>
        <c:manualLayout>
          <c:xMode val="edge"/>
          <c:yMode val="edge"/>
          <c:x val="0.13885943818237551"/>
          <c:y val="1.37779600374066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40101377624708368"/>
          <c:y val="0.16182479724475055"/>
          <c:w val="0.5012270858793465"/>
          <c:h val="0.613859200829537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От 1 часа до 2 часов</c:v>
                </c:pt>
                <c:pt idx="1">
                  <c:v>От 2 часов и больше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6320896"/>
        <c:axId val="156323840"/>
      </c:barChart>
      <c:catAx>
        <c:axId val="1563208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56323840"/>
        <c:crosses val="autoZero"/>
        <c:auto val="1"/>
        <c:lblAlgn val="ctr"/>
        <c:lblOffset val="100"/>
        <c:noMultiLvlLbl val="0"/>
      </c:catAx>
      <c:valAx>
        <c:axId val="1563238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563208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Были</a:t>
            </a:r>
            <a:r>
              <a:rPr lang="ru-RU" sz="1400" baseline="0" dirty="0" smtClean="0"/>
              <a:t> ли конфликты с родителями на их запреты сидеть за компьютером?</a:t>
            </a:r>
            <a:endParaRPr lang="ru-RU" sz="1400" dirty="0"/>
          </a:p>
        </c:rich>
      </c:tx>
      <c:layout>
        <c:manualLayout>
          <c:xMode val="edge"/>
          <c:yMode val="edge"/>
          <c:x val="0.13885943818237551"/>
          <c:y val="1.37779600374066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40101377624708368"/>
          <c:y val="0.16182479724475055"/>
          <c:w val="0.5012270858793465"/>
          <c:h val="0.613859200829537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Нет, не было</c:v>
                </c:pt>
                <c:pt idx="1">
                  <c:v>Да,были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0.96000000000000008</c:v>
                </c:pt>
                <c:pt idx="1">
                  <c:v>4.0000000000000008E-2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6342912"/>
        <c:axId val="156366336"/>
      </c:barChart>
      <c:catAx>
        <c:axId val="1563429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56366336"/>
        <c:crosses val="autoZero"/>
        <c:auto val="1"/>
        <c:lblAlgn val="ctr"/>
        <c:lblOffset val="100"/>
        <c:noMultiLvlLbl val="0"/>
      </c:catAx>
      <c:valAx>
        <c:axId val="1563663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56342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Знаете</a:t>
            </a:r>
            <a:r>
              <a:rPr lang="ru-RU" sz="1400" baseline="0" dirty="0" smtClean="0"/>
              <a:t> ли вы про угрозы здоровью из-за компьютера?</a:t>
            </a:r>
            <a:endParaRPr lang="ru-RU" sz="1400" dirty="0"/>
          </a:p>
        </c:rich>
      </c:tx>
      <c:layout>
        <c:manualLayout>
          <c:xMode val="edge"/>
          <c:yMode val="edge"/>
          <c:x val="0.13885943818237551"/>
          <c:y val="1.37779600374066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40101377624708368"/>
          <c:y val="0.16182479724475055"/>
          <c:w val="0.5012270858793465"/>
          <c:h val="0.613859200829537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Да, знаю</c:v>
                </c:pt>
                <c:pt idx="1">
                  <c:v>Нет,не знаю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9013888"/>
        <c:axId val="49418240"/>
      </c:barChart>
      <c:catAx>
        <c:axId val="490138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9418240"/>
        <c:crosses val="autoZero"/>
        <c:auto val="1"/>
        <c:lblAlgn val="ctr"/>
        <c:lblOffset val="100"/>
        <c:noMultiLvlLbl val="0"/>
      </c:catAx>
      <c:valAx>
        <c:axId val="494182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90138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В</a:t>
            </a:r>
            <a:r>
              <a:rPr lang="ru-RU" sz="1400" baseline="0" dirty="0" smtClean="0"/>
              <a:t> какие компьютерные  игры предпочитаете играть?</a:t>
            </a:r>
            <a:endParaRPr lang="ru-RU" sz="1400" dirty="0"/>
          </a:p>
        </c:rich>
      </c:tx>
      <c:layout>
        <c:manualLayout>
          <c:xMode val="edge"/>
          <c:yMode val="edge"/>
          <c:x val="0.13885943818237551"/>
          <c:y val="1.37779600374066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40101377624708368"/>
          <c:y val="0.16182479724475055"/>
          <c:w val="0.5012270858793465"/>
          <c:h val="0.613859200829537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Гонки,стрелялки</c:v>
                </c:pt>
                <c:pt idx="1">
                  <c:v>Стратегии</c:v>
                </c:pt>
                <c:pt idx="2">
                  <c:v>Логические игры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</c:v>
                </c:pt>
                <c:pt idx="1">
                  <c:v>0.58000000000000007</c:v>
                </c:pt>
                <c:pt idx="2">
                  <c:v>0.22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9437312"/>
        <c:axId val="49452544"/>
      </c:barChart>
      <c:catAx>
        <c:axId val="494373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9452544"/>
        <c:crosses val="autoZero"/>
        <c:auto val="1"/>
        <c:lblAlgn val="ctr"/>
        <c:lblOffset val="100"/>
        <c:noMultiLvlLbl val="0"/>
      </c:catAx>
      <c:valAx>
        <c:axId val="494525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9437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B6E651F9-0B64-4B25-9458-70A37CF99D4D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CCC63-CA49-40D6-8A31-6A13C4936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randomBar dir="vert"/>
  </p:transition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-387424"/>
            <a:ext cx="6120680" cy="181899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МБОУ Пильнинская СШ №2 имени А.С. Пушкина</a:t>
            </a:r>
            <a: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sz="2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4797152"/>
            <a:ext cx="5544616" cy="2232248"/>
          </a:xfrm>
        </p:spPr>
        <p:txBody>
          <a:bodyPr>
            <a:normAutofit/>
          </a:bodyPr>
          <a:lstStyle/>
          <a:p>
            <a:pPr algn="ctr"/>
            <a:endParaRPr lang="ru-RU" b="1" dirty="0" smtClean="0"/>
          </a:p>
          <a:p>
            <a:pPr algn="r"/>
            <a:r>
              <a:rPr lang="ru-RU" sz="1600" b="1" dirty="0" smtClean="0"/>
              <a:t>Исполнитель: Плешивцева Елизавета (3»Б» класс) </a:t>
            </a:r>
          </a:p>
          <a:p>
            <a:r>
              <a:rPr lang="ru-RU" sz="1600" b="1" dirty="0" smtClean="0"/>
              <a:t>Руководитель : Устимова Е.В.    </a:t>
            </a:r>
          </a:p>
          <a:p>
            <a:pPr algn="r"/>
            <a:endParaRPr lang="ru-RU" sz="1600" b="1" dirty="0" smtClean="0"/>
          </a:p>
          <a:p>
            <a:pPr algn="ctr"/>
            <a:r>
              <a:rPr lang="ru-RU" sz="1600" b="1" dirty="0" smtClean="0"/>
              <a:t>2019г.</a:t>
            </a:r>
            <a:endParaRPr lang="ru-RU" sz="1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6868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Исследовательская работа</a:t>
            </a:r>
          </a:p>
          <a:p>
            <a:pPr algn="ctr"/>
            <a:r>
              <a:rPr lang="ru-RU" u="sng" dirty="0" smtClean="0"/>
              <a:t>«</a:t>
            </a:r>
            <a:r>
              <a:rPr lang="ru-RU" u="sng" dirty="0"/>
              <a:t>Здоровье»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00808"/>
            <a:ext cx="6408712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man Old Style" pitchFamily="18" charset="0"/>
              </a:rPr>
              <a:t>ТЕМА: «Компьютер</a:t>
            </a:r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man Old Style" pitchFamily="18" charset="0"/>
              </a:rPr>
              <a:t>: вред  </a:t>
            </a:r>
            <a:r>
              <a:rPr lang="ru-RU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man Old Style" pitchFamily="18" charset="0"/>
              </a:rPr>
              <a:t>или польза?»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0123" y1="36918" x2="21529" y2="39814"/>
                        <a14:foregroundMark x1="11160" y1="87797" x2="19420" y2="84385"/>
                        <a14:foregroundMark x1="9402" y1="74664" x2="10545" y2="76215"/>
                        <a14:foregroundMark x1="3779" y1="75078" x2="5800" y2="76422"/>
                        <a14:foregroundMark x1="1845" y1="83868" x2="2900" y2="82834"/>
                        <a14:foregroundMark x1="5624" y1="85109" x2="6766" y2="82730"/>
                        <a14:foregroundMark x1="81195" y1="25957" x2="81019" y2="23992"/>
                        <a14:foregroundMark x1="81371" y1="98759" x2="80580" y2="94623"/>
                        <a14:foregroundMark x1="31107" y1="79835" x2="33831" y2="78594"/>
                        <a14:foregroundMark x1="43234" y1="25129" x2="46309" y2="24302"/>
                        <a14:foregroundMark x1="80053" y1="60083" x2="83216" y2="62668"/>
                        <a14:foregroundMark x1="68629" y1="22958" x2="68629" y2="24095"/>
                        <a14:foregroundMark x1="9139" y1="35367" x2="9666" y2="35574"/>
                        <a14:foregroundMark x1="18981" y1="27715" x2="20123" y2="26680"/>
                        <a14:foregroundMark x1="14060" y1="56670" x2="15026" y2="56877"/>
                        <a14:foregroundMark x1="10457" y1="63495" x2="11336" y2="62978"/>
                        <a14:foregroundMark x1="5624" y1="50672" x2="5800" y2="51396"/>
                        <a14:foregroundMark x1="15466" y1="74250" x2="16344" y2="72492"/>
                        <a14:foregroundMark x1="85062" y1="87694" x2="86116" y2="88211"/>
                        <a14:foregroundMark x1="91476" y1="75181" x2="92179" y2="76112"/>
                        <a14:foregroundMark x1="92179" y1="41158" x2="92091" y2="39607"/>
                        <a14:foregroundMark x1="93761" y1="25957" x2="93234" y2="25026"/>
                        <a14:foregroundMark x1="74956" y1="12513" x2="76450" y2="12513"/>
                        <a14:foregroundMark x1="60896" y1="9514" x2="60193" y2="8066"/>
                        <a14:foregroundMark x1="61511" y1="20889" x2="62127" y2="1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03304"/>
            <a:ext cx="2711284" cy="2303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80450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4447232" cy="315114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u="sng" dirty="0"/>
              <a:t>Цель: </a:t>
            </a:r>
          </a:p>
          <a:p>
            <a:pPr marL="0" indent="0">
              <a:buNone/>
            </a:pPr>
            <a:r>
              <a:rPr lang="ru-RU" sz="2600" dirty="0"/>
              <a:t>     Провести опрос с целью получения данных  о вреде компьютера на зрение и на психику.   Зависимость школьника от компьютера.       </a:t>
            </a:r>
          </a:p>
          <a:p>
            <a:pPr marL="0" indent="0">
              <a:buNone/>
            </a:pPr>
            <a:r>
              <a:rPr lang="ru-RU" sz="2600" dirty="0"/>
              <a:t>      Было опрошено 29 детей </a:t>
            </a: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>( </a:t>
            </a:r>
            <a:r>
              <a:rPr lang="ru-RU" sz="2600" dirty="0"/>
              <a:t>учащиеся 3 «б» класса)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900000">
            <a:off x="1533679" y="5364500"/>
            <a:ext cx="5654030" cy="1192724"/>
          </a:xfrm>
        </p:spPr>
        <p:txBody>
          <a:bodyPr>
            <a:normAutofit fontScale="85000" lnSpcReduction="10000"/>
          </a:bodyPr>
          <a:lstStyle/>
          <a:p>
            <a:r>
              <a:rPr lang="ru-RU" sz="3100" u="sng" dirty="0"/>
              <a:t>2. Основной этап: АНКЕТИРОВАНИЕ ОДНОКЛАССНИКОВ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1833" y1="67833" x2="40833" y2="69667"/>
                        <a14:foregroundMark x1="47167" y1="69000" x2="40167" y2="70833"/>
                        <a14:foregroundMark x1="29500" y1="68667" x2="32833" y2="66333"/>
                        <a14:foregroundMark x1="54500" y1="70167" x2="51167" y2="92833"/>
                        <a14:foregroundMark x1="49500" y1="92667" x2="52667" y2="94667"/>
                        <a14:foregroundMark x1="57167" y1="47833" x2="60167" y2="50000"/>
                        <a14:foregroundMark x1="45500" y1="25333" x2="58500" y2="35000"/>
                        <a14:foregroundMark x1="55667" y1="31333" x2="67000" y2="28500"/>
                        <a14:backgroundMark x1="61167" y1="45833" x2="62000" y2="48333"/>
                        <a14:backgroundMark x1="43833" y1="45167" x2="43333" y2="47000"/>
                        <a14:backgroundMark x1="44500" y1="51333" x2="43833" y2="52333"/>
                        <a14:backgroundMark x1="56667" y1="39667" x2="58167" y2="4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720"/>
            <a:ext cx="3577580" cy="357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54375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Статистика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07719038"/>
              </p:ext>
            </p:extLst>
          </p:nvPr>
        </p:nvGraphicFramePr>
        <p:xfrm>
          <a:off x="107504" y="188640"/>
          <a:ext cx="1656184" cy="4608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6266104"/>
              </p:ext>
            </p:extLst>
          </p:nvPr>
        </p:nvGraphicFramePr>
        <p:xfrm>
          <a:off x="1907704" y="260648"/>
          <a:ext cx="2016224" cy="4608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22633146"/>
              </p:ext>
            </p:extLst>
          </p:nvPr>
        </p:nvGraphicFramePr>
        <p:xfrm>
          <a:off x="4211960" y="260648"/>
          <a:ext cx="1944216" cy="4608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056575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Статистика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67086826"/>
              </p:ext>
            </p:extLst>
          </p:nvPr>
        </p:nvGraphicFramePr>
        <p:xfrm>
          <a:off x="31973" y="260648"/>
          <a:ext cx="2448272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27535646"/>
              </p:ext>
            </p:extLst>
          </p:nvPr>
        </p:nvGraphicFramePr>
        <p:xfrm>
          <a:off x="2555776" y="332656"/>
          <a:ext cx="216024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97964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Статистика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63507268"/>
              </p:ext>
            </p:extLst>
          </p:nvPr>
        </p:nvGraphicFramePr>
        <p:xfrm>
          <a:off x="-180528" y="260648"/>
          <a:ext cx="2520280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1937010"/>
              </p:ext>
            </p:extLst>
          </p:nvPr>
        </p:nvGraphicFramePr>
        <p:xfrm>
          <a:off x="2339752" y="332656"/>
          <a:ext cx="2448272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471583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Статистика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24598202"/>
              </p:ext>
            </p:extLst>
          </p:nvPr>
        </p:nvGraphicFramePr>
        <p:xfrm>
          <a:off x="107504" y="260648"/>
          <a:ext cx="2448272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21676716"/>
              </p:ext>
            </p:extLst>
          </p:nvPr>
        </p:nvGraphicFramePr>
        <p:xfrm>
          <a:off x="2627784" y="332656"/>
          <a:ext cx="2448272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098539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93863" y="571480"/>
            <a:ext cx="5750137" cy="6002952"/>
          </a:xfrm>
        </p:spPr>
        <p:txBody>
          <a:bodyPr>
            <a:normAutofit fontScale="55000" lnSpcReduction="20000"/>
          </a:bodyPr>
          <a:lstStyle/>
          <a:p>
            <a:pPr lvl="0" algn="ctr">
              <a:buNone/>
            </a:pPr>
            <a:r>
              <a:rPr lang="ru-RU" sz="3300" b="1" u="sng" dirty="0" smtClean="0"/>
              <a:t>  Проведя анкетирование,  мы получили следующие результаты:</a:t>
            </a:r>
            <a:r>
              <a:rPr lang="ru-RU" sz="3300" b="1" dirty="0" smtClean="0"/>
              <a:t/>
            </a:r>
            <a:br>
              <a:rPr lang="ru-RU" sz="3300" b="1" dirty="0" smtClean="0"/>
            </a:br>
            <a:r>
              <a:rPr lang="ru-RU" sz="3300" b="1" dirty="0" smtClean="0"/>
              <a:t> 1. 20% учеников заботятся о здоровье своих глаз.</a:t>
            </a:r>
            <a:br>
              <a:rPr lang="ru-RU" sz="3300" b="1" dirty="0" smtClean="0"/>
            </a:br>
            <a:r>
              <a:rPr lang="ru-RU" sz="3300" b="1" dirty="0" smtClean="0"/>
              <a:t> 2. Большинство (90 %) учащихся имеют компьютер </a:t>
            </a:r>
            <a:br>
              <a:rPr lang="ru-RU" sz="3300" b="1" dirty="0" smtClean="0"/>
            </a:br>
            <a:r>
              <a:rPr lang="ru-RU" sz="3300" b="1" dirty="0" smtClean="0"/>
              <a:t> 3. 10% учеников не знают и пренебрегают нормами работы с компьютером.</a:t>
            </a:r>
            <a:br>
              <a:rPr lang="ru-RU" sz="3300" b="1" dirty="0" smtClean="0"/>
            </a:br>
            <a:r>
              <a:rPr lang="ru-RU" sz="3300" b="1" dirty="0" smtClean="0"/>
              <a:t> 4. 10% учащихся проводят за компьютером от 2 до 4 часов.</a:t>
            </a:r>
            <a:br>
              <a:rPr lang="ru-RU" sz="3300" b="1" dirty="0" smtClean="0"/>
            </a:br>
            <a:r>
              <a:rPr lang="ru-RU" sz="3300" b="1" dirty="0" smtClean="0"/>
              <a:t> 5.У 15%  учащихся есть постоянное желание играть в  компьютерные  игры.  </a:t>
            </a:r>
            <a:br>
              <a:rPr lang="ru-RU" sz="3300" b="1" dirty="0" smtClean="0"/>
            </a:br>
            <a:r>
              <a:rPr lang="ru-RU" sz="3300" b="1" dirty="0" smtClean="0"/>
              <a:t> 6. 20% учеников любят играть в игры, где присутствует  террор и насилие, что неизбежно может привести к нарушению психики. </a:t>
            </a:r>
            <a:br>
              <a:rPr lang="ru-RU" sz="3300" b="1" dirty="0" smtClean="0"/>
            </a:br>
            <a:r>
              <a:rPr lang="ru-RU" sz="3300" b="1" dirty="0" smtClean="0"/>
              <a:t> 7. 24% ребят выбрали компьютер вместо прогулки на лыжах, 0%- предпочли компьютер вместо общения с другом на </a:t>
            </a:r>
            <a:r>
              <a:rPr lang="ru-RU" sz="3300" b="1" dirty="0" err="1" smtClean="0"/>
              <a:t>яву</a:t>
            </a:r>
            <a:r>
              <a:rPr lang="ru-RU" sz="3300" b="1" dirty="0" smtClean="0"/>
              <a:t>, большая часть (72%)  предпочитают компьютер вместо чтения книг и разгадывания логических игр.</a:t>
            </a:r>
            <a:br>
              <a:rPr lang="ru-RU" sz="3300" b="1" dirty="0" smtClean="0"/>
            </a:br>
            <a:endParaRPr lang="ru-RU" sz="3300" b="1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5343100" cy="1745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Цель : донести  до ребят, как важно знать все нюансы  при работе с </a:t>
            </a:r>
            <a:r>
              <a:rPr lang="ru-RU" sz="2400" dirty="0" smtClean="0"/>
              <a:t>компьютером</a:t>
            </a:r>
            <a:r>
              <a:rPr lang="ru-RU" sz="2400" dirty="0"/>
              <a:t>, для сохранения своего здоровья!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900000">
            <a:off x="1879006" y="5203631"/>
            <a:ext cx="5506272" cy="1059589"/>
          </a:xfrm>
        </p:spPr>
        <p:txBody>
          <a:bodyPr>
            <a:noAutofit/>
          </a:bodyPr>
          <a:lstStyle/>
          <a:p>
            <a:pPr algn="l"/>
            <a:r>
              <a:rPr lang="ru-RU" sz="2800" u="sng" dirty="0" smtClean="0"/>
              <a:t>3 </a:t>
            </a:r>
            <a:r>
              <a:rPr lang="ru-RU" sz="2800" u="sng" dirty="0"/>
              <a:t>этап </a:t>
            </a:r>
            <a:r>
              <a:rPr lang="ru-RU" sz="2800" u="sng" dirty="0" smtClean="0"/>
              <a:t>: Проведение </a:t>
            </a:r>
            <a:r>
              <a:rPr lang="ru-RU" sz="2800" u="sng" dirty="0"/>
              <a:t>беседы для ребят 3 </a:t>
            </a:r>
            <a:r>
              <a:rPr lang="ru-RU" sz="2800" u="sng" dirty="0" smtClean="0"/>
              <a:t>«Б»</a:t>
            </a:r>
            <a:endParaRPr lang="ru-RU" sz="2400" u="sng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44824"/>
            <a:ext cx="297633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2936"/>
            <a:ext cx="3024978" cy="2268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32662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5832648" cy="3240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/>
              <a:t> Моя гипотеза подтвердилась не полностью. Нельзя сказать,    что компьютерные игры   – это    хорошо  и можно играть сколько хочется, и в любые игры.   Как  нельзя сказать, что плохо и надо отказаться    от них. </a:t>
            </a:r>
          </a:p>
          <a:p>
            <a:pPr marL="0" indent="0">
              <a:buNone/>
            </a:pPr>
            <a:r>
              <a:rPr lang="ru-RU" sz="1800" dirty="0"/>
              <a:t>    Влияние компьютерных игр на детей неоднозначно. Кто–то    развивает    логическое мышление,    кто-то забывает про окружающий реальный мир. Компьютер, как и всё, что окружает нас, может быть и полезным, и вредным.  Здесь главное придерживаться главного принципа -не навреди, не забывать о нашем реальном мире и соблюдать элементарные  правила сохранения нашего здоровья во время «общения» с компьютером.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4400" u="sng" dirty="0" smtClean="0"/>
              <a:t>Вывод</a:t>
            </a:r>
            <a:endParaRPr lang="ru-RU" sz="4400" u="sng" dirty="0"/>
          </a:p>
        </p:txBody>
      </p:sp>
    </p:spTree>
    <p:extLst>
      <p:ext uri="{BB962C8B-B14F-4D97-AF65-F5344CB8AC3E}">
        <p14:creationId xmlns:p14="http://schemas.microsoft.com/office/powerpoint/2010/main" val="30559112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260648"/>
            <a:ext cx="2578608" cy="48398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Я думаю, что мой проект  полезен  для меня и для ребят, которые увлекаются компьютерными играми.</a:t>
            </a:r>
          </a:p>
          <a:p>
            <a:pPr marL="0" indent="0">
              <a:buNone/>
            </a:pPr>
            <a:r>
              <a:rPr lang="ru-RU" dirty="0"/>
              <a:t> Я теперь  внимательно  выбираю игры. Советую  за помощью обратиться к родителям, которые помогут определить: - </a:t>
            </a:r>
            <a:r>
              <a:rPr lang="ru-RU" dirty="0" smtClean="0"/>
              <a:t>качество, жанр игры и ее содержание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731" y1="75833" x2="52087" y2="77583"/>
                        <a14:foregroundMark x1="44555" y1="80917" x2="45826" y2="82833"/>
                        <a14:foregroundMark x1="32123" y1="66000" x2="36025" y2="64750"/>
                        <a14:foregroundMark x1="50544" y1="52333" x2="48457" y2="56667"/>
                        <a14:foregroundMark x1="28312" y1="35000" x2="28312" y2="39333"/>
                        <a14:backgroundMark x1="40563" y1="32417" x2="37568" y2="37583"/>
                        <a14:backgroundMark x1="61343" y1="57333" x2="61706" y2="5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916" y="692696"/>
            <a:ext cx="5157933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5650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-900000">
            <a:off x="-156910" y="3677956"/>
            <a:ext cx="6586712" cy="16061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56" y1="88827" x2="19061" y2="94860"/>
                        <a14:foregroundMark x1="59215" y1="77542" x2="60056" y2="88380"/>
                        <a14:backgroundMark x1="7008" y1="87263" x2="7218" y2="88380"/>
                        <a14:backgroundMark x1="45130" y1="92067" x2="45690" y2="91285"/>
                        <a14:backgroundMark x1="62789" y1="82123" x2="61247" y2="855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6663">
            <a:off x="19169" y="-410218"/>
            <a:ext cx="5952468" cy="373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00850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836712"/>
            <a:ext cx="2578608" cy="48398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Мне очень нравится играть в компьютерные игры, и еще я с удовольствием   познаю мир Интернета, ведь с его развитием появилась потрясающая возможность мгновенного доступа к практически неограниченному объему информации. 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3020">
            <a:off x="2503224" y="801411"/>
            <a:ext cx="4371587" cy="3820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1385" y1="16096" x2="39231" y2="18251"/>
                        <a14:foregroundMark x1="23385" y1="5703" x2="43692" y2="6591"/>
                        <a14:foregroundMark x1="9538" y1="8112" x2="10000" y2="17997"/>
                        <a14:foregroundMark x1="18769" y1="7605" x2="18462" y2="100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4247" y="3933056"/>
            <a:ext cx="2231529" cy="2708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68191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1052736"/>
            <a:ext cx="4658735" cy="507762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Но моя </a:t>
            </a:r>
            <a:r>
              <a:rPr lang="ru-RU" dirty="0" smtClean="0"/>
              <a:t>мама и дедушка стали </a:t>
            </a:r>
            <a:r>
              <a:rPr lang="ru-RU" dirty="0"/>
              <a:t>говорить мне, что не во все игры можно играть детям и чтоб я не засиживалась долго перед компьютером , так как это вредно!!! И меня это заинтриговало: правда ли ,что бывают вредные игры и действительно ли компьютер плохо влияет на </a:t>
            </a:r>
            <a:r>
              <a:rPr lang="ru-RU" dirty="0" smtClean="0"/>
              <a:t>здоровье?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Я считаю, что выбранная мною тема очень важна потому, что очень много школьников сейчас проводит большее время за компьютером и не все они знают как воздействие компьютера может отразиться на нашем здоровье !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6548">
            <a:off x="469763" y="1156172"/>
            <a:ext cx="2646580" cy="1984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5" b="92473" l="5077" r="90000">
                        <a14:foregroundMark x1="33385" y1="64977" x2="35538" y2="72965"/>
                        <a14:foregroundMark x1="72462" y1="71736" x2="73538" y2="82335"/>
                        <a14:foregroundMark x1="68154" y1="83257" x2="69538" y2="76651"/>
                        <a14:foregroundMark x1="70462" y1="85714" x2="72615" y2="81567"/>
                        <a14:foregroundMark x1="75231" y1="81413" x2="74462" y2="72811"/>
                        <a14:foregroundMark x1="73385" y1="70046" x2="70000" y2="70968"/>
                        <a14:foregroundMark x1="60615" y1="54378" x2="61846" y2="59601"/>
                        <a14:foregroundMark x1="35846" y1="62673" x2="35077" y2="75730"/>
                        <a14:foregroundMark x1="29538" y1="70968" x2="35077" y2="75576"/>
                        <a14:foregroundMark x1="32308" y1="76037" x2="36000" y2="76498"/>
                        <a14:foregroundMark x1="37692" y1="70507" x2="37538" y2="72657"/>
                        <a14:foregroundMark x1="30769" y1="75115" x2="34000" y2="77419"/>
                        <a14:foregroundMark x1="31231" y1="64823" x2="38615" y2="65438"/>
                        <a14:foregroundMark x1="33692" y1="61290" x2="38462" y2="61290"/>
                        <a14:foregroundMark x1="43846" y1="62212" x2="50462" y2="65131"/>
                        <a14:foregroundMark x1="56308" y1="57296" x2="53077" y2="65745"/>
                        <a14:foregroundMark x1="41846" y1="57604" x2="42154" y2="617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363" y="3573016"/>
            <a:ext cx="3527673" cy="353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47869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1052736"/>
            <a:ext cx="4658735" cy="507762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u="sng" dirty="0" smtClean="0"/>
              <a:t>Цель моего проекта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Составить памятку по безопасному пользованию компьютера.</a:t>
            </a:r>
          </a:p>
          <a:p>
            <a:pPr marL="0" indent="0">
              <a:buNone/>
            </a:pPr>
            <a:r>
              <a:rPr lang="ru-RU" b="1" dirty="0" smtClean="0"/>
              <a:t>Я склоняюсь к двум мнениям:</a:t>
            </a:r>
          </a:p>
          <a:p>
            <a:pPr marL="0" indent="0">
              <a:buNone/>
            </a:pPr>
            <a:r>
              <a:rPr lang="ru-RU" dirty="0" smtClean="0"/>
              <a:t>- Как считает Мама: от компьютера только вред-т.к. он вредит здоровью детей.</a:t>
            </a:r>
          </a:p>
          <a:p>
            <a:pPr marL="0" indent="0">
              <a:buNone/>
            </a:pPr>
            <a:r>
              <a:rPr lang="ru-RU" dirty="0" smtClean="0"/>
              <a:t>-Как считает дедушка: когда играешь на компьютере– это хорошо, т.к. игра развивает воображение, мышление детей.</a:t>
            </a:r>
          </a:p>
          <a:p>
            <a:pPr marL="0" indent="0">
              <a:buNone/>
            </a:pPr>
            <a:r>
              <a:rPr lang="ru-RU" b="1" u="sng" dirty="0" smtClean="0"/>
              <a:t>Задачи:</a:t>
            </a:r>
          </a:p>
          <a:p>
            <a:pPr marL="0" indent="0">
              <a:buNone/>
            </a:pPr>
            <a:r>
              <a:rPr lang="ru-RU" dirty="0" smtClean="0"/>
              <a:t>1. Выяснить, польза или вред от компьютера.</a:t>
            </a:r>
          </a:p>
          <a:p>
            <a:pPr marL="0" indent="0">
              <a:buNone/>
            </a:pPr>
            <a:r>
              <a:rPr lang="ru-RU" dirty="0" smtClean="0"/>
              <a:t>2. Узнать,  какие правила нужно  соблюдать при игре на компьютере.</a:t>
            </a:r>
          </a:p>
          <a:p>
            <a:pPr marL="0" indent="0">
              <a:buNone/>
            </a:pPr>
            <a:r>
              <a:rPr lang="ru-RU" b="1" u="sng" dirty="0" smtClean="0"/>
              <a:t>Предмет исследования: </a:t>
            </a:r>
          </a:p>
          <a:p>
            <a:pPr marL="0" indent="0">
              <a:buNone/>
            </a:pPr>
            <a:r>
              <a:rPr lang="ru-RU" dirty="0" smtClean="0"/>
              <a:t>Отношение школьников к компьютерным играм.</a:t>
            </a:r>
          </a:p>
          <a:p>
            <a:pPr marL="0" indent="0">
              <a:buNone/>
            </a:pPr>
            <a:r>
              <a:rPr lang="ru-RU" b="1" u="sng" dirty="0" smtClean="0"/>
              <a:t>Методы: </a:t>
            </a:r>
          </a:p>
          <a:p>
            <a:pPr marL="0" indent="0">
              <a:buNone/>
            </a:pPr>
            <a:r>
              <a:rPr lang="ru-RU" dirty="0" smtClean="0"/>
              <a:t> Сбор  информации, социологический </a:t>
            </a:r>
          </a:p>
          <a:p>
            <a:pPr marL="0" indent="0">
              <a:buNone/>
            </a:pPr>
            <a:r>
              <a:rPr lang="ru-RU" dirty="0" smtClean="0"/>
              <a:t>опрос школьников и анализ результатов.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3854">
            <a:off x="-165091" y="1492389"/>
            <a:ext cx="3156258" cy="2367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335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4152635" cy="720080"/>
          </a:xfrm>
        </p:spPr>
        <p:txBody>
          <a:bodyPr>
            <a:noAutofit/>
          </a:bodyPr>
          <a:lstStyle/>
          <a:p>
            <a:r>
              <a:rPr lang="ru-RU" sz="2000" b="1" u="sng" dirty="0"/>
              <a:t>В   ходе  выполнения   проекта   мне   предстояло ответить   на   три   важных   вопроса: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844824"/>
            <a:ext cx="2578608" cy="415882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900" dirty="0"/>
              <a:t>1)вред или пользу приносят компьютер и компьютерные игры ?</a:t>
            </a:r>
            <a:br>
              <a:rPr lang="ru-RU" sz="2900" dirty="0"/>
            </a:br>
            <a:r>
              <a:rPr lang="ru-RU" sz="2900" dirty="0"/>
              <a:t>2)какие правила необходимо соблюдать при игре?</a:t>
            </a:r>
            <a:br>
              <a:rPr lang="ru-RU" sz="2900" dirty="0"/>
            </a:br>
            <a:r>
              <a:rPr lang="ru-RU" sz="2900" dirty="0"/>
              <a:t>3)сколько можно находиться  за компьютером без вреда для здоровья? 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63888" y="1916832"/>
            <a:ext cx="2592288" cy="381642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u="sng" dirty="0"/>
              <a:t>Необходимое оборудование: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компьютер, интернет, компьютерные </a:t>
            </a:r>
            <a:br>
              <a:rPr lang="ru-RU" dirty="0"/>
            </a:br>
            <a:r>
              <a:rPr lang="ru-RU" dirty="0"/>
              <a:t>программы </a:t>
            </a:r>
            <a:r>
              <a:rPr lang="ru-RU" dirty="0" err="1"/>
              <a:t>Microsoft</a:t>
            </a:r>
            <a:r>
              <a:rPr lang="ru-RU" dirty="0"/>
              <a:t> </a:t>
            </a:r>
            <a:r>
              <a:rPr lang="ru-RU" dirty="0" err="1"/>
              <a:t>Word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/>
              <a:t> </a:t>
            </a:r>
            <a:r>
              <a:rPr lang="ru-RU" dirty="0" err="1"/>
              <a:t>мicrosoft</a:t>
            </a:r>
            <a:r>
              <a:rPr lang="ru-RU" dirty="0"/>
              <a:t> </a:t>
            </a:r>
            <a:r>
              <a:rPr lang="ru-RU" dirty="0" err="1"/>
              <a:t>Power</a:t>
            </a:r>
            <a:r>
              <a:rPr lang="ru-RU" dirty="0"/>
              <a:t> </a:t>
            </a:r>
            <a:r>
              <a:rPr lang="ru-RU" dirty="0" err="1"/>
              <a:t>Point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для создания презентации; </a:t>
            </a:r>
            <a:br>
              <a:rPr lang="ru-RU" dirty="0"/>
            </a:br>
            <a:r>
              <a:rPr lang="ru-RU" dirty="0"/>
              <a:t>- анкеты для опроса одноклассников.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094" l="0" r="96622">
                        <a14:foregroundMark x1="24459" y1="29492" x2="18514" y2="30371"/>
                        <a14:foregroundMark x1="37703" y1="25781" x2="35811" y2="28418"/>
                        <a14:foregroundMark x1="35270" y1="93066" x2="31892" y2="93848"/>
                        <a14:foregroundMark x1="57703" y1="92188" x2="60000" y2="95117"/>
                        <a14:foregroundMark x1="31486" y1="96094" x2="33243" y2="94824"/>
                        <a14:backgroundMark x1="31216" y1="49805" x2="30135" y2="50781"/>
                        <a14:backgroundMark x1="48378" y1="32813" x2="47838" y2="3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88640"/>
            <a:ext cx="2339085" cy="323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24830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484784"/>
            <a:ext cx="3082664" cy="511256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800" dirty="0"/>
              <a:t>1. Изучить в литературе и интернете </a:t>
            </a:r>
            <a:r>
              <a:rPr lang="ru-RU" sz="3800" dirty="0" smtClean="0"/>
              <a:t>информацию о </a:t>
            </a:r>
            <a:r>
              <a:rPr lang="ru-RU" sz="3800" dirty="0"/>
              <a:t>влиянии компьютерных игр на </a:t>
            </a:r>
            <a:r>
              <a:rPr lang="ru-RU" sz="3800" dirty="0" smtClean="0"/>
              <a:t>детей.</a:t>
            </a:r>
            <a:endParaRPr lang="ru-RU" sz="3800" dirty="0"/>
          </a:p>
          <a:p>
            <a:pPr marL="0" indent="0">
              <a:buNone/>
            </a:pPr>
            <a:r>
              <a:rPr lang="ru-RU" sz="3800" dirty="0"/>
              <a:t>2. Сделать презентацию по найденному материалу.</a:t>
            </a:r>
            <a:br>
              <a:rPr lang="ru-RU" sz="3800" dirty="0"/>
            </a:br>
            <a:r>
              <a:rPr lang="ru-RU" sz="3800" dirty="0"/>
              <a:t/>
            </a:r>
            <a:br>
              <a:rPr lang="ru-RU" sz="3800" dirty="0"/>
            </a:br>
            <a:r>
              <a:rPr lang="ru-RU" sz="3800" dirty="0"/>
              <a:t>3. Провести </a:t>
            </a:r>
            <a:r>
              <a:rPr lang="ru-RU" sz="3800" dirty="0" smtClean="0"/>
              <a:t>опрос среди </a:t>
            </a:r>
            <a:r>
              <a:rPr lang="ru-RU" sz="3800" dirty="0"/>
              <a:t>моих друзей, одноклассников, которое поможет выяснить, в какие игры они любят играть и сколько в среднем они проводят за компьютером. </a:t>
            </a:r>
            <a:r>
              <a:rPr lang="ru-RU" sz="3800" dirty="0" smtClean="0"/>
              <a:t>Сделать анализ из собранной информации.</a:t>
            </a:r>
            <a:r>
              <a:rPr lang="ru-RU" sz="3800" dirty="0"/>
              <a:t/>
            </a:r>
            <a:br>
              <a:rPr lang="ru-RU" sz="3800" dirty="0"/>
            </a:b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>4. Составить </a:t>
            </a:r>
            <a:r>
              <a:rPr lang="ru-RU" sz="3800" dirty="0"/>
              <a:t>Памятку по безопасному пользованию компьютера и компьютерными играми.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0"/>
            <a:ext cx="3942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itchFamily="34" charset="0"/>
              </a:rPr>
              <a:t>Для   того  чтобы проверить   свои   предположения,</a:t>
            </a:r>
          </a:p>
          <a:p>
            <a:r>
              <a:rPr lang="ru-RU" dirty="0" smtClean="0">
                <a:latin typeface="Arial Black" pitchFamily="34" charset="0"/>
              </a:rPr>
              <a:t>я </a:t>
            </a:r>
            <a:r>
              <a:rPr lang="ru-RU" dirty="0">
                <a:latin typeface="Arial Black" pitchFamily="34" charset="0"/>
              </a:rPr>
              <a:t>составила  план   исследования: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2244">
            <a:off x="3128261" y="626499"/>
            <a:ext cx="3262934" cy="2811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84984"/>
            <a:ext cx="2736304" cy="205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5993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3240360" cy="30243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 Чтобы собрать нужную мне информацию, я воспользовалась </a:t>
            </a:r>
            <a:r>
              <a:rPr lang="ru-RU" dirty="0" smtClean="0"/>
              <a:t>возможностями интернета,  </a:t>
            </a:r>
            <a:r>
              <a:rPr lang="ru-RU" dirty="0"/>
              <a:t>откуда я взяла необходимый мне </a:t>
            </a:r>
            <a:r>
              <a:rPr lang="ru-RU" dirty="0" smtClean="0"/>
              <a:t>материал. Я </a:t>
            </a:r>
            <a:r>
              <a:rPr lang="ru-RU" dirty="0"/>
              <a:t>узнала, что компьютерные игры могут нести и вред, и пользу.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900000">
            <a:off x="2552735" y="5231985"/>
            <a:ext cx="4605720" cy="988131"/>
          </a:xfrm>
        </p:spPr>
        <p:txBody>
          <a:bodyPr>
            <a:normAutofit/>
          </a:bodyPr>
          <a:lstStyle/>
          <a:p>
            <a:r>
              <a:rPr lang="ru-RU" sz="2800" u="sng" dirty="0" smtClean="0"/>
              <a:t>1.Подготовительный этап</a:t>
            </a:r>
            <a:endParaRPr lang="ru-RU" sz="2800" u="sng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385" y1="52579" x2="46154" y2="68302"/>
                        <a14:foregroundMark x1="48154" y1="49560" x2="69077" y2="48176"/>
                        <a14:foregroundMark x1="69231" y1="62642" x2="70000" y2="78365"/>
                        <a14:foregroundMark x1="43846" y1="77862" x2="56000" y2="73459"/>
                        <a14:foregroundMark x1="46308" y1="79371" x2="59385" y2="74340"/>
                        <a14:foregroundMark x1="19385" y1="65535" x2="26154" y2="70063"/>
                        <a14:backgroundMark x1="57538" y1="46415" x2="57385" y2="47421"/>
                        <a14:backgroundMark x1="13077" y1="75975" x2="15692" y2="75723"/>
                        <a14:backgroundMark x1="11846" y1="70063" x2="11846" y2="70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92696"/>
            <a:ext cx="323809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38409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3024336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1.Развитие творческих </a:t>
            </a:r>
            <a:r>
              <a:rPr lang="ru-RU" sz="2000" dirty="0" smtClean="0"/>
              <a:t>способностей</a:t>
            </a:r>
            <a:br>
              <a:rPr lang="ru-RU" sz="2000" dirty="0" smtClean="0"/>
            </a:br>
            <a:r>
              <a:rPr lang="ru-RU" sz="2000" dirty="0" smtClean="0"/>
              <a:t>2. Игры </a:t>
            </a:r>
            <a:r>
              <a:rPr lang="ru-RU" sz="2000" dirty="0"/>
              <a:t>тренируют память, </a:t>
            </a:r>
            <a:r>
              <a:rPr lang="ru-RU" sz="2000" dirty="0" smtClean="0"/>
              <a:t>внимание, реакцию, логику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3</a:t>
            </a:r>
            <a:r>
              <a:rPr lang="ru-RU" sz="2000" dirty="0"/>
              <a:t>. Компьютер-помощник </a:t>
            </a:r>
            <a:r>
              <a:rPr lang="ru-RU" sz="2000" dirty="0" smtClean="0"/>
              <a:t>школьника</a:t>
            </a:r>
            <a:br>
              <a:rPr lang="ru-RU" sz="2000" dirty="0" smtClean="0"/>
            </a:br>
            <a:r>
              <a:rPr lang="ru-RU" sz="2000" dirty="0" smtClean="0"/>
              <a:t>4</a:t>
            </a:r>
            <a:r>
              <a:rPr lang="ru-RU" sz="2000" dirty="0"/>
              <a:t>. </a:t>
            </a:r>
            <a:r>
              <a:rPr lang="ru-RU" sz="2000" dirty="0" smtClean="0"/>
              <a:t>Возможность общаться с друзьями</a:t>
            </a:r>
            <a:br>
              <a:rPr lang="ru-RU" sz="2000" dirty="0" smtClean="0"/>
            </a:br>
            <a:r>
              <a:rPr lang="ru-RU" sz="2000" dirty="0" smtClean="0"/>
              <a:t>5.Компьютер </a:t>
            </a:r>
            <a:r>
              <a:rPr lang="ru-RU" sz="2000" dirty="0"/>
              <a:t>способен научить ребенка читать и писать в процессе развивающей игры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900000">
            <a:off x="1695662" y="5344821"/>
            <a:ext cx="5477647" cy="988131"/>
          </a:xfrm>
        </p:spPr>
        <p:txBody>
          <a:bodyPr>
            <a:normAutofit/>
          </a:bodyPr>
          <a:lstStyle/>
          <a:p>
            <a:r>
              <a:rPr lang="ru-RU" sz="3600" dirty="0"/>
              <a:t>К</a:t>
            </a:r>
            <a:r>
              <a:rPr lang="ru-RU" sz="3600" dirty="0" smtClean="0"/>
              <a:t>омпьютер – это польза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271" y="1052736"/>
            <a:ext cx="2706689" cy="2030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08" b="100000" l="51833" r="97167">
                        <a14:foregroundMark x1="65000" y1="62540" x2="67667" y2="72222"/>
                        <a14:foregroundMark x1="62750" y1="80476" x2="66250" y2="81587"/>
                        <a14:backgroundMark x1="77333" y1="39365" x2="76750" y2="50317"/>
                        <a14:backgroundMark x1="63000" y1="50000" x2="64417" y2="51587"/>
                        <a14:backgroundMark x1="55500" y1="86349" x2="52833" y2="95873"/>
                        <a14:backgroundMark x1="67750" y1="96984" x2="81417" y2="93651"/>
                        <a14:backgroundMark x1="59833" y1="97460" x2="67083" y2="96984"/>
                        <a14:backgroundMark x1="60167" y1="76825" x2="56833" y2="752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87"/>
          <a:stretch/>
        </p:blipFill>
        <p:spPr bwMode="auto">
          <a:xfrm flipH="1">
            <a:off x="5975648" y="764704"/>
            <a:ext cx="3168352" cy="347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4351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1124744"/>
            <a:ext cx="2880320" cy="4464496"/>
          </a:xfrm>
        </p:spPr>
        <p:txBody>
          <a:bodyPr>
            <a:noAutofit/>
          </a:bodyPr>
          <a:lstStyle/>
          <a:p>
            <a:pPr marL="365760" lvl="1" indent="0">
              <a:buNone/>
            </a:pPr>
            <a:r>
              <a:rPr lang="ru-RU" sz="1800" dirty="0" smtClean="0"/>
              <a:t> </a:t>
            </a:r>
            <a:r>
              <a:rPr lang="ru-RU" sz="2000" dirty="0" smtClean="0"/>
              <a:t>1.Психологическая </a:t>
            </a:r>
            <a:r>
              <a:rPr lang="ru-RU" sz="2000" dirty="0"/>
              <a:t>зависимость </a:t>
            </a:r>
          </a:p>
          <a:p>
            <a:pPr marL="365760" lvl="1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2.Долгое </a:t>
            </a:r>
            <a:r>
              <a:rPr lang="ru-RU" sz="2000" dirty="0"/>
              <a:t>сидячее положение. </a:t>
            </a:r>
          </a:p>
          <a:p>
            <a:pPr marL="365760" lvl="1" indent="0">
              <a:buNone/>
            </a:pPr>
            <a:r>
              <a:rPr lang="ru-RU" sz="2000" dirty="0" smtClean="0"/>
              <a:t>3.Перегрузка </a:t>
            </a:r>
            <a:r>
              <a:rPr lang="ru-RU" sz="2000" dirty="0" err="1" smtClean="0"/>
              <a:t>суставов,кистей</a:t>
            </a:r>
            <a:endParaRPr lang="ru-RU" sz="2000" dirty="0"/>
          </a:p>
          <a:p>
            <a:pPr marL="365760" lvl="1" indent="0">
              <a:buNone/>
            </a:pPr>
            <a:r>
              <a:rPr lang="ru-RU" sz="2000" dirty="0" smtClean="0"/>
              <a:t>4.Жестокие </a:t>
            </a:r>
            <a:r>
              <a:rPr lang="ru-RU" sz="2000" dirty="0"/>
              <a:t>игры приучают к насилию и агрессии </a:t>
            </a:r>
          </a:p>
          <a:p>
            <a:pPr marL="365760" lvl="1" indent="0">
              <a:buNone/>
            </a:pPr>
            <a:r>
              <a:rPr lang="ru-RU" sz="2000" dirty="0"/>
              <a:t>5</a:t>
            </a:r>
            <a:r>
              <a:rPr lang="ru-RU" sz="2000" dirty="0" smtClean="0"/>
              <a:t>.Утомление </a:t>
            </a:r>
            <a:r>
              <a:rPr lang="ru-RU" sz="2000" dirty="0"/>
              <a:t>глаз, нагрузка на зрение </a:t>
            </a:r>
          </a:p>
          <a:p>
            <a:pPr marL="0" indent="0">
              <a:buNone/>
            </a:pPr>
            <a:endParaRPr lang="ru-RU" sz="2000" dirty="0"/>
          </a:p>
          <a:p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900000">
            <a:off x="1472234" y="5374235"/>
            <a:ext cx="5704948" cy="988131"/>
          </a:xfrm>
        </p:spPr>
        <p:txBody>
          <a:bodyPr>
            <a:noAutofit/>
          </a:bodyPr>
          <a:lstStyle/>
          <a:p>
            <a:r>
              <a:rPr lang="ru-RU" sz="4000" dirty="0"/>
              <a:t>К</a:t>
            </a:r>
            <a:r>
              <a:rPr lang="ru-RU" sz="4000" dirty="0" smtClean="0"/>
              <a:t>омпьютер – это вред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7148" y1="34495" x2="23926" y2="37979"/>
                        <a14:foregroundMark x1="64453" y1="40650" x2="63184" y2="44715"/>
                        <a14:foregroundMark x1="14355" y1="54588" x2="29883" y2="86643"/>
                        <a14:foregroundMark x1="7324" y1="53426" x2="18848" y2="79675"/>
                        <a14:foregroundMark x1="5566" y1="71196" x2="33496" y2="86643"/>
                        <a14:foregroundMark x1="5859" y1="74448" x2="10742" y2="81998"/>
                        <a14:foregroundMark x1="4102" y1="49013" x2="4590" y2="59582"/>
                        <a14:foregroundMark x1="4590" y1="48200" x2="26855" y2="54936"/>
                        <a14:foregroundMark x1="71094" y1="81765" x2="49121" y2="92334"/>
                        <a14:foregroundMark x1="81152" y1="84901" x2="57715" y2="94425"/>
                        <a14:foregroundMark x1="85938" y1="85947" x2="61914" y2="93728"/>
                        <a14:foregroundMark x1="93359" y1="87456" x2="76465" y2="84553"/>
                        <a14:foregroundMark x1="22754" y1="54239" x2="31055" y2="76771"/>
                        <a14:foregroundMark x1="5566" y1="86643" x2="29590" y2="97329"/>
                        <a14:foregroundMark x1="72852" y1="94774" x2="66016" y2="95470"/>
                        <a14:foregroundMark x1="64844" y1="94774" x2="58594" y2="95819"/>
                        <a14:foregroundMark x1="48828" y1="95470" x2="57129" y2="95470"/>
                        <a14:foregroundMark x1="49121" y1="98374" x2="52148" y2="95819"/>
                        <a14:foregroundMark x1="45605" y1="96864" x2="56250" y2="923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836712"/>
            <a:ext cx="333996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53066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TM01859865[[fn=Порядок]]</Template>
  <TotalTime>1165</TotalTime>
  <Words>654</Words>
  <Application>Microsoft Office PowerPoint</Application>
  <PresentationFormat>Экран (4:3)</PresentationFormat>
  <Paragraphs>68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Kilter</vt:lpstr>
      <vt:lpstr>   МБОУ Пильнинская СШ №2 имени А.С. Пушкина </vt:lpstr>
      <vt:lpstr>Презентация PowerPoint</vt:lpstr>
      <vt:lpstr>Презентация PowerPoint</vt:lpstr>
      <vt:lpstr>Презентация PowerPoint</vt:lpstr>
      <vt:lpstr>В   ходе  выполнения   проекта   мне   предстояло ответить   на   три   важных   вопроса: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Статистика</vt:lpstr>
      <vt:lpstr>Статистика</vt:lpstr>
      <vt:lpstr>Статистика</vt:lpstr>
      <vt:lpstr>Статистика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knpz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Грачева Юлия Константиновна</dc:creator>
  <cp:lastModifiedBy>Елена</cp:lastModifiedBy>
  <cp:revision>107</cp:revision>
  <cp:lastPrinted>2012-11-06T04:06:26Z</cp:lastPrinted>
  <dcterms:created xsi:type="dcterms:W3CDTF">2012-10-31T03:45:44Z</dcterms:created>
  <dcterms:modified xsi:type="dcterms:W3CDTF">2023-01-11T12:13:31Z</dcterms:modified>
</cp:coreProperties>
</file>