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6" r:id="rId2"/>
    <p:sldId id="257" r:id="rId3"/>
    <p:sldId id="258" r:id="rId4"/>
    <p:sldId id="259" r:id="rId5"/>
    <p:sldId id="276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74" r:id="rId14"/>
    <p:sldId id="275" r:id="rId15"/>
    <p:sldId id="277" r:id="rId16"/>
    <p:sldId id="270" r:id="rId17"/>
    <p:sldId id="273" r:id="rId18"/>
    <p:sldId id="271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88" autoAdjust="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5" name="Straight Connector 17"/>
          <p:cNvCxnSpPr/>
          <p:nvPr/>
        </p:nvCxnSpPr>
        <p:spPr>
          <a:xfrm>
            <a:off x="0" y="2925763"/>
            <a:ext cx="9144000" cy="158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2"/>
          <p:cNvSpPr/>
          <p:nvPr/>
        </p:nvSpPr>
        <p:spPr>
          <a:xfrm>
            <a:off x="2514600" y="2362200"/>
            <a:ext cx="4114800" cy="1127125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anchor="ctr">
            <a:normAutofit/>
          </a:bodyPr>
          <a:lstStyle/>
          <a:p>
            <a:pPr algn="ctr" fontAlgn="auto">
              <a:spcBef>
                <a:spcPts val="400"/>
              </a:spcBef>
              <a:spcAft>
                <a:spcPts val="0"/>
              </a:spcAft>
              <a:defRPr/>
            </a:pPr>
            <a:endParaRPr lang="en-US" sz="1800" b="1" cap="all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>
            <a:lvl1pPr>
              <a:defRPr/>
            </a:lvl1pPr>
          </a:lstStyle>
          <a:p>
            <a:pPr>
              <a:defRPr/>
            </a:pPr>
            <a:fld id="{9E001928-337A-4389-A89A-B794F51BD893}" type="datetimeFigureOut">
              <a:rPr lang="ru-RU"/>
              <a:pPr>
                <a:defRPr/>
              </a:pPr>
              <a:t>20.04.2020</a:t>
            </a:fld>
            <a:endParaRPr lang="ru-RU"/>
          </a:p>
        </p:txBody>
      </p:sp>
      <p:sp>
        <p:nvSpPr>
          <p:cNvPr id="8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57185-C5F2-4304-B18F-1EDDED95A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E0DFA-2148-4461-852D-337C4E804FFB}" type="datetimeFigureOut">
              <a:rPr lang="ru-RU"/>
              <a:pPr>
                <a:defRPr/>
              </a:pPr>
              <a:t>20.04.2020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4DFD2-7600-4913-B038-2CB5C2E710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8"/>
          <p:cNvCxnSpPr/>
          <p:nvPr/>
        </p:nvCxnSpPr>
        <p:spPr>
          <a:xfrm rot="5400000">
            <a:off x="4267201" y="3429000"/>
            <a:ext cx="6858000" cy="3175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6"/>
          <p:cNvSpPr/>
          <p:nvPr/>
        </p:nvSpPr>
        <p:spPr bwMode="hidden">
          <a:xfrm>
            <a:off x="0" y="0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D8AA1-7332-45B0-8D5A-2441F1F9D4A1}" type="datetimeFigureOut">
              <a:rPr lang="ru-RU"/>
              <a:pPr>
                <a:defRPr/>
              </a:pPr>
              <a:t>20.04.2020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52B19-12C5-4DD0-B395-58DFBD451C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C9ED1-9772-4054-90B0-4721B8A1C5FB}" type="datetimeFigureOut">
              <a:rPr lang="ru-RU"/>
              <a:pPr>
                <a:defRPr/>
              </a:pPr>
              <a:t>20.04.2020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97D5D-6241-4FF7-935B-FE9B05F27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A2BB8-E38A-402F-AF79-3B0363EBD508}" type="datetimeFigureOut">
              <a:rPr lang="ru-RU"/>
              <a:pPr>
                <a:defRPr/>
              </a:pPr>
              <a:t>20.04.2020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56787-F22F-4F14-B4DD-D12601C989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3922713"/>
            <a:ext cx="9144000" cy="2935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5" name="Straight Connector 10"/>
          <p:cNvCxnSpPr/>
          <p:nvPr/>
        </p:nvCxnSpPr>
        <p:spPr>
          <a:xfrm>
            <a:off x="0" y="3921125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1"/>
          <p:cNvSpPr/>
          <p:nvPr/>
        </p:nvSpPr>
        <p:spPr>
          <a:xfrm>
            <a:off x="2514600" y="3368675"/>
            <a:ext cx="4114800" cy="1127125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anchor="ctr">
            <a:normAutofit/>
          </a:bodyPr>
          <a:lstStyle/>
          <a:p>
            <a:pPr algn="ctr" fontAlgn="auto">
              <a:spcBef>
                <a:spcPts val="400"/>
              </a:spcBef>
              <a:spcAft>
                <a:spcPts val="0"/>
              </a:spcAft>
              <a:defRPr/>
            </a:pPr>
            <a:endParaRPr lang="en-US" sz="1800" b="1" cap="all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bIns="0" rtlCol="0" anchor="b"/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/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298C5-BF60-4627-BEF5-F3D042013AC3}" type="datetimeFigureOut">
              <a:rPr lang="ru-RU"/>
              <a:pPr>
                <a:defRPr/>
              </a:pPr>
              <a:t>20.04.2020</a:t>
            </a:fld>
            <a:endParaRPr lang="ru-RU"/>
          </a:p>
        </p:txBody>
      </p:sp>
      <p:sp>
        <p:nvSpPr>
          <p:cNvPr id="8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24352-24CC-4932-8C87-A864C0B98F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A40C3-8AB0-4985-AB94-36239440DB4C}" type="datetimeFigureOut">
              <a:rPr lang="ru-RU"/>
              <a:pPr>
                <a:defRPr/>
              </a:pPr>
              <a:t>20.04.2020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56BE2-B914-4A0D-8C6D-3BC4382C5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36C10-90F9-458E-B6C5-EAD1A46203A3}" type="datetimeFigureOut">
              <a:rPr lang="ru-RU"/>
              <a:pPr>
                <a:defRPr/>
              </a:pPr>
              <a:t>20.04.2020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0ADAF-CBF0-4448-AEA1-E9F85AD7B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DDD13-9A7C-4ADF-B2C1-D1DFB3427928}" type="datetimeFigureOut">
              <a:rPr lang="ru-RU"/>
              <a:pPr>
                <a:defRPr/>
              </a:pPr>
              <a:t>20.04.2020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F97A2-B9FC-4E4E-918F-7692420DF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DEA11-056E-4226-8DF5-2456E237753A}" type="datetimeFigureOut">
              <a:rPr lang="ru-RU"/>
              <a:pPr>
                <a:defRPr/>
              </a:pPr>
              <a:t>20.04.2020</a:t>
            </a:fld>
            <a:endParaRPr lang="ru-RU"/>
          </a:p>
        </p:txBody>
      </p:sp>
      <p:sp>
        <p:nvSpPr>
          <p:cNvPr id="3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C81DD-8FD1-4562-892B-D90C91099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t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4B1AB-96E1-4D51-9F05-ECA7DE6A6CEA}" type="datetimeFigureOut">
              <a:rPr lang="ru-RU"/>
              <a:pPr>
                <a:defRPr/>
              </a:pPr>
              <a:t>20.04.2020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E8568-876D-4CCB-9433-CC2D97AEA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anchor="ctr" anchorCtr="0"/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tIns="0" bIns="0" anchor="ctr" anchorCtr="0"/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4F4B5-5142-4A3A-AD2E-D0E776B50C27}" type="datetimeFigureOut">
              <a:rPr lang="ru-RU"/>
              <a:pPr>
                <a:defRPr/>
              </a:pPr>
              <a:t>20.04.2020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56880-EDDB-499D-913F-DC9D1B690A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6675"/>
            <a:ext cx="9144000" cy="5521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0"/>
            <a:ext cx="8229600" cy="4117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05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 cap="all" spc="300" baseline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E24CB55-1600-490F-9620-C942E0DCFE12}" type="datetimeFigureOut">
              <a:rPr lang="ru-RU"/>
              <a:pPr>
                <a:defRPr/>
              </a:pPr>
              <a:t>20.04.2020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 b="0" cap="all" spc="300" baseline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1FFE4DD-982B-4928-89EF-4D299F9F7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913"/>
            <a:ext cx="9144000" cy="1587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4725"/>
            <a:ext cx="4114800" cy="701675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8" r:id="rId2"/>
    <p:sldLayoutId id="2147483710" r:id="rId3"/>
    <p:sldLayoutId id="2147483707" r:id="rId4"/>
    <p:sldLayoutId id="2147483706" r:id="rId5"/>
    <p:sldLayoutId id="2147483705" r:id="rId6"/>
    <p:sldLayoutId id="2147483711" r:id="rId7"/>
    <p:sldLayoutId id="2147483704" r:id="rId8"/>
    <p:sldLayoutId id="2147483703" r:id="rId9"/>
    <p:sldLayoutId id="2147483702" r:id="rId10"/>
    <p:sldLayoutId id="2147483712" r:id="rId11"/>
    <p:sldLayoutId id="2147483701" r:id="rId12"/>
  </p:sldLayoutIdLst>
  <p:transition spd="slow">
    <p:fade/>
  </p:transition>
  <p:txStyles>
    <p:titleStyle>
      <a:lvl1pPr algn="ctr" rtl="0" eaLnBrk="0" fontAlgn="base" hangingPunct="0">
        <a:spcBef>
          <a:spcPts val="400"/>
        </a:spcBef>
        <a:spcAft>
          <a:spcPct val="0"/>
        </a:spcAft>
        <a:defRPr sz="4400" b="1" kern="1200" cap="all">
          <a:solidFill>
            <a:srgbClr val="FFFFFF"/>
          </a:solidFill>
          <a:latin typeface="+mj-lt"/>
          <a:ea typeface="Tunga" pitchFamily="2"/>
          <a:cs typeface="Tunga" pitchFamily="2"/>
        </a:defRPr>
      </a:lvl1pPr>
      <a:lvl2pPr algn="ctr" rtl="0" eaLnBrk="0" fontAlgn="base" hangingPunct="0">
        <a:spcBef>
          <a:spcPts val="400"/>
        </a:spcBef>
        <a:spcAft>
          <a:spcPct val="0"/>
        </a:spcAft>
        <a:defRPr sz="4400" b="1">
          <a:solidFill>
            <a:srgbClr val="FFFFFF"/>
          </a:solidFill>
          <a:latin typeface="Constantia" pitchFamily="18" charset="0"/>
          <a:ea typeface="Tunga" pitchFamily="2"/>
          <a:cs typeface="Tunga" pitchFamily="2"/>
        </a:defRPr>
      </a:lvl2pPr>
      <a:lvl3pPr algn="ctr" rtl="0" eaLnBrk="0" fontAlgn="base" hangingPunct="0">
        <a:spcBef>
          <a:spcPts val="400"/>
        </a:spcBef>
        <a:spcAft>
          <a:spcPct val="0"/>
        </a:spcAft>
        <a:defRPr sz="4400" b="1">
          <a:solidFill>
            <a:srgbClr val="FFFFFF"/>
          </a:solidFill>
          <a:latin typeface="Constantia" pitchFamily="18" charset="0"/>
          <a:ea typeface="Tunga" pitchFamily="2"/>
          <a:cs typeface="Tunga" pitchFamily="2"/>
        </a:defRPr>
      </a:lvl3pPr>
      <a:lvl4pPr algn="ctr" rtl="0" eaLnBrk="0" fontAlgn="base" hangingPunct="0">
        <a:spcBef>
          <a:spcPts val="400"/>
        </a:spcBef>
        <a:spcAft>
          <a:spcPct val="0"/>
        </a:spcAft>
        <a:defRPr sz="4400" b="1">
          <a:solidFill>
            <a:srgbClr val="FFFFFF"/>
          </a:solidFill>
          <a:latin typeface="Constantia" pitchFamily="18" charset="0"/>
          <a:ea typeface="Tunga" pitchFamily="2"/>
          <a:cs typeface="Tunga" pitchFamily="2"/>
        </a:defRPr>
      </a:lvl4pPr>
      <a:lvl5pPr algn="ctr" rtl="0" eaLnBrk="0" fontAlgn="base" hangingPunct="0">
        <a:spcBef>
          <a:spcPts val="400"/>
        </a:spcBef>
        <a:spcAft>
          <a:spcPct val="0"/>
        </a:spcAft>
        <a:defRPr sz="4400" b="1">
          <a:solidFill>
            <a:srgbClr val="FFFFFF"/>
          </a:solidFill>
          <a:latin typeface="Constantia" pitchFamily="18" charset="0"/>
          <a:ea typeface="Tunga" pitchFamily="2"/>
          <a:cs typeface="Tunga" pitchFamily="2"/>
        </a:defRPr>
      </a:lvl5pPr>
      <a:lvl6pPr marL="457200" algn="ctr" rtl="0" fontAlgn="base">
        <a:spcBef>
          <a:spcPts val="400"/>
        </a:spcBef>
        <a:spcAft>
          <a:spcPct val="0"/>
        </a:spcAft>
        <a:defRPr b="1">
          <a:solidFill>
            <a:srgbClr val="FFFFFF"/>
          </a:solidFill>
          <a:latin typeface="Constantia" pitchFamily="18" charset="0"/>
          <a:ea typeface="Tunga" pitchFamily="2"/>
          <a:cs typeface="Tunga" pitchFamily="2"/>
        </a:defRPr>
      </a:lvl6pPr>
      <a:lvl7pPr marL="914400" algn="ctr" rtl="0" fontAlgn="base">
        <a:spcBef>
          <a:spcPts val="400"/>
        </a:spcBef>
        <a:spcAft>
          <a:spcPct val="0"/>
        </a:spcAft>
        <a:defRPr b="1">
          <a:solidFill>
            <a:srgbClr val="FFFFFF"/>
          </a:solidFill>
          <a:latin typeface="Constantia" pitchFamily="18" charset="0"/>
          <a:ea typeface="Tunga" pitchFamily="2"/>
          <a:cs typeface="Tunga" pitchFamily="2"/>
        </a:defRPr>
      </a:lvl7pPr>
      <a:lvl8pPr marL="1371600" algn="ctr" rtl="0" fontAlgn="base">
        <a:spcBef>
          <a:spcPts val="400"/>
        </a:spcBef>
        <a:spcAft>
          <a:spcPct val="0"/>
        </a:spcAft>
        <a:defRPr b="1">
          <a:solidFill>
            <a:srgbClr val="FFFFFF"/>
          </a:solidFill>
          <a:latin typeface="Constantia" pitchFamily="18" charset="0"/>
          <a:ea typeface="Tunga" pitchFamily="2"/>
          <a:cs typeface="Tunga" pitchFamily="2"/>
        </a:defRPr>
      </a:lvl8pPr>
      <a:lvl9pPr marL="1828800" algn="ctr" rtl="0" fontAlgn="base">
        <a:spcBef>
          <a:spcPts val="400"/>
        </a:spcBef>
        <a:spcAft>
          <a:spcPct val="0"/>
        </a:spcAft>
        <a:defRPr b="1">
          <a:solidFill>
            <a:srgbClr val="FFFFFF"/>
          </a:solidFill>
          <a:latin typeface="Constantia" pitchFamily="18" charset="0"/>
          <a:ea typeface="Tunga" pitchFamily="2"/>
          <a:cs typeface="Tunga" pitchFamily="2"/>
        </a:defRPr>
      </a:lvl9pPr>
    </p:titleStyle>
    <p:bodyStyle>
      <a:lvl1pPr marL="342900" indent="-342900" algn="ctr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Char char="•"/>
        <a:defRPr sz="2000" kern="1200" spc="3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742950" indent="-285750" algn="ctr" rtl="0" eaLnBrk="0" fontAlgn="base" hangingPunct="0">
        <a:spcBef>
          <a:spcPts val="1200"/>
        </a:spcBef>
        <a:spcAft>
          <a:spcPct val="0"/>
        </a:spcAft>
        <a:buClr>
          <a:schemeClr val="accent1"/>
        </a:buClr>
        <a:buChar char="–"/>
        <a:defRPr sz="2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1143000" indent="-228600" algn="ctr" rtl="0" eaLnBrk="0" fontAlgn="base" hangingPunct="0">
        <a:spcBef>
          <a:spcPts val="1200"/>
        </a:spcBef>
        <a:spcAft>
          <a:spcPct val="0"/>
        </a:spcAft>
        <a:buClr>
          <a:schemeClr val="accent1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1600200" indent="-228600" algn="ctr" rtl="0" eaLnBrk="0" fontAlgn="base" hangingPunct="0">
        <a:spcBef>
          <a:spcPts val="1200"/>
        </a:spcBef>
        <a:spcAft>
          <a:spcPct val="0"/>
        </a:spcAft>
        <a:buClr>
          <a:schemeClr val="accent1"/>
        </a:buClr>
        <a:buChar char="–"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2057400" indent="-228600" algn="ctr" rtl="0" eaLnBrk="0" fontAlgn="base" hangingPunct="0">
        <a:spcBef>
          <a:spcPts val="1200"/>
        </a:spcBef>
        <a:spcAft>
          <a:spcPct val="0"/>
        </a:spcAft>
        <a:buClr>
          <a:schemeClr val="accent1"/>
        </a:buClr>
        <a:buChar char="»"/>
        <a:defRPr sz="14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" TargetMode="Externa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5"/>
          <p:cNvSpPr>
            <a:spLocks noGrp="1"/>
          </p:cNvSpPr>
          <p:nvPr>
            <p:ph type="ctrTitle" idx="4294967295"/>
          </p:nvPr>
        </p:nvSpPr>
        <p:spPr bwMode="auto">
          <a:xfrm>
            <a:off x="1331640" y="1124745"/>
            <a:ext cx="6624736" cy="2376263"/>
          </a:xfrm>
          <a:ln>
            <a:headEnd/>
            <a:tailEnd/>
          </a:ln>
        </p:spPr>
        <p:txBody>
          <a:bodyPr/>
          <a:lstStyle/>
          <a:p>
            <a:pPr eaLnBrk="1" hangingPunct="1"/>
            <a:r>
              <a:rPr lang="ru-RU" sz="3600" i="1" cap="none" dirty="0" smtClean="0">
                <a:latin typeface="Arial" charset="0"/>
              </a:rPr>
              <a:t>Партизанское движение в Отечественной войне </a:t>
            </a:r>
            <a:br>
              <a:rPr lang="ru-RU" sz="3600" i="1" cap="none" dirty="0" smtClean="0">
                <a:latin typeface="Arial" charset="0"/>
              </a:rPr>
            </a:br>
            <a:r>
              <a:rPr lang="ru-RU" sz="3600" i="1" cap="none" dirty="0" smtClean="0">
                <a:latin typeface="Arial" charset="0"/>
              </a:rPr>
              <a:t>1812 года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4954876" y="4365105"/>
            <a:ext cx="403257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b="1" dirty="0" smtClean="0"/>
              <a:t>Выполнила:</a:t>
            </a:r>
          </a:p>
          <a:p>
            <a:r>
              <a:rPr lang="ru-RU" sz="1800" b="1" dirty="0" smtClean="0"/>
              <a:t>ученица 4</a:t>
            </a:r>
            <a:r>
              <a:rPr lang="ru-RU" sz="1800" b="1" dirty="0" smtClean="0"/>
              <a:t>«Б»</a:t>
            </a:r>
            <a:r>
              <a:rPr lang="ru-RU" sz="1800" b="1" dirty="0" smtClean="0"/>
              <a:t> </a:t>
            </a:r>
            <a:r>
              <a:rPr lang="ru-RU" sz="1800" b="1" dirty="0"/>
              <a:t>класса </a:t>
            </a:r>
            <a:endParaRPr lang="ru-RU" sz="1800" b="1" dirty="0" smtClean="0"/>
          </a:p>
          <a:p>
            <a:r>
              <a:rPr lang="ru-RU" sz="1800" b="1" dirty="0" err="1" smtClean="0"/>
              <a:t>Кузовкова</a:t>
            </a:r>
            <a:r>
              <a:rPr lang="ru-RU" sz="1800" b="1" dirty="0" smtClean="0"/>
              <a:t> Варвара</a:t>
            </a:r>
            <a:endParaRPr lang="ru-RU" sz="1800" b="1" dirty="0"/>
          </a:p>
          <a:p>
            <a:endParaRPr lang="ru-RU" sz="1800" b="1" dirty="0" smtClean="0"/>
          </a:p>
          <a:p>
            <a:r>
              <a:rPr lang="ru-RU" sz="1800" b="1" dirty="0" smtClean="0"/>
              <a:t>Руководитель работы:</a:t>
            </a:r>
          </a:p>
          <a:p>
            <a:r>
              <a:rPr lang="ru-RU" sz="1800" b="1" dirty="0" smtClean="0"/>
              <a:t>Устимова Елена Викторовна</a:t>
            </a:r>
            <a:endParaRPr lang="ru-RU" sz="1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24" y="3717032"/>
            <a:ext cx="4590326" cy="3084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260649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altLang="ru-RU" sz="1800" b="1" i="1" dirty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altLang="ru-RU" sz="1800" b="1" i="1" dirty="0" err="1">
                <a:latin typeface="Times New Roman" pitchFamily="18" charset="0"/>
                <a:cs typeface="Times New Roman" pitchFamily="18" charset="0"/>
              </a:rPr>
              <a:t>Пильнинская</a:t>
            </a:r>
            <a:r>
              <a:rPr lang="ru-RU" altLang="ru-RU" sz="1800" b="1" i="1" dirty="0">
                <a:latin typeface="Times New Roman" pitchFamily="18" charset="0"/>
                <a:cs typeface="Times New Roman" pitchFamily="18" charset="0"/>
              </a:rPr>
              <a:t> СОШ №2 им. А.С. Пушкина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5"/>
          <p:cNvSpPr>
            <a:spLocks noChangeArrowheads="1"/>
          </p:cNvSpPr>
          <p:nvPr/>
        </p:nvSpPr>
        <p:spPr bwMode="auto">
          <a:xfrm>
            <a:off x="250825" y="1268413"/>
            <a:ext cx="40894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i="1" u="sng" dirty="0"/>
              <a:t>Давыдов Денис Васильевич</a:t>
            </a:r>
            <a:r>
              <a:rPr lang="ru-RU" sz="1800" dirty="0"/>
              <a:t>, командовал батальоном Ахтырского гусарского полка. В августе 1812 предложил русскому командованию организовать партизанские действия. Участник заграничных походов 1813-14, командовал кавалерийским полком и бригадой.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9041" y="3629299"/>
            <a:ext cx="2738907" cy="31732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2531" name="Rectangle 7"/>
          <p:cNvSpPr>
            <a:spLocks noChangeArrowheads="1"/>
          </p:cNvSpPr>
          <p:nvPr/>
        </p:nvSpPr>
        <p:spPr bwMode="auto">
          <a:xfrm>
            <a:off x="4332288" y="4941888"/>
            <a:ext cx="481171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buClr>
                <a:schemeClr val="accent1"/>
              </a:buClr>
            </a:pPr>
            <a:r>
              <a:rPr lang="ru-RU" sz="1800" b="1" i="1" u="sng"/>
              <a:t>Дорохов Иван Семёнович</a:t>
            </a:r>
            <a:r>
              <a:rPr lang="ru-RU" sz="1800"/>
              <a:t> - командир партизанского отряда, который 29 сентября освободил Верею. 7 октября известил М. И. Кутузова о начавшемся отходе Наполеона из Москвы. Был тяжело ранен под Малоярославцем.</a:t>
            </a:r>
          </a:p>
        </p:txBody>
      </p:sp>
      <p:pic>
        <p:nvPicPr>
          <p:cNvPr id="2" name="Рисунок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139829" y="1403985"/>
            <a:ext cx="2987271" cy="34251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2533" name="Rectangle 6"/>
          <p:cNvSpPr>
            <a:spLocks/>
          </p:cNvSpPr>
          <p:nvPr/>
        </p:nvSpPr>
        <p:spPr bwMode="auto">
          <a:xfrm>
            <a:off x="1547813" y="188913"/>
            <a:ext cx="5903912" cy="99060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ts val="400"/>
              </a:spcBef>
            </a:pPr>
            <a:r>
              <a:rPr lang="ru-RU" sz="3200" b="1" i="1" dirty="0">
                <a:solidFill>
                  <a:srgbClr val="FFFFFF"/>
                </a:solidFill>
                <a:ea typeface="Tunga" pitchFamily="2"/>
                <a:cs typeface="Tunga" pitchFamily="2"/>
              </a:rPr>
              <a:t>Герои – партизаны армейских отрядов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ChangeArrowheads="1"/>
          </p:cNvSpPr>
          <p:nvPr/>
        </p:nvSpPr>
        <p:spPr bwMode="auto">
          <a:xfrm>
            <a:off x="323850" y="5229225"/>
            <a:ext cx="469423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i="1" u="sng"/>
              <a:t>Фигнер Александр Самойлович</a:t>
            </a:r>
            <a:r>
              <a:rPr lang="ru-RU" sz="1800"/>
              <a:t> - возглавил партизанский отряд из солдат и крестьян, успешно действовал в тылу противника и доставлял русскому командованию ценные разведданные.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9400" y="1542872"/>
            <a:ext cx="2854344" cy="35759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3555" name="Rectangle 6"/>
          <p:cNvSpPr>
            <a:spLocks noChangeArrowheads="1"/>
          </p:cNvSpPr>
          <p:nvPr/>
        </p:nvSpPr>
        <p:spPr bwMode="auto">
          <a:xfrm>
            <a:off x="4140200" y="1125538"/>
            <a:ext cx="4572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/>
          </a:p>
          <a:p>
            <a:r>
              <a:rPr lang="ru-RU" sz="1800" b="1" i="1" u="sng"/>
              <a:t>Сеславин Александр Никитич</a:t>
            </a:r>
            <a:r>
              <a:rPr lang="ru-RU" sz="1800"/>
              <a:t> - командир кавалерийского партизанского отряда, обнаружил движение наполеоновской армии от Москвы на Малоярославец., </a:t>
            </a:r>
          </a:p>
        </p:txBody>
      </p:sp>
      <p:pic>
        <p:nvPicPr>
          <p:cNvPr id="2" name="Рисунок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513498" y="3072409"/>
            <a:ext cx="2892545" cy="33133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3557" name="Rectangle 6"/>
          <p:cNvSpPr>
            <a:spLocks/>
          </p:cNvSpPr>
          <p:nvPr/>
        </p:nvSpPr>
        <p:spPr bwMode="auto">
          <a:xfrm>
            <a:off x="1547813" y="188913"/>
            <a:ext cx="5903912" cy="99060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ts val="400"/>
              </a:spcBef>
            </a:pPr>
            <a:r>
              <a:rPr lang="ru-RU" sz="3200" b="1" i="1" dirty="0">
                <a:solidFill>
                  <a:srgbClr val="FFFFFF"/>
                </a:solidFill>
                <a:ea typeface="Tunga" pitchFamily="2"/>
                <a:cs typeface="Tunga" pitchFamily="2"/>
              </a:rPr>
              <a:t>Герои – партизаны армейских отрядов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ChangeArrowheads="1"/>
          </p:cNvSpPr>
          <p:nvPr/>
        </p:nvSpPr>
        <p:spPr bwMode="auto">
          <a:xfrm>
            <a:off x="722601" y="1309758"/>
            <a:ext cx="69002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2000" b="1" i="1" dirty="0"/>
              <a:t>Налететь, как снег на голову, и быстро скрыться</a:t>
            </a:r>
          </a:p>
          <a:p>
            <a:pPr algn="just"/>
            <a:r>
              <a:rPr lang="ru-RU" sz="2000" b="1" dirty="0"/>
              <a:t> стало основным правилом партизан</a:t>
            </a:r>
          </a:p>
        </p:txBody>
      </p:sp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565400"/>
            <a:ext cx="5329237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2060575"/>
            <a:ext cx="316865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6"/>
          <p:cNvSpPr>
            <a:spLocks noGrp="1"/>
          </p:cNvSpPr>
          <p:nvPr>
            <p:ph type="title" idx="4294967295"/>
          </p:nvPr>
        </p:nvSpPr>
        <p:spPr bwMode="auto">
          <a:xfrm>
            <a:off x="2484438" y="260350"/>
            <a:ext cx="4114800" cy="701675"/>
          </a:xfrm>
          <a:ln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ru-RU" sz="3600" i="1" cap="none" dirty="0" smtClean="0">
                <a:solidFill>
                  <a:schemeClr val="bg1"/>
                </a:solidFill>
                <a:latin typeface="Arial" charset="0"/>
              </a:rPr>
              <a:t>Тактика партизан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60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6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24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47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4499992" cy="5509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16632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Мемориальная доска в память о партизанах 1812 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88840"/>
            <a:ext cx="424847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 доске выбито:</a:t>
            </a:r>
            <a:b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«Организаторам и активным участникам партизанской борьбы на Смоленщине в Отечественной войне 1812 года.</a:t>
            </a:r>
            <a:b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Подполковнику Д.В. Давыдову</a:t>
            </a:r>
            <a:b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Капитану А.Н. </a:t>
            </a:r>
            <a:r>
              <a:rPr kumimoji="0" lang="ru-RU" sz="22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Сеславину</a:t>
            </a: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Капитану А.С. Фигнеру</a:t>
            </a:r>
            <a:b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Солдату-драгуну В.В. </a:t>
            </a:r>
            <a:r>
              <a:rPr kumimoji="0" lang="ru-RU" sz="22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Четвертакову</a:t>
            </a: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Крестьянке Василисе Кожиной</a:t>
            </a:r>
            <a:b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solidFill>
                  <a:srgbClr val="63242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 другим патриотам России».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b="1" i="1" kern="0" dirty="0">
              <a:solidFill>
                <a:srgbClr val="632423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1" i="1" u="none" strike="noStrike" kern="0" cap="none" spc="0" normalizeH="0" baseline="0" noProof="0" dirty="0" smtClean="0">
              <a:ln>
                <a:noFill/>
              </a:ln>
              <a:solidFill>
                <a:srgbClr val="632423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3849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5"/>
          <p:cNvSpPr>
            <a:spLocks noChangeArrowheads="1"/>
          </p:cNvSpPr>
          <p:nvPr/>
        </p:nvSpPr>
        <p:spPr bwMode="auto">
          <a:xfrm>
            <a:off x="611188" y="1557338"/>
            <a:ext cx="78501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800" b="1" dirty="0"/>
              <a:t> </a:t>
            </a:r>
            <a:r>
              <a:rPr lang="ru-RU" sz="1800" dirty="0"/>
              <a:t>Сложно переосмыслить место и роль партизанского движения в Отечественной войне 1812 года - народная война имела важное значение для разгрома врага и изгнании</a:t>
            </a:r>
            <a:r>
              <a:rPr lang="uk-UA" sz="1800" dirty="0"/>
              <a:t>я</a:t>
            </a:r>
            <a:r>
              <a:rPr lang="ru-RU" sz="1800" dirty="0"/>
              <a:t> его за пределы Российского государства. </a:t>
            </a:r>
          </a:p>
        </p:txBody>
      </p:sp>
      <p:sp>
        <p:nvSpPr>
          <p:cNvPr id="25602" name="Rectangle 5"/>
          <p:cNvSpPr>
            <a:spLocks noGrp="1"/>
          </p:cNvSpPr>
          <p:nvPr>
            <p:ph type="title" idx="4294967295"/>
          </p:nvPr>
        </p:nvSpPr>
        <p:spPr bwMode="auto">
          <a:xfrm>
            <a:off x="611188" y="188913"/>
            <a:ext cx="8064500" cy="1052512"/>
          </a:xfrm>
          <a:ln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ru-RU" sz="3600" i="1" cap="none" dirty="0" smtClean="0">
                <a:solidFill>
                  <a:schemeClr val="bg1"/>
                </a:solidFill>
                <a:latin typeface="Arial" charset="0"/>
              </a:rPr>
              <a:t>Роль и значение партизанского движения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36083"/>
            <a:ext cx="7416824" cy="4110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0" y="1341438"/>
            <a:ext cx="9143999" cy="5516562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>
              <a:buFontTx/>
              <a:buNone/>
            </a:pPr>
            <a:endParaRPr lang="ru-RU" sz="1800" b="1" i="1" u="sng" dirty="0" smtClean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2400" b="1" i="1" u="sng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Роль партизанского  движения</a:t>
            </a:r>
          </a:p>
          <a:p>
            <a:pPr algn="l"/>
            <a:r>
              <a:rPr lang="ru-RU" sz="1800" b="1" i="1" dirty="0" smtClean="0">
                <a:solidFill>
                  <a:srgbClr val="990000"/>
                </a:solidFill>
              </a:rPr>
              <a:t>Делало невозможным спокойное продвижение противника, уничтожили армию по частям</a:t>
            </a:r>
          </a:p>
          <a:p>
            <a:pPr algn="l"/>
            <a:r>
              <a:rPr lang="ru-RU" sz="1800" b="1" i="1" dirty="0" smtClean="0">
                <a:solidFill>
                  <a:srgbClr val="990000"/>
                </a:solidFill>
                <a:latin typeface="Arial" charset="0"/>
              </a:rPr>
              <a:t>Л</a:t>
            </a:r>
            <a:r>
              <a:rPr lang="ru-RU" sz="1800" b="1" i="1" dirty="0" smtClean="0">
                <a:solidFill>
                  <a:srgbClr val="990000"/>
                </a:solidFill>
              </a:rPr>
              <a:t>ишало наполеоновскую армию продовольствия, орудий, обмундирования, боеприпасов</a:t>
            </a:r>
          </a:p>
          <a:p>
            <a:pPr algn="l"/>
            <a:r>
              <a:rPr lang="ru-RU" sz="1800" b="1" i="1" dirty="0" smtClean="0">
                <a:solidFill>
                  <a:srgbClr val="990000"/>
                </a:solidFill>
                <a:latin typeface="Arial" charset="0"/>
              </a:rPr>
              <a:t>В</a:t>
            </a:r>
            <a:r>
              <a:rPr lang="ru-RU" sz="1800" b="1" i="1" dirty="0" smtClean="0">
                <a:solidFill>
                  <a:srgbClr val="990000"/>
                </a:solidFill>
              </a:rPr>
              <a:t>ыполняло роль разведки, охраняли дороги, поддерживали боевой дух местного населения, вносили организованность в действия крестьян </a:t>
            </a:r>
          </a:p>
          <a:p>
            <a:pPr algn="l"/>
            <a:r>
              <a:rPr lang="ru-RU" sz="1800" b="1" i="1" dirty="0" smtClean="0">
                <a:solidFill>
                  <a:srgbClr val="990000"/>
                </a:solidFill>
                <a:latin typeface="Arial" charset="0"/>
              </a:rPr>
              <a:t>Б</a:t>
            </a:r>
            <a:r>
              <a:rPr lang="ru-RU" sz="1800" b="1" i="1" dirty="0" smtClean="0">
                <a:solidFill>
                  <a:srgbClr val="990000"/>
                </a:solidFill>
              </a:rPr>
              <a:t>ыли реальной дополнительной силой в битвах регулярных войск</a:t>
            </a:r>
          </a:p>
          <a:p>
            <a:pPr marL="0" indent="0" algn="l">
              <a:buNone/>
            </a:pPr>
            <a:endParaRPr lang="ru-RU" sz="1800" b="1" i="1" dirty="0" smtClean="0">
              <a:solidFill>
                <a:srgbClr val="990000"/>
              </a:solidFill>
            </a:endParaRPr>
          </a:p>
          <a:p>
            <a:pPr algn="l"/>
            <a:endParaRPr lang="ru-RU" sz="1800" i="1" dirty="0" smtClean="0">
              <a:solidFill>
                <a:srgbClr val="990000"/>
              </a:solidFill>
            </a:endParaRPr>
          </a:p>
        </p:txBody>
      </p:sp>
      <p:sp>
        <p:nvSpPr>
          <p:cNvPr id="26626" name="Rectangle 5"/>
          <p:cNvSpPr>
            <a:spLocks/>
          </p:cNvSpPr>
          <p:nvPr/>
        </p:nvSpPr>
        <p:spPr bwMode="auto">
          <a:xfrm>
            <a:off x="611188" y="188913"/>
            <a:ext cx="8064500" cy="1052512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ts val="400"/>
              </a:spcBef>
            </a:pPr>
            <a:r>
              <a:rPr lang="ru-RU" b="1" i="1" dirty="0">
                <a:solidFill>
                  <a:schemeClr val="bg1"/>
                </a:solidFill>
                <a:ea typeface="Tunga" pitchFamily="2"/>
                <a:cs typeface="Tunga" pitchFamily="2"/>
              </a:rPr>
              <a:t>Роль и значение партизанского движения</a:t>
            </a:r>
          </a:p>
        </p:txBody>
      </p:sp>
      <p:sp>
        <p:nvSpPr>
          <p:cNvPr id="33800" name="Rectangle 8"/>
          <p:cNvSpPr>
            <a:spLocks/>
          </p:cNvSpPr>
          <p:nvPr/>
        </p:nvSpPr>
        <p:spPr bwMode="auto">
          <a:xfrm>
            <a:off x="107504" y="4508500"/>
            <a:ext cx="8733284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buClr>
                <a:schemeClr val="accent1"/>
              </a:buClr>
            </a:pPr>
            <a:r>
              <a:rPr lang="ru-RU" sz="2400" b="1" i="1" u="sng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Значение партизанского движения</a:t>
            </a:r>
          </a:p>
          <a:p>
            <a:pPr marL="342900" indent="-34290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ru-RU" sz="1800" b="1" i="1" dirty="0" smtClean="0">
                <a:solidFill>
                  <a:srgbClr val="990000"/>
                </a:solidFill>
                <a:latin typeface="Constantia" pitchFamily="18" charset="0"/>
                <a:cs typeface="Tahoma" pitchFamily="34" charset="0"/>
              </a:rPr>
              <a:t>Спасло Россию от гибели, отстояли независимость Родины</a:t>
            </a:r>
          </a:p>
          <a:p>
            <a:pPr marL="342900" indent="-34290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ru-RU" sz="1800" b="1" i="1" dirty="0" smtClean="0">
                <a:solidFill>
                  <a:srgbClr val="990000"/>
                </a:solidFill>
                <a:latin typeface="Constantia" pitchFamily="18" charset="0"/>
                <a:cs typeface="Tahoma" pitchFamily="34" charset="0"/>
              </a:rPr>
              <a:t>Вовлекло </a:t>
            </a:r>
            <a:r>
              <a:rPr lang="ru-RU" sz="1800" b="1" i="1" dirty="0">
                <a:solidFill>
                  <a:srgbClr val="990000"/>
                </a:solidFill>
                <a:latin typeface="Constantia" pitchFamily="18" charset="0"/>
                <a:cs typeface="Tahoma" pitchFamily="34" charset="0"/>
              </a:rPr>
              <a:t>в войну широкие народные массы, но не принудительно, а добровольно</a:t>
            </a:r>
            <a:endParaRPr lang="ru-RU" sz="1800" b="1" i="1" dirty="0" smtClean="0">
              <a:solidFill>
                <a:srgbClr val="990000"/>
              </a:solidFill>
              <a:latin typeface="Constantia" pitchFamily="18" charset="0"/>
              <a:cs typeface="Tahoma" pitchFamily="34" charset="0"/>
            </a:endParaRPr>
          </a:p>
          <a:p>
            <a:pPr marL="342900" indent="-342900" eaLnBrk="0" hangingPunct="0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ru-RU" sz="1800" b="1" i="1" dirty="0" smtClean="0">
                <a:solidFill>
                  <a:srgbClr val="990000"/>
                </a:solidFill>
                <a:cs typeface="Tahoma" pitchFamily="34" charset="0"/>
              </a:rPr>
              <a:t>Р</a:t>
            </a:r>
            <a:r>
              <a:rPr lang="ru-RU" sz="1800" b="1" i="1" dirty="0" smtClean="0">
                <a:solidFill>
                  <a:srgbClr val="990000"/>
                </a:solidFill>
                <a:latin typeface="Constantia" pitchFamily="18" charset="0"/>
                <a:cs typeface="Tahoma" pitchFamily="34" charset="0"/>
              </a:rPr>
              <a:t>усский </a:t>
            </a:r>
            <a:r>
              <a:rPr lang="ru-RU" sz="1800" b="1" i="1" dirty="0">
                <a:solidFill>
                  <a:srgbClr val="990000"/>
                </a:solidFill>
                <a:latin typeface="Constantia" pitchFamily="18" charset="0"/>
                <a:cs typeface="Tahoma" pitchFamily="34" charset="0"/>
              </a:rPr>
              <a:t>народ сблизился с другими народами России</a:t>
            </a:r>
            <a:r>
              <a:rPr lang="ru-RU" sz="2000" b="1" i="1" dirty="0">
                <a:solidFill>
                  <a:srgbClr val="990000"/>
                </a:solidFill>
                <a:latin typeface="Constantia" pitchFamily="18" charset="0"/>
                <a:cs typeface="Tahoma" pitchFamily="34" charset="0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 tmFilter="0,0; .5, 1; 1, 1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3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3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3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3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 tmFilter="0,0; .5, 1; 1, 1"/>
                                        <p:tgtEl>
                                          <p:spTgt spid="33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3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3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3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3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 tmFilter="0,0; .5, 1; 1, 1"/>
                                        <p:tgtEl>
                                          <p:spTgt spid="33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3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3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3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3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 tmFilter="0,0; .5, 1; 1, 1"/>
                                        <p:tgtEl>
                                          <p:spTgt spid="33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ChangeArrowheads="1"/>
          </p:cNvSpPr>
          <p:nvPr/>
        </p:nvSpPr>
        <p:spPr bwMode="auto">
          <a:xfrm>
            <a:off x="293688" y="2004989"/>
            <a:ext cx="8670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buFontTx/>
              <a:buChar char="•"/>
              <a:tabLst>
                <a:tab pos="228600" algn="l"/>
              </a:tabLst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Бескровный Л. Г. Отечественная война 1812 года. М., 1968.</a:t>
            </a: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Власов В. Денис Давыдов. Поэт и воин. Орел, 2004.</a:t>
            </a: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Давыдов Д. В. Военные записки. М., 1940.</a:t>
            </a: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Жилин П.А. Кутузов. – М., 1978. </a:t>
            </a: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Отечественная война 1812 года. Энциклопедия. – М., 2004. </a:t>
            </a: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http://www.museum.ru/museum/1812/library/markin/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en-US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en-US" sz="1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ru.wikipedia.org/wiki</a:t>
            </a:r>
            <a:endParaRPr lang="ru-RU" sz="1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://www.1812.rsl.ru/referat/641/</a:t>
            </a:r>
          </a:p>
          <a:p>
            <a:pPr eaLnBrk="0" hangingPunct="0">
              <a:tabLst>
                <a:tab pos="228600" algn="l"/>
              </a:tabLst>
            </a:pPr>
            <a:endParaRPr lang="en-US" sz="1800" dirty="0">
              <a:latin typeface="Constantia" pitchFamily="18" charset="0"/>
            </a:endParaRPr>
          </a:p>
          <a:p>
            <a:pPr eaLnBrk="0" hangingPunct="0">
              <a:tabLst>
                <a:tab pos="228600" algn="l"/>
              </a:tabLst>
            </a:pPr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  <a:latin typeface="Constantia" pitchFamily="18" charset="0"/>
            </a:endParaRPr>
          </a:p>
        </p:txBody>
      </p:sp>
      <p:sp>
        <p:nvSpPr>
          <p:cNvPr id="28674" name="Rectangle 4"/>
          <p:cNvSpPr>
            <a:spLocks noGrp="1"/>
          </p:cNvSpPr>
          <p:nvPr>
            <p:ph type="title" idx="4294967295"/>
          </p:nvPr>
        </p:nvSpPr>
        <p:spPr bwMode="auto">
          <a:xfrm>
            <a:off x="1979613" y="188913"/>
            <a:ext cx="5256212" cy="936625"/>
          </a:xfrm>
          <a:ln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ru-RU" sz="3600" i="1" cap="none" dirty="0" smtClean="0">
                <a:solidFill>
                  <a:schemeClr val="bg1"/>
                </a:solidFill>
                <a:latin typeface="Arial" charset="0"/>
              </a:rPr>
              <a:t>Используемые ресурсы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717032"/>
            <a:ext cx="266353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4400" y="1557338"/>
            <a:ext cx="8229600" cy="5145087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buFontTx/>
              <a:buNone/>
              <a:defRPr/>
            </a:pPr>
            <a:r>
              <a:rPr lang="ru-RU" sz="1600" b="1" dirty="0" smtClean="0"/>
              <a:t>Историческое прошлое народа, историческая память, система общезначимых образцов поведения в такие критические моменты истории, как Отечественная война, коллективные мнения, исторические идеалы и ценности – вот далеко не полный список тех фактов, которые влияют на формирование личности XXI века. Отсюда актуальность моего обращения к теме роли народных масс, организации партизанского движения в Отечественной войне </a:t>
            </a:r>
            <a:r>
              <a:rPr lang="ru-RU" sz="1800" b="1" dirty="0" smtClean="0"/>
              <a:t>1812 </a:t>
            </a:r>
            <a:r>
              <a:rPr lang="ru-RU" sz="1600" b="1" dirty="0" smtClean="0"/>
              <a:t>года.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 smtClean="0"/>
          </a:p>
        </p:txBody>
      </p:sp>
      <p:pic>
        <p:nvPicPr>
          <p:cNvPr id="15362" name="Picture 7" descr="Отсканировано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500438"/>
            <a:ext cx="3924300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75150" y="3500438"/>
            <a:ext cx="4589463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115615" y="188640"/>
            <a:ext cx="77768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«Недаром помнит вся Россия…»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М.Ю.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Лермонтов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153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153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ChangeArrowheads="1"/>
          </p:cNvSpPr>
          <p:nvPr/>
        </p:nvSpPr>
        <p:spPr bwMode="auto">
          <a:xfrm>
            <a:off x="179388" y="1236663"/>
            <a:ext cx="76088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1800" u="sng"/>
          </a:p>
          <a:p>
            <a:r>
              <a:rPr lang="ru-RU" sz="1800" b="1" u="sng"/>
              <a:t>Цель данной работы</a:t>
            </a:r>
            <a:r>
              <a:rPr lang="ru-RU" sz="1800"/>
              <a:t> – исследовать партизанское движение, показать его роль в Отечественной войне 1812 года. </a:t>
            </a:r>
          </a:p>
        </p:txBody>
      </p:sp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250825" y="1852613"/>
            <a:ext cx="77057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800" u="sng" dirty="0"/>
          </a:p>
          <a:p>
            <a:r>
              <a:rPr lang="ru-RU" sz="1800" b="1" u="sng" dirty="0"/>
              <a:t>Задачи работы</a:t>
            </a:r>
            <a:r>
              <a:rPr lang="ru-RU" sz="1800" dirty="0"/>
              <a:t> </a:t>
            </a:r>
          </a:p>
          <a:p>
            <a:pPr>
              <a:buFontTx/>
              <a:buChar char="•"/>
            </a:pPr>
            <a:r>
              <a:rPr lang="ru-RU" sz="1800" dirty="0"/>
              <a:t>осветить партизанское движение </a:t>
            </a:r>
          </a:p>
          <a:p>
            <a:pPr>
              <a:buFontTx/>
              <a:buChar char="•"/>
            </a:pPr>
            <a:r>
              <a:rPr lang="ru-RU" sz="1800" dirty="0"/>
              <a:t>показать участие партизанских отрядов в разгроме войск Наполеона </a:t>
            </a:r>
          </a:p>
          <a:p>
            <a:pPr>
              <a:buFontTx/>
              <a:buChar char="•"/>
            </a:pPr>
            <a:r>
              <a:rPr lang="ru-RU" sz="1800" dirty="0"/>
              <a:t>охарактеризовать народное ополчение </a:t>
            </a:r>
          </a:p>
          <a:p>
            <a:pPr>
              <a:buFontTx/>
              <a:buChar char="•"/>
            </a:pPr>
            <a:r>
              <a:rPr lang="ru-RU" sz="1800" dirty="0"/>
              <a:t>обозначить </a:t>
            </a:r>
            <a:r>
              <a:rPr lang="ru-RU" sz="1800" dirty="0" smtClean="0"/>
              <a:t> значение </a:t>
            </a:r>
            <a:r>
              <a:rPr lang="ru-RU" sz="1800" dirty="0"/>
              <a:t>партизанского движения </a:t>
            </a:r>
          </a:p>
        </p:txBody>
      </p:sp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16338"/>
            <a:ext cx="4249737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6"/>
          <p:cNvSpPr>
            <a:spLocks noGrp="1"/>
          </p:cNvSpPr>
          <p:nvPr>
            <p:ph type="title" idx="4294967295"/>
          </p:nvPr>
        </p:nvSpPr>
        <p:spPr bwMode="auto">
          <a:xfrm>
            <a:off x="2484438" y="333375"/>
            <a:ext cx="4114800" cy="701675"/>
          </a:xfrm>
          <a:ln>
            <a:headEnd/>
            <a:tailEnd/>
          </a:ln>
        </p:spPr>
        <p:txBody>
          <a:bodyPr/>
          <a:lstStyle/>
          <a:p>
            <a:r>
              <a:rPr lang="ru-RU" sz="3200" i="1" cap="none" dirty="0" smtClean="0">
                <a:solidFill>
                  <a:schemeClr val="bg1"/>
                </a:solidFill>
                <a:latin typeface="Arial" charset="0"/>
              </a:rPr>
              <a:t>Цели и задачи</a:t>
            </a:r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716338"/>
            <a:ext cx="424815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684213" y="1341438"/>
            <a:ext cx="7416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800" b="1" dirty="0"/>
              <a:t>Партизанское движение -</a:t>
            </a:r>
            <a:r>
              <a:rPr lang="ru-RU" sz="1800" dirty="0"/>
              <a:t> один из видов борьбы народных масс за свободу и независимость своей Родины или за социальные преобразования, которая ведётся на территории, занятой противником. </a:t>
            </a:r>
          </a:p>
        </p:txBody>
      </p:sp>
      <p:pic>
        <p:nvPicPr>
          <p:cNvPr id="17410" name="Picture 7" descr="Отсканировано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357563"/>
            <a:ext cx="4249737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357563"/>
            <a:ext cx="4392613" cy="310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5"/>
          <p:cNvSpPr>
            <a:spLocks noGrp="1"/>
          </p:cNvSpPr>
          <p:nvPr>
            <p:ph type="title" idx="4294967295"/>
          </p:nvPr>
        </p:nvSpPr>
        <p:spPr bwMode="auto">
          <a:xfrm>
            <a:off x="2484438" y="333375"/>
            <a:ext cx="4114800" cy="701675"/>
          </a:xfrm>
          <a:ln>
            <a:headEnd/>
            <a:tailEnd/>
          </a:ln>
        </p:spPr>
        <p:txBody>
          <a:bodyPr/>
          <a:lstStyle/>
          <a:p>
            <a:r>
              <a:rPr lang="ru-RU" sz="3600" i="1" cap="none" dirty="0" smtClean="0">
                <a:latin typeface="Arial" charset="0"/>
              </a:rPr>
              <a:t>Основная часть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0" y="0"/>
            <a:ext cx="91465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92778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>
            <a:spLocks noChangeArrowheads="1"/>
          </p:cNvSpPr>
          <p:nvPr/>
        </p:nvSpPr>
        <p:spPr bwMode="auto">
          <a:xfrm>
            <a:off x="539750" y="1484313"/>
            <a:ext cx="8008938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/>
            <a:r>
              <a:rPr lang="ru-RU" sz="1800"/>
              <a:t>После вторжения наполеоновских войск, партизанское движение  с каждым днем развивалось, принимало все более активные формы и стало грозной силой</a:t>
            </a:r>
          </a:p>
        </p:txBody>
      </p:sp>
      <p:pic>
        <p:nvPicPr>
          <p:cNvPr id="1843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39952" y="2924944"/>
            <a:ext cx="5004048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4"/>
          <p:cNvSpPr>
            <a:spLocks noGrp="1"/>
          </p:cNvSpPr>
          <p:nvPr>
            <p:ph type="title" idx="4294967295"/>
          </p:nvPr>
        </p:nvSpPr>
        <p:spPr bwMode="auto">
          <a:xfrm>
            <a:off x="1692275" y="188913"/>
            <a:ext cx="6551613" cy="984250"/>
          </a:xfrm>
          <a:ln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ru-RU" sz="3200" i="1" cap="none" dirty="0" smtClean="0">
                <a:latin typeface="Arial" charset="0"/>
              </a:rPr>
              <a:t>Причины возникновения партизанского движения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07504" y="2565400"/>
            <a:ext cx="4177159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800" b="1" i="1" u="sng" dirty="0"/>
          </a:p>
          <a:p>
            <a:r>
              <a:rPr lang="ru-RU" sz="1800" b="1" i="1" u="sng" dirty="0"/>
              <a:t>Причины:</a:t>
            </a:r>
          </a:p>
          <a:p>
            <a:endParaRPr lang="ru-RU" sz="1800" b="1" i="1" u="sng" dirty="0"/>
          </a:p>
          <a:p>
            <a:pPr>
              <a:buFontTx/>
              <a:buChar char="•"/>
            </a:pPr>
            <a:r>
              <a:rPr lang="ru-RU" sz="1800" i="1" dirty="0"/>
              <a:t>Нападения и грабежи </a:t>
            </a:r>
            <a:r>
              <a:rPr lang="ru-RU" sz="1800" i="1" dirty="0" smtClean="0"/>
              <a:t>французскими солдатами мирного населения</a:t>
            </a:r>
            <a:endParaRPr lang="ru-RU" sz="1800" i="1" dirty="0"/>
          </a:p>
          <a:p>
            <a:pPr>
              <a:buFontTx/>
              <a:buChar char="•"/>
            </a:pPr>
            <a:r>
              <a:rPr lang="ru-RU" sz="1800" i="1" dirty="0"/>
              <a:t>Угроза более тяжёлого существования, чем при крепостном праве</a:t>
            </a:r>
          </a:p>
          <a:p>
            <a:pPr>
              <a:buFontTx/>
              <a:buChar char="•"/>
            </a:pPr>
            <a:r>
              <a:rPr lang="ru-RU" sz="1800" i="1" dirty="0"/>
              <a:t>Угроза существования Российской государственности  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84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5"/>
          <p:cNvSpPr>
            <a:spLocks noChangeArrowheads="1"/>
          </p:cNvSpPr>
          <p:nvPr/>
        </p:nvSpPr>
        <p:spPr bwMode="auto">
          <a:xfrm>
            <a:off x="2124075" y="1557338"/>
            <a:ext cx="4895850" cy="158432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Партизанское движение</a:t>
            </a:r>
            <a:r>
              <a:rPr lang="ru-RU" sz="1800" b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9458" name="Line 6"/>
          <p:cNvSpPr>
            <a:spLocks noChangeShapeType="1"/>
          </p:cNvSpPr>
          <p:nvPr/>
        </p:nvSpPr>
        <p:spPr bwMode="auto">
          <a:xfrm flipH="1">
            <a:off x="2411413" y="3141663"/>
            <a:ext cx="865187" cy="1366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59" name="Line 7"/>
          <p:cNvSpPr>
            <a:spLocks noChangeShapeType="1"/>
          </p:cNvSpPr>
          <p:nvPr/>
        </p:nvSpPr>
        <p:spPr bwMode="auto">
          <a:xfrm>
            <a:off x="5868988" y="3141663"/>
            <a:ext cx="865187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0" name="AutoShape 8"/>
          <p:cNvSpPr>
            <a:spLocks noChangeArrowheads="1"/>
          </p:cNvSpPr>
          <p:nvPr/>
        </p:nvSpPr>
        <p:spPr bwMode="auto">
          <a:xfrm>
            <a:off x="395536" y="4510088"/>
            <a:ext cx="4032002" cy="136842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Крестьянское партизанские</a:t>
            </a:r>
          </a:p>
          <a:p>
            <a:pPr algn="ctr"/>
            <a:r>
              <a:rPr lang="ru-RU" sz="2000" b="1" dirty="0"/>
              <a:t> отряды</a:t>
            </a:r>
          </a:p>
        </p:txBody>
      </p:sp>
      <p:sp>
        <p:nvSpPr>
          <p:cNvPr id="19461" name="AutoShape 9"/>
          <p:cNvSpPr>
            <a:spLocks noChangeArrowheads="1"/>
          </p:cNvSpPr>
          <p:nvPr/>
        </p:nvSpPr>
        <p:spPr bwMode="auto">
          <a:xfrm>
            <a:off x="4788024" y="4508500"/>
            <a:ext cx="4032448" cy="136842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Армейские партизанские </a:t>
            </a:r>
          </a:p>
          <a:p>
            <a:pPr algn="ctr"/>
            <a:r>
              <a:rPr lang="ru-RU" sz="2000" b="1" dirty="0"/>
              <a:t>отряды</a:t>
            </a:r>
          </a:p>
        </p:txBody>
      </p:sp>
      <p:sp>
        <p:nvSpPr>
          <p:cNvPr id="19462" name="Rectangle 8"/>
          <p:cNvSpPr>
            <a:spLocks noGrp="1"/>
          </p:cNvSpPr>
          <p:nvPr>
            <p:ph type="title" idx="4294967295"/>
          </p:nvPr>
        </p:nvSpPr>
        <p:spPr bwMode="auto">
          <a:xfrm>
            <a:off x="900113" y="115888"/>
            <a:ext cx="7200900" cy="1125537"/>
          </a:xfrm>
          <a:ln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ru-RU" sz="3600" i="1" cap="none" dirty="0" smtClean="0">
                <a:solidFill>
                  <a:schemeClr val="bg1"/>
                </a:solidFill>
                <a:latin typeface="Arial" charset="0"/>
              </a:rPr>
              <a:t>Организация партизанской борьбы в 1812 г.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animBg="1"/>
      <p:bldP spid="19458" grpId="0" animBg="1"/>
      <p:bldP spid="19459" grpId="0" animBg="1"/>
      <p:bldP spid="19460" grpId="0" animBg="1"/>
      <p:bldP spid="194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412875"/>
            <a:ext cx="2735262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6"/>
          <p:cNvSpPr>
            <a:spLocks noChangeArrowheads="1"/>
          </p:cNvSpPr>
          <p:nvPr/>
        </p:nvSpPr>
        <p:spPr bwMode="auto">
          <a:xfrm>
            <a:off x="250825" y="4713288"/>
            <a:ext cx="38893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800" b="1" i="1" u="sng"/>
              <a:t>Ермолай Четвертак (Четвертаков),</a:t>
            </a:r>
            <a:r>
              <a:rPr lang="ru-RU" sz="1800"/>
              <a:t> рядовой Киевского драгунского полка. Он был ранен в бою под Царево – Займищем, и взят в плен, но ему удалось бежать. </a:t>
            </a:r>
          </a:p>
        </p:txBody>
      </p:sp>
      <p:sp>
        <p:nvSpPr>
          <p:cNvPr id="20483" name="Rectangle 7"/>
          <p:cNvSpPr>
            <a:spLocks noChangeArrowheads="1"/>
          </p:cNvSpPr>
          <p:nvPr/>
        </p:nvSpPr>
        <p:spPr bwMode="auto">
          <a:xfrm>
            <a:off x="5003800" y="4581525"/>
            <a:ext cx="3832225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i="1" u="sng"/>
              <a:t>Кожина Василиса</a:t>
            </a:r>
            <a:r>
              <a:rPr lang="ru-RU" sz="1800"/>
              <a:t>, партизанка Отечественной войны 1812, крестьянка, старостиха хутора Горшкова Сычевского уезда Смоленской губернии. Организовав из подростков и женщин отряд партизан.</a:t>
            </a:r>
          </a:p>
        </p:txBody>
      </p:sp>
      <p:pic>
        <p:nvPicPr>
          <p:cNvPr id="20484" name="Picture 6" descr="C:\Documents and Settings\User\Рабочий стол\Портрет_Василисы_Кожино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1412875"/>
            <a:ext cx="2592388" cy="3097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5" name="Rectangle 6"/>
          <p:cNvSpPr>
            <a:spLocks noGrp="1"/>
          </p:cNvSpPr>
          <p:nvPr>
            <p:ph type="title" idx="4294967295"/>
          </p:nvPr>
        </p:nvSpPr>
        <p:spPr bwMode="auto">
          <a:xfrm>
            <a:off x="1547813" y="188913"/>
            <a:ext cx="5903912" cy="990600"/>
          </a:xfrm>
          <a:ln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ru-RU" sz="3200" i="1" cap="none" dirty="0" smtClean="0">
                <a:latin typeface="Arial" charset="0"/>
              </a:rPr>
              <a:t>Герои – партизаны крестьянских отрядов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ChangeArrowheads="1"/>
          </p:cNvSpPr>
          <p:nvPr/>
        </p:nvSpPr>
        <p:spPr bwMode="auto">
          <a:xfrm>
            <a:off x="179388" y="4876800"/>
            <a:ext cx="5113337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800" b="1" i="1" u="sng"/>
              <a:t>Герасим Матвеевич Курин</a:t>
            </a:r>
            <a:r>
              <a:rPr lang="ru-RU" sz="1800" b="1"/>
              <a:t> </a:t>
            </a:r>
            <a:r>
              <a:rPr lang="ru-RU" sz="1800"/>
              <a:t>— предводитель крестьянского партизанского отряда, действовавшего во время Отечественной войны 1812 года в Вохонской волости. Создал крестьянский отряд из 5300 пеших и 500 конных воинов в районе г. Богородска.</a:t>
            </a:r>
          </a:p>
        </p:txBody>
      </p:sp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412875"/>
            <a:ext cx="2601913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284538"/>
            <a:ext cx="26812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8"/>
          <p:cNvSpPr>
            <a:spLocks noChangeArrowheads="1"/>
          </p:cNvSpPr>
          <p:nvPr/>
        </p:nvSpPr>
        <p:spPr bwMode="auto">
          <a:xfrm>
            <a:off x="3708400" y="1268413"/>
            <a:ext cx="36322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800" b="1" i="1" u="sng"/>
              <a:t>Стулов Егор Семёнович </a:t>
            </a:r>
            <a:r>
              <a:rPr lang="ru-RU" sz="1800"/>
              <a:t> - командир конных партизан,1812. Осенью 1812 организовал и возглавил вооруженный конный отряд из местных крестьян (ок. 500 чел.), действовавший в составе отряда Г.М. Курина.</a:t>
            </a:r>
          </a:p>
        </p:txBody>
      </p:sp>
      <p:sp>
        <p:nvSpPr>
          <p:cNvPr id="21509" name="Rectangle 6"/>
          <p:cNvSpPr>
            <a:spLocks/>
          </p:cNvSpPr>
          <p:nvPr/>
        </p:nvSpPr>
        <p:spPr bwMode="auto">
          <a:xfrm>
            <a:off x="1547813" y="188913"/>
            <a:ext cx="5903912" cy="99060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ts val="400"/>
              </a:spcBef>
            </a:pPr>
            <a:r>
              <a:rPr lang="ru-RU" sz="3200" b="1" i="1" dirty="0">
                <a:solidFill>
                  <a:srgbClr val="FFFFFF"/>
                </a:solidFill>
                <a:ea typeface="Tunga" pitchFamily="2"/>
                <a:cs typeface="Tunga" pitchFamily="2"/>
              </a:rPr>
              <a:t>Герои – партизаны крестьянских отрядов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9|1.1|1.2|1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9|1.1|1.2|1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9|1.1|1.2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7|6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9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|1.3|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8|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1|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1|1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|5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9|1.1|1.2|1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810</TotalTime>
  <Words>684</Words>
  <Application>Microsoft Office PowerPoint</Application>
  <PresentationFormat>Экран (4:3)</PresentationFormat>
  <Paragraphs>78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BlackTie</vt:lpstr>
      <vt:lpstr>Партизанское движение в Отечественной войне  1812 года</vt:lpstr>
      <vt:lpstr>Презентация PowerPoint</vt:lpstr>
      <vt:lpstr>Цели и задачи</vt:lpstr>
      <vt:lpstr>Основная часть</vt:lpstr>
      <vt:lpstr>Презентация PowerPoint</vt:lpstr>
      <vt:lpstr>Причины возникновения партизанского движения</vt:lpstr>
      <vt:lpstr>Организация партизанской борьбы в 1812 г.</vt:lpstr>
      <vt:lpstr>Герои – партизаны крестьянских отрядов</vt:lpstr>
      <vt:lpstr>Презентация PowerPoint</vt:lpstr>
      <vt:lpstr>Презентация PowerPoint</vt:lpstr>
      <vt:lpstr>Презентация PowerPoint</vt:lpstr>
      <vt:lpstr>Тактика партизан</vt:lpstr>
      <vt:lpstr>Презентация PowerPoint</vt:lpstr>
      <vt:lpstr>Презентация PowerPoint</vt:lpstr>
      <vt:lpstr>Презентация PowerPoint</vt:lpstr>
      <vt:lpstr>Роль и значение партизанского движения</vt:lpstr>
      <vt:lpstr>Презентация PowerPoint</vt:lpstr>
      <vt:lpstr>Используемые ресурсы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«Не даром помнит вся Россия»</dc:title>
  <dc:creator>Chika</dc:creator>
  <cp:lastModifiedBy>Евгений</cp:lastModifiedBy>
  <cp:revision>42</cp:revision>
  <dcterms:created xsi:type="dcterms:W3CDTF">2012-04-04T03:53:18Z</dcterms:created>
  <dcterms:modified xsi:type="dcterms:W3CDTF">2020-04-20T13:18:16Z</dcterms:modified>
</cp:coreProperties>
</file>