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1" r:id="rId2"/>
    <p:sldId id="277" r:id="rId3"/>
    <p:sldId id="280" r:id="rId4"/>
    <p:sldId id="282" r:id="rId5"/>
    <p:sldId id="256" r:id="rId6"/>
    <p:sldId id="285" r:id="rId7"/>
    <p:sldId id="257" r:id="rId8"/>
    <p:sldId id="284" r:id="rId9"/>
    <p:sldId id="276" r:id="rId10"/>
    <p:sldId id="286" r:id="rId11"/>
    <p:sldId id="287" r:id="rId12"/>
    <p:sldId id="274" r:id="rId13"/>
    <p:sldId id="262" r:id="rId14"/>
    <p:sldId id="273" r:id="rId15"/>
    <p:sldId id="289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2" autoAdjust="0"/>
  </p:normalViewPr>
  <p:slideViewPr>
    <p:cSldViewPr>
      <p:cViewPr varScale="1">
        <p:scale>
          <a:sx n="68" d="100"/>
          <a:sy n="68" d="100"/>
        </p:scale>
        <p:origin x="5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17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304AE-0050-4FDF-BD14-730F758B3287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096AA-99F9-48B0-83E5-D3FA3A048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64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B68F7-B436-41BE-93D7-5F690E14781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F333-294D-4B50-AB4D-4B2AF310DC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36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Слово «определительные» появляется после клика мышки на «Сложноподчинённые предложения с придаточными»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F333-294D-4B50-AB4D-4B2AF310DC1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0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Слово «определительные» появляется после клика мышки на «Сложноподчинённые предложения с придаточными»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F333-294D-4B50-AB4D-4B2AF310DC1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41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F333-294D-4B50-AB4D-4B2AF310DC1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98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F333-294D-4B50-AB4D-4B2AF310DC1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9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исунок1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71" y="0"/>
            <a:ext cx="9133858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63991-F484-41BA-BE0B-0B3BB4300270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37AEE-9426-4A53-A5BF-5468CB45C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5" y="1196752"/>
            <a:ext cx="7596335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Сложноподчинённые</a:t>
            </a:r>
          </a:p>
          <a:p>
            <a:pPr algn="ctr"/>
            <a:r>
              <a:rPr lang="ru-RU" sz="48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редложения  (СПП)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8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придаточными определительными. </a:t>
            </a:r>
            <a:endParaRPr lang="ru-RU" sz="4800" b="1" cap="none" spc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</a:t>
            </a:r>
          </a:p>
          <a:p>
            <a:pPr algn="r"/>
            <a:r>
              <a:rPr lang="ru-RU" sz="20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русского языка и литературы </a:t>
            </a:r>
          </a:p>
          <a:p>
            <a:pPr algn="r"/>
            <a:r>
              <a:rPr lang="ru-RU" sz="2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Голубева М.Н.</a:t>
            </a:r>
          </a:p>
          <a:p>
            <a:pPr algn="ctr"/>
            <a:r>
              <a:rPr lang="ru-RU" sz="2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   2023 г.</a:t>
            </a:r>
            <a:endParaRPr lang="ru-RU" sz="2000" b="1" cap="none" spc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8423920" y="6237312"/>
            <a:ext cx="674360" cy="432048"/>
          </a:xfrm>
          <a:prstGeom prst="actionButtonForwardNex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86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01208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Софья не может полюбить Чацкого 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всем складом своего ума и своей 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души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противостоит этому миру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Я помню только тех, кто был со мною в беде и радости.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82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Деревня   где скучал Евгений   была 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прелестный уголок.</a:t>
            </a:r>
          </a:p>
          <a:p>
            <a:pPr marL="0" indent="0"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Дождусь её и вынужу признанье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кто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наконец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ей мил?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0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414592" cy="5184576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каких слов связывается придаточное предложение с главным? – </a:t>
            </a:r>
            <a:b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виды 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придаточных 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определительных узнали?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 связи в СПП с придаточным определительным?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620688"/>
            <a:ext cx="5276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Промежуточный вывод: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5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32750" y="2728033"/>
            <a:ext cx="723224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…рассеянность, с 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которой…</a:t>
            </a:r>
            <a:endParaRPr lang="ru-RU" sz="28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Андреевич тот герой, на …</a:t>
            </a:r>
            <a:endParaRPr lang="ru-RU" sz="28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том доме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где …</a:t>
            </a:r>
            <a:endParaRPr lang="ru-RU" sz="28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Порядки, 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что…</a:t>
            </a:r>
            <a:endParaRPr lang="ru-RU" sz="28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7" y="692696"/>
            <a:ext cx="77048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 и допишите 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 </a:t>
            </a:r>
            <a:endParaRPr lang="ru-RU" sz="32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Докажите, 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СПП 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определительными придаточными</a:t>
            </a:r>
            <a:r>
              <a:rPr lang="ru-RU" sz="32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54" y="44624"/>
            <a:ext cx="5742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</a:t>
            </a:r>
            <a:r>
              <a:rPr lang="ru-RU" sz="28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предложений </a:t>
            </a:r>
            <a:endParaRPr lang="ru-RU" sz="28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9036496" cy="1412776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Готовимся к ОГЭ:</a:t>
            </a:r>
            <a:b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36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Расставьте, где нужно, запятые</a:t>
            </a:r>
            <a:r>
              <a:rPr lang="ru-RU" sz="36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36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484784"/>
            <a:ext cx="7272808" cy="4154016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Р…</a:t>
            </a:r>
            <a:r>
              <a:rPr lang="ru-RU" i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внодушие</a:t>
            </a:r>
            <a:r>
              <a:rPr lang="ru-RU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-это </a:t>
            </a:r>
            <a:r>
              <a:rPr lang="ru-RU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ягодки </a:t>
            </a:r>
            <a:r>
              <a:rPr lang="ru-RU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которые вызревают </a:t>
            </a:r>
            <a:r>
              <a:rPr lang="ru-RU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цветах эгоизма. У р…</a:t>
            </a:r>
            <a:r>
              <a:rPr lang="ru-RU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внодушного</a:t>
            </a:r>
            <a:r>
              <a:rPr lang="ru-RU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человека нет близкого родного дорогого существа которому бы он </a:t>
            </a:r>
            <a:r>
              <a:rPr lang="ru-RU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отд..вал</a:t>
            </a:r>
            <a:r>
              <a:rPr lang="ru-RU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свое сердце. </a:t>
            </a:r>
            <a:r>
              <a:rPr lang="ru-RU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В.Сухомлинский</a:t>
            </a:r>
            <a:r>
              <a:rPr lang="ru-RU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7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</a:t>
            </a:r>
            <a:r>
              <a:rPr lang="ru-RU" dirty="0" err="1" smtClean="0"/>
              <a:t>Упр</a:t>
            </a:r>
            <a:r>
              <a:rPr lang="ru-RU" dirty="0" smtClean="0"/>
              <a:t> 115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7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: 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10  - правило стр. 61 (памятка)</a:t>
            </a:r>
          </a:p>
          <a:p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Упр.- 117 , 118 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ответ на вопрос : Нужна ли Доброта современному миру? 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58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12776" y="476672"/>
            <a:ext cx="11099576" cy="2160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endParaRPr lang="ru-RU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к ОГЭ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-орфографическая разминка (зад. 5 )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3935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4833" y="1148455"/>
            <a:ext cx="8634335" cy="1004530"/>
          </a:xfrm>
          <a:prstGeom prst="roundRect">
            <a:avLst/>
          </a:prstGeom>
          <a:solidFill>
            <a:srgbClr val="FFEEDD"/>
          </a:solidFill>
          <a:ln>
            <a:solidFill>
              <a:srgbClr val="66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ru-RU" sz="2100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ru-RU" sz="21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Укажите варианты ответов, в которых дано верное объяснение написания выделенного слова. Запишите номера этих ответов</a:t>
            </a:r>
            <a:endParaRPr lang="ru-RU" sz="2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047" y="2424400"/>
            <a:ext cx="1544129" cy="18099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6422" y="2247628"/>
            <a:ext cx="7118100" cy="3208571"/>
          </a:xfrm>
          <a:prstGeom prst="rect">
            <a:avLst/>
          </a:prstGeom>
          <a:solidFill>
            <a:srgbClr val="FFEEDD"/>
          </a:solidFill>
          <a:ln>
            <a:solidFill>
              <a:srgbClr val="663300"/>
            </a:solidFill>
          </a:ln>
        </p:spPr>
        <p:txBody>
          <a:bodyPr wrap="square">
            <a:spAutoFit/>
          </a:bodyPr>
          <a:lstStyle/>
          <a:p>
            <a:pPr indent="202406"/>
            <a:r>
              <a:rPr lang="ru-RU" sz="2025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1) 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(мне) БЕЗРАЗЛИЧНО – неизменяемая приставка БЕЗ-.</a:t>
            </a:r>
          </a:p>
          <a:p>
            <a:pPr indent="202406"/>
            <a:r>
              <a:rPr lang="ru-RU" sz="2025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2) 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ОТОРВАННАЯ (пуговица) – в суффиксе полного при-</a:t>
            </a:r>
            <a:r>
              <a:rPr lang="ru-RU" sz="2025" dirty="0" err="1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частия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пишется </a:t>
            </a:r>
            <a:r>
              <a:rPr lang="ru-RU" sz="2025" dirty="0" smtClean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–НН, </a:t>
            </a:r>
            <a:r>
              <a:rPr lang="ru-RU" sz="2025" dirty="0" err="1" smtClean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тк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есть </a:t>
            </a:r>
            <a:r>
              <a:rPr lang="ru-RU" sz="2025" dirty="0" smtClean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приставка.</a:t>
            </a:r>
            <a:endParaRPr lang="ru-RU" sz="2025" dirty="0">
              <a:solidFill>
                <a:srgbClr val="6633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202406"/>
            <a:r>
              <a:rPr lang="ru-RU" sz="2025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3) 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ЗАПЕРЕТЬ (на ключ) – написание безударной гласной в корне слова объясняется исключением из правила о че-</a:t>
            </a:r>
            <a:r>
              <a:rPr lang="ru-RU" sz="2025" dirty="0" err="1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редующихся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корнях.</a:t>
            </a:r>
          </a:p>
          <a:p>
            <a:pPr indent="202406"/>
            <a:r>
              <a:rPr lang="ru-RU" sz="2025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4) 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ТАЮЩИЙ (снег) – в причастии, образованном от II спряжения, пишется суффикс -ЮЩ-.</a:t>
            </a:r>
          </a:p>
          <a:p>
            <a:pPr indent="202406"/>
            <a:r>
              <a:rPr lang="ru-RU" sz="2025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5) </a:t>
            </a:r>
            <a:r>
              <a:rPr lang="ru-RU" sz="2025" dirty="0">
                <a:solidFill>
                  <a:srgbClr val="66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(встретиться) ПО-ДРУЖЕСКИ – наречия на -И, -СКИ с приставкой ПО- пишутся через дефис.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67422" y="4314883"/>
            <a:ext cx="86754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5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25</a:t>
            </a: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7854995" y="5251379"/>
            <a:ext cx="733806" cy="363474"/>
          </a:xfrm>
          <a:prstGeom prst="stripedRightArrow">
            <a:avLst/>
          </a:prstGeom>
          <a:solidFill>
            <a:srgbClr val="FFEEDD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6439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85821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синтаксический анализ  (зад. 4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Замените данные словосочетания со способом связи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синонимичными со способом связи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согласование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132856"/>
            <a:ext cx="7211144" cy="51845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Куртка из кожи- 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Улицы  Парижа- -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Полка для книг-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Ночи без сна-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Шкатулка из серебра-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4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38100"/>
            <a:ext cx="74168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Проверка дом. задания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1"/>
            <a:ext cx="72728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какие группы делятся сложные предложения?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Назовите виды союзных предложений.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предложения называются сложносочинёнными, какие – сложноподчинёнными? В чём их различие?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Назовите средства  связи в ССП?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Каковы средства связи в СПП?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чём отличие союза от союзных слов?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403350" y="549275"/>
            <a:ext cx="73337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Сложноподчинённое предложение</a:t>
            </a:r>
          </a:p>
          <a:p>
            <a:pPr>
              <a:defRPr/>
            </a:pPr>
            <a:endParaRPr lang="ru-RU" sz="3600" b="1" i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419872" y="3933056"/>
            <a:ext cx="2736304" cy="169277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FF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b="1" i="1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сказал, что люблю осенний лес .</a:t>
            </a:r>
          </a:p>
          <a:p>
            <a:endParaRPr lang="ru-RU" sz="2000" b="1" i="1" dirty="0" smtClean="0">
              <a:solidFill>
                <a:srgbClr val="009DD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3399FF"/>
              </a:solidFill>
              <a:latin typeface="Monotype Corsiva" pitchFamily="66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563888" y="1071546"/>
            <a:ext cx="53692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</a:rPr>
              <a:t>СПП</a:t>
            </a:r>
            <a:endParaRPr lang="ru-RU" sz="7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2500298" y="2143116"/>
            <a:ext cx="215900" cy="358775"/>
          </a:xfrm>
          <a:prstGeom prst="downArrow">
            <a:avLst>
              <a:gd name="adj1" fmla="val 50000"/>
              <a:gd name="adj2" fmla="val 41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6786578" y="2143116"/>
            <a:ext cx="215900" cy="358775"/>
          </a:xfrm>
          <a:prstGeom prst="downArrow">
            <a:avLst>
              <a:gd name="adj1" fmla="val 50000"/>
              <a:gd name="adj2" fmla="val 41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6804248" y="2143116"/>
            <a:ext cx="215900" cy="358775"/>
          </a:xfrm>
          <a:prstGeom prst="downArrow">
            <a:avLst>
              <a:gd name="adj1" fmla="val 50000"/>
              <a:gd name="adj2" fmla="val 41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4643438" y="2143115"/>
            <a:ext cx="215900" cy="358775"/>
          </a:xfrm>
          <a:prstGeom prst="downArrow">
            <a:avLst>
              <a:gd name="adj1" fmla="val 50000"/>
              <a:gd name="adj2" fmla="val 41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3933056"/>
            <a:ext cx="2716198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9DD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9DD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Вот дом, который построил Джек.</a:t>
            </a:r>
          </a:p>
          <a:p>
            <a:endParaRPr lang="ru-RU" sz="2400" dirty="0">
              <a:solidFill>
                <a:srgbClr val="3399FF"/>
              </a:solidFill>
              <a:latin typeface="Monotype Corsiva" pitchFamily="66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444208" y="3933055"/>
            <a:ext cx="2699792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400" dirty="0" smtClean="0">
              <a:solidFill>
                <a:srgbClr val="3399FF"/>
              </a:solidFill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rgbClr val="3399FF"/>
                </a:solidFill>
                <a:latin typeface="Monotype Corsiva" pitchFamily="66" charset="0"/>
              </a:rPr>
              <a:t>Если будет хорошая погода, мы пойдём в лес. </a:t>
            </a:r>
            <a:endParaRPr lang="ru-RU" sz="2400" dirty="0">
              <a:solidFill>
                <a:srgbClr val="3399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65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9" grpId="0"/>
      <p:bldP spid="18440" grpId="0" animBg="1"/>
      <p:bldP spid="18442" grpId="0" animBg="1"/>
      <p:bldP spid="9" grpId="0" animBg="1"/>
      <p:bldP spid="11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5" y="1196752"/>
            <a:ext cx="759633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Сложноподчинённые</a:t>
            </a:r>
          </a:p>
          <a:p>
            <a:pPr algn="ctr"/>
            <a:r>
              <a:rPr lang="ru-RU" sz="48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редложения  (СПП)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8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придаточными определительными. </a:t>
            </a:r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8423920" y="6237312"/>
            <a:ext cx="674360" cy="432048"/>
          </a:xfrm>
          <a:prstGeom prst="actionButtonForwardNex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 :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591153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Расширить и </a:t>
            </a:r>
            <a:r>
              <a:rPr lang="ru-RU" dirty="0" err="1" smtClean="0"/>
              <a:t>углубИть</a:t>
            </a:r>
            <a:r>
              <a:rPr lang="ru-RU" dirty="0" smtClean="0"/>
              <a:t> знания о</a:t>
            </a:r>
          </a:p>
          <a:p>
            <a:pPr marL="0" indent="0">
              <a:buNone/>
            </a:pPr>
            <a:r>
              <a:rPr lang="ru-RU" dirty="0" smtClean="0"/>
              <a:t> «СПП с придаточным определительным»; </a:t>
            </a:r>
          </a:p>
          <a:p>
            <a:r>
              <a:rPr lang="ru-RU" dirty="0" smtClean="0"/>
              <a:t>Научиться находить в тексте  СПП с придаточным определительным.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0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урока :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556792"/>
            <a:ext cx="7140649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Н</a:t>
            </a:r>
            <a:r>
              <a:rPr lang="ru-RU" dirty="0" smtClean="0"/>
              <a:t>аучиться </a:t>
            </a:r>
            <a:r>
              <a:rPr lang="ru-RU" dirty="0"/>
              <a:t>находить слово, к которому относится придаточное </a:t>
            </a:r>
            <a:r>
              <a:rPr lang="ru-RU" dirty="0" smtClean="0"/>
              <a:t>предложение;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правильно </a:t>
            </a:r>
            <a:r>
              <a:rPr lang="ru-RU" dirty="0"/>
              <a:t>задавать вопрос 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определять вид придаточного.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98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566</Words>
  <Application>Microsoft Office PowerPoint</Application>
  <PresentationFormat>Экран (4:3)</PresentationFormat>
  <Paragraphs>90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Monotype Corsiva</vt:lpstr>
      <vt:lpstr>Times New Roman</vt:lpstr>
      <vt:lpstr>Wingdings</vt:lpstr>
      <vt:lpstr>Тема Office</vt:lpstr>
      <vt:lpstr>Презентация PowerPoint</vt:lpstr>
      <vt:lpstr>. </vt:lpstr>
      <vt:lpstr>Презентация PowerPoint</vt:lpstr>
      <vt:lpstr> синтаксический анализ  (зад. 4 ) Замените данные словосочетания со способом связи управление синонимичными со способом связи согласование</vt:lpstr>
      <vt:lpstr>Презентация PowerPoint</vt:lpstr>
      <vt:lpstr>Презентация PowerPoint</vt:lpstr>
      <vt:lpstr>Презентация PowerPoint</vt:lpstr>
      <vt:lpstr>Цель урока : </vt:lpstr>
      <vt:lpstr>Задачи урока :</vt:lpstr>
      <vt:lpstr>Презентация PowerPoint</vt:lpstr>
      <vt:lpstr>Презентация PowerPoint</vt:lpstr>
      <vt:lpstr>- С помощью каких слов связывается придаточное предложение с главным? –   -Какие  виды придаточных  определительных узнали?  - Средства связи в СПП с придаточным определительным? </vt:lpstr>
      <vt:lpstr>Презентация PowerPoint</vt:lpstr>
      <vt:lpstr>Готовимся к ОГЭ:  (Расставьте, где нужно, запятые) </vt:lpstr>
      <vt:lpstr>Выполнение Упр 115</vt:lpstr>
      <vt:lpstr>Домашнее задание :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Придаточные определительные</dc:title>
  <dc:subject>Сложноподчиненное предложение</dc:subject>
  <dc:creator>Елена Кисель</dc:creator>
  <cp:lastModifiedBy>Admin</cp:lastModifiedBy>
  <cp:revision>111</cp:revision>
  <dcterms:created xsi:type="dcterms:W3CDTF">2015-05-02T01:43:01Z</dcterms:created>
  <dcterms:modified xsi:type="dcterms:W3CDTF">2023-07-11T15:56:32Z</dcterms:modified>
</cp:coreProperties>
</file>