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370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3A1C593-65D0-4073-BCC9-577B9352EA97}" type="datetimeFigureOut">
              <a:rPr lang="en-US"/>
              <a:t>11/7/2021</a:t>
            </a:fld>
            <a:endParaRPr lang="en-US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B618960-8005-486C-9A75-10CB2AAC16F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3A1C593-65D0-4073-BCC9-577B9352EA97}" type="datetimeFigureOut">
              <a:rPr lang="en-US"/>
              <a:t>11/7/2021</a:t>
            </a:fld>
            <a:endParaRPr lang="en-US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B618960-8005-486C-9A75-10CB2AAC16F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839200" y="274638"/>
            <a:ext cx="27432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609600" y="274638"/>
            <a:ext cx="8070573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3A1C593-65D0-4073-BCC9-577B9352EA97}" type="datetimeFigureOut">
              <a:rPr lang="en-US"/>
              <a:t>11/7/2021</a:t>
            </a:fld>
            <a:endParaRPr lang="en-US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B618960-8005-486C-9A75-10CB2AAC16F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3A1C593-65D0-4073-BCC9-577B9352EA97}" type="datetimeFigureOut">
              <a:rPr lang="en-US"/>
              <a:t>11/7/2021</a:t>
            </a:fld>
            <a:endParaRPr lang="en-US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B618960-8005-486C-9A75-10CB2AAC16F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3A1C593-65D0-4073-BCC9-577B9352EA97}" type="datetimeFigureOut">
              <a:rPr lang="en-US"/>
              <a:t>11/7/2021</a:t>
            </a:fld>
            <a:endParaRPr lang="en-US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B618960-8005-486C-9A75-10CB2AAC16F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Объект 2"/>
          <p:cNvSpPr>
            <a:spLocks noGrp="1"/>
          </p:cNvSpPr>
          <p:nvPr>
            <p:ph sz="half" idx="1"/>
          </p:nvPr>
        </p:nvSpPr>
        <p:spPr bwMode="auto">
          <a:xfrm>
            <a:off x="609600" y="1600200"/>
            <a:ext cx="5376672" cy="4525963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half" idx="2"/>
          </p:nvPr>
        </p:nvSpPr>
        <p:spPr bwMode="auto">
          <a:xfrm>
            <a:off x="6205728" y="1600200"/>
            <a:ext cx="5376672" cy="4525963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3A1C593-65D0-4073-BCC9-577B9352EA97}" type="datetimeFigureOut">
              <a:rPr lang="en-US"/>
              <a:t>11/7/2021</a:t>
            </a:fld>
            <a:endParaRPr lang="en-US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B618960-8005-486C-9A75-10CB2AAC16F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8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3A1C593-65D0-4073-BCC9-577B9352EA97}" type="datetimeFigureOut">
              <a:rPr lang="en-US"/>
              <a:t>11/7/2021</a:t>
            </a:fld>
            <a:endParaRPr lang="en-US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B618960-8005-486C-9A75-10CB2AAC16F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3A1C593-65D0-4073-BCC9-577B9352EA97}" type="datetimeFigureOut">
              <a:rPr lang="en-US"/>
              <a:t>11/7/2021</a:t>
            </a:fld>
            <a:endParaRPr lang="en-US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B618960-8005-486C-9A75-10CB2AAC16F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3A1C593-65D0-4073-BCC9-577B9352EA97}" type="datetimeFigureOut">
              <a:rPr lang="en-US"/>
              <a:t>11/7/2021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B618960-8005-486C-9A75-10CB2AAC16F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3A1C593-65D0-4073-BCC9-577B9352EA97}" type="datetimeFigureOut">
              <a:rPr lang="en-US"/>
              <a:t>11/7/2021</a:t>
            </a:fld>
            <a:endParaRPr lang="en-US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B618960-8005-486C-9A75-10CB2AAC16F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3A1C593-65D0-4073-BCC9-577B9352EA97}" type="datetimeFigureOut">
              <a:rPr lang="en-US"/>
              <a:t>11/7/2021</a:t>
            </a:fld>
            <a:endParaRPr lang="en-US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B618960-8005-486C-9A75-10CB2AAC16F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025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>
              <a:defRPr/>
            </a:pPr>
            <a:r>
              <a:rPr/>
              <a:t>Click to edit Master title style</a:t>
            </a:r>
          </a:p>
        </p:txBody>
      </p:sp>
      <p:sp>
        <p:nvSpPr>
          <p:cNvPr id="5" name="Замещающий текст 1026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>
              <a:defRPr/>
            </a:pPr>
            <a:r>
              <a:rPr/>
              <a:t>Click to edit Master text styles</a:t>
            </a:r>
          </a:p>
          <a:p>
            <a:pPr lvl="1">
              <a:defRPr/>
            </a:pPr>
            <a:r>
              <a:rPr/>
              <a:t>Second level</a:t>
            </a:r>
          </a:p>
          <a:p>
            <a:pPr lvl="2">
              <a:defRPr/>
            </a:pPr>
            <a:r>
              <a:rPr/>
              <a:t>Third level</a:t>
            </a:r>
          </a:p>
          <a:p>
            <a:pPr lvl="3">
              <a:defRPr/>
            </a:pPr>
            <a:r>
              <a:rPr/>
              <a:t>Fourth level</a:t>
            </a:r>
          </a:p>
          <a:p>
            <a:pPr lvl="4">
              <a:defRPr/>
            </a:pPr>
            <a:r>
              <a:rPr/>
              <a:t>Fifth level</a:t>
            </a:r>
          </a:p>
        </p:txBody>
      </p:sp>
      <p:sp>
        <p:nvSpPr>
          <p:cNvPr id="6" name="Замещающая дата 1027"/>
          <p:cNvSpPr>
            <a:spLocks noGrp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63A1C593-65D0-4073-BCC9-577B9352EA97}" type="datetimeFigureOut">
              <a:rPr lang="en-US"/>
              <a:t>11/7/2021</a:t>
            </a:fld>
            <a:endParaRPr lang="en-US"/>
          </a:p>
        </p:txBody>
      </p:sp>
      <p:sp>
        <p:nvSpPr>
          <p:cNvPr id="7" name="Замещающий нижний колонтитул 1028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Замещающий номер слайда 1029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>
              <a:defRPr/>
            </a:pPr>
            <a:fld id="{9B618960-8005-486C-9A75-10CB2AAC16F9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defRPr sz="4400" b="0" i="0" u="none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>
        <a:lnSpc>
          <a:spcPct val="100000"/>
        </a:lnSpc>
        <a:spcBef>
          <a:spcPts val="0"/>
        </a:spcBef>
        <a:spcAft>
          <a:spcPts val="0"/>
        </a:spcAft>
        <a:buChar char="•"/>
        <a:defRPr sz="3200" b="0" i="0" u="none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sz="2800" b="0" i="0" u="none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>
        <a:lnSpc>
          <a:spcPct val="100000"/>
        </a:lnSpc>
        <a:spcBef>
          <a:spcPts val="0"/>
        </a:spcBef>
        <a:spcAft>
          <a:spcPts val="0"/>
        </a:spcAft>
        <a:buChar char="•"/>
        <a:defRPr sz="2400" b="0" i="0" u="none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sz="2000" b="0" i="0" u="none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sz="2000" b="0" i="0" u="none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sz="2000" b="0" i="0" u="none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sz="2000" b="0" i="0" u="none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sz="2000" b="0" i="0" u="none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sz="2000" b="0" i="0" u="none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None/>
        <a:defRPr sz="1800" b="0" i="0" u="none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None/>
        <a:defRPr b="0" i="0" u="none">
          <a:solidFill>
            <a:schemeClr val="tx1"/>
          </a:solidFill>
          <a:latin typeface="Arial"/>
          <a:ea typeface="+mn-ea"/>
          <a:cs typeface="+mn-cs"/>
        </a:defRPr>
      </a:lvl2pPr>
      <a:lvl3pPr marL="914400" lvl="2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None/>
        <a:defRPr b="0" i="0" u="none">
          <a:solidFill>
            <a:schemeClr val="tx1"/>
          </a:solidFill>
          <a:latin typeface="Arial"/>
          <a:ea typeface="+mn-ea"/>
          <a:cs typeface="+mn-cs"/>
        </a:defRPr>
      </a:lvl3pPr>
      <a:lvl4pPr marL="1371600" lvl="3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None/>
        <a:defRPr b="0" i="0" u="none">
          <a:solidFill>
            <a:schemeClr val="tx1"/>
          </a:solidFill>
          <a:latin typeface="Arial"/>
          <a:ea typeface="+mn-ea"/>
          <a:cs typeface="+mn-cs"/>
        </a:defRPr>
      </a:lvl4pPr>
      <a:lvl5pPr marL="1828800" lvl="4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None/>
        <a:defRPr b="0" i="0" u="none">
          <a:solidFill>
            <a:schemeClr val="tx1"/>
          </a:solidFill>
          <a:latin typeface="Arial"/>
          <a:ea typeface="+mn-ea"/>
          <a:cs typeface="+mn-cs"/>
        </a:defRPr>
      </a:lvl5pPr>
      <a:lvl6pPr marL="2286000" lvl="5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None/>
        <a:defRPr b="0" i="0" u="none">
          <a:solidFill>
            <a:schemeClr val="tx1"/>
          </a:solidFill>
          <a:latin typeface="Arial"/>
          <a:ea typeface="+mn-ea"/>
          <a:cs typeface="+mn-cs"/>
        </a:defRPr>
      </a:lvl6pPr>
      <a:lvl7pPr marL="2743200" lvl="6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None/>
        <a:defRPr b="0" i="0" u="none">
          <a:solidFill>
            <a:schemeClr val="tx1"/>
          </a:solidFill>
          <a:latin typeface="Arial"/>
          <a:ea typeface="+mn-ea"/>
          <a:cs typeface="+mn-cs"/>
        </a:defRPr>
      </a:lvl7pPr>
      <a:lvl8pPr marL="3200400" lvl="7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None/>
        <a:defRPr b="0" i="0" u="none">
          <a:solidFill>
            <a:schemeClr val="tx1"/>
          </a:solidFill>
          <a:latin typeface="Arial"/>
          <a:ea typeface="+mn-ea"/>
          <a:cs typeface="+mn-cs"/>
        </a:defRPr>
      </a:lvl8pPr>
      <a:lvl9pPr marL="3657600" lvl="8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None/>
        <a:defRPr b="0" i="0" u="none">
          <a:solidFill>
            <a:schemeClr val="tx1"/>
          </a:solidFill>
          <a:latin typeface="Arial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6530340" y="1122680"/>
            <a:ext cx="4979035" cy="2387600"/>
          </a:xfrm>
        </p:spPr>
        <p:txBody>
          <a:bodyPr/>
          <a:lstStyle/>
          <a:p>
            <a:pPr algn="ctr">
              <a:defRPr/>
            </a:pPr>
            <a:r>
              <a:rPr lang="ru-RU" sz="660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latin typeface="Arial Black"/>
                <a:cs typeface="Arial Black"/>
              </a:rPr>
              <a:t>Гуси-лебеди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6962140" y="5015865"/>
            <a:ext cx="4892039" cy="1525270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ru-RU" sz="1400" dirty="0">
                <a:latin typeface="Times New Roman"/>
                <a:cs typeface="Times New Roman"/>
              </a:rPr>
              <a:t>Презентацию </a:t>
            </a:r>
            <a:r>
              <a:rPr lang="ru-RU" sz="1400" dirty="0" err="1" smtClean="0">
                <a:latin typeface="Times New Roman"/>
                <a:cs typeface="Times New Roman"/>
              </a:rPr>
              <a:t>разработал:Лысова</a:t>
            </a:r>
            <a:r>
              <a:rPr lang="ru-RU" sz="1400" dirty="0" smtClean="0">
                <a:latin typeface="Times New Roman"/>
                <a:cs typeface="Times New Roman"/>
              </a:rPr>
              <a:t> Наталья Артуровна </a:t>
            </a:r>
            <a:endParaRPr lang="ru-RU" sz="1400" dirty="0">
              <a:latin typeface="Times New Roman"/>
              <a:cs typeface="Times New Roman"/>
            </a:endParaRPr>
          </a:p>
          <a:p>
            <a:pPr algn="l">
              <a:defRPr/>
            </a:pPr>
            <a:r>
              <a:rPr lang="ru-RU" sz="1400" dirty="0">
                <a:latin typeface="Times New Roman"/>
                <a:cs typeface="Times New Roman"/>
              </a:rPr>
              <a:t>Воспитатель </a:t>
            </a:r>
            <a:r>
              <a:rPr lang="ru-RU" sz="1400" dirty="0" smtClean="0">
                <a:latin typeface="Times New Roman"/>
                <a:cs typeface="Times New Roman"/>
              </a:rPr>
              <a:t>во второй </a:t>
            </a:r>
            <a:r>
              <a:rPr lang="ru-RU" sz="1400" dirty="0">
                <a:latin typeface="Times New Roman"/>
                <a:cs typeface="Times New Roman"/>
              </a:rPr>
              <a:t>младшей группе.</a:t>
            </a:r>
          </a:p>
          <a:p>
            <a:pPr algn="l">
              <a:defRPr/>
            </a:pPr>
            <a:r>
              <a:rPr lang="ru-RU" sz="1400" dirty="0" smtClean="0">
                <a:latin typeface="Times New Roman"/>
                <a:cs typeface="Times New Roman"/>
              </a:rPr>
              <a:t>МБОУ «Березовская </a:t>
            </a:r>
            <a:r>
              <a:rPr lang="ru-RU" sz="1400" dirty="0" err="1" smtClean="0">
                <a:latin typeface="Times New Roman"/>
                <a:cs typeface="Times New Roman"/>
              </a:rPr>
              <a:t>школа»с.Березовка</a:t>
            </a:r>
            <a:r>
              <a:rPr lang="ru-RU" sz="1400" smtClean="0">
                <a:latin typeface="Times New Roman"/>
                <a:cs typeface="Times New Roman"/>
              </a:rPr>
              <a:t>.</a:t>
            </a:r>
            <a:endParaRPr lang="ru-RU" sz="1400" dirty="0">
              <a:latin typeface="Times New Roman"/>
              <a:cs typeface="Times New Roman"/>
            </a:endParaRPr>
          </a:p>
          <a:p>
            <a:pPr algn="l">
              <a:defRPr/>
            </a:pPr>
            <a:endParaRPr lang="ru-RU" sz="1400" dirty="0">
              <a:latin typeface="Times New Roman"/>
              <a:cs typeface="Times New Roman"/>
            </a:endParaRPr>
          </a:p>
        </p:txBody>
      </p:sp>
      <p:pic>
        <p:nvPicPr>
          <p:cNvPr id="6" name="Изображение 4" descr="i_014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92480" y="631190"/>
            <a:ext cx="6420485" cy="53581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471170"/>
            <a:ext cx="10972800" cy="2155190"/>
          </a:xfrm>
        </p:spPr>
        <p:txBody>
          <a:bodyPr/>
          <a:lstStyle/>
          <a:p>
            <a:pPr algn="l">
              <a:defRPr/>
            </a:pP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Баба - яга дала ей веретено, а сама ушла. Девочка прядёт - вдруг из - под печки выбегает мышка и говорит ей: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en-US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</a:t>
            </a: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Девица, девица, дай мне кашки, я тебе добренькое скажу.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Девочка дала ей кашки, мышка ей сказала: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Баба - яга пошла баню топить. Она тебя вымоет, выпарит, в печь посадит, зажарит и съест, сама н твоих костях покатается.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Девочка сидит ни жива ни мертва, плачет, а мышка ей опять: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Не дожидайся, бери братца, беги, а я за тебя кудель попряду. 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endParaRPr lang="ru-RU" sz="1600">
              <a:solidFill>
                <a:schemeClr val="accent5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  <p:pic>
        <p:nvPicPr>
          <p:cNvPr id="5" name="Замещающее содержимое 3" descr="napicdi1d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2588260" y="2773680"/>
            <a:ext cx="6568440" cy="36734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955"/>
            <a:ext cx="10972800" cy="1930400"/>
          </a:xfrm>
        </p:spPr>
        <p:txBody>
          <a:bodyPr/>
          <a:lstStyle/>
          <a:p>
            <a:pPr algn="l">
              <a:defRPr/>
            </a:pP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Девочка взяла братца и побежала. А баба - яга подойдёт к окошку и спрашивает: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Девица, прядёшь ли?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Мышка ей отвечает: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Пряду, бабушка...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Баба - яга баню вытопила и пошла за девочкой. А в избушке нет никого. Баба - яга закричала: 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Гуси - лебеди! Летите в погоню! Сестра братца унесла!..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endParaRPr lang="ru-RU" sz="1600">
              <a:solidFill>
                <a:schemeClr val="accent5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  <p:pic>
        <p:nvPicPr>
          <p:cNvPr id="5" name="Замещающее содержимое 3" descr="gusi8-300x171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2263140" y="2306955"/>
            <a:ext cx="7142480" cy="39617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955"/>
            <a:ext cx="10972800" cy="1884045"/>
          </a:xfrm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ФИЗКУЛЬТМИНУТКА</a:t>
            </a:r>
            <a:br>
              <a:rPr lang="ru-RU" sz="24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24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/>
            </a:r>
            <a:br>
              <a:rPr lang="ru-RU" sz="24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Лебеди летят, крыльями машут.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Прогнулись над водой, качают головой.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Прямо и гордо умеют держаться.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И очень бесшумно на место садятся.</a:t>
            </a:r>
          </a:p>
        </p:txBody>
      </p:sp>
      <p:pic>
        <p:nvPicPr>
          <p:cNvPr id="5" name="Замещающее содержимое 5" descr="i_014png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3823970" y="2461895"/>
            <a:ext cx="4543425" cy="36645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955"/>
            <a:ext cx="10972800" cy="1524000"/>
          </a:xfrm>
        </p:spPr>
        <p:txBody>
          <a:bodyPr/>
          <a:lstStyle/>
          <a:p>
            <a:pPr algn="l">
              <a:defRPr/>
            </a:pP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Сестра с братцем добежала до молочной реки. Видит - летят гуси - лебеди.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Речка, матушка, спрячь меня!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Поешь моего простого киселька.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Девочка поела и спасибо сказала. Река укрыла её под кисельным бережком.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Гуси - лебеди не увидели, пролетели мимо. Девочка с братцем опять побежали. А гуси - лебеди воротились навстречу, вот - вот увидят. Что делать? Беда! </a:t>
            </a:r>
          </a:p>
        </p:txBody>
      </p:sp>
      <p:pic>
        <p:nvPicPr>
          <p:cNvPr id="5" name="Замещающее содержимое 3" descr="gusi9-300x170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2388870" y="2290445"/>
            <a:ext cx="7043419" cy="37445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955"/>
            <a:ext cx="10972800" cy="1723390"/>
          </a:xfrm>
        </p:spPr>
        <p:txBody>
          <a:bodyPr/>
          <a:lstStyle/>
          <a:p>
            <a:pPr algn="l">
              <a:defRPr/>
            </a:pP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Стоит яблоня...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Яблоня, матушка, спрячь меня!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Поешь моего лесного яблочка.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Девочка поскорее съела и спасибо сказала. Яблоня её заслонила ветвями, прикрыла листами. Гуси - лебеди не увидели, пролетели мимо. Девочка опять побежала. Бежит, бежит, уж недалеко осталось. Тут гуси - лебеди увидели её, загоготали - налетают, крыльями бьют, того гляди, братца из рук вырвут.</a:t>
            </a:r>
          </a:p>
        </p:txBody>
      </p:sp>
      <p:pic>
        <p:nvPicPr>
          <p:cNvPr id="5" name="Замещающее содержимое 3" descr="gusi10-300x175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2750185" y="2548890"/>
            <a:ext cx="6639559" cy="3628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955"/>
            <a:ext cx="10972800" cy="1426845"/>
          </a:xfrm>
        </p:spPr>
        <p:txBody>
          <a:bodyPr/>
          <a:lstStyle/>
          <a:p>
            <a:pPr algn="l">
              <a:defRPr/>
            </a:pP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Добежала девочка до печки: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Печка, матушка, спрячь меня!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Поешь моего ржаного пирожка.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Девочка скорее - пирожок в рот, а сама с братцем в печь, села в устьице.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Гуси - лебеди полетали - полетали, покричали - покричали и ни с чем улетели к бабе - яге.</a:t>
            </a:r>
          </a:p>
        </p:txBody>
      </p:sp>
      <p:pic>
        <p:nvPicPr>
          <p:cNvPr id="5" name="Замещающее содержимое 3" descr="gusi11-300x176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2922905" y="2426335"/>
            <a:ext cx="6607810" cy="34734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Девочка сказала печи спасибо и вместе с братцем прибежала домой. А тут и отец с матерью пришли.</a:t>
            </a:r>
          </a:p>
        </p:txBody>
      </p:sp>
      <p:pic>
        <p:nvPicPr>
          <p:cNvPr id="5" name="Замещающее содержимое 3" descr="gusi12-300x176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2616835" y="2239010"/>
            <a:ext cx="7174865" cy="37160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" name="Замещающее содержимое 5" descr="img17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473075" y="401320"/>
            <a:ext cx="11294745" cy="60623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24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РЕФЛЕКСИЯ</a:t>
            </a:r>
          </a:p>
        </p:txBody>
      </p:sp>
      <p:pic>
        <p:nvPicPr>
          <p:cNvPr id="5" name="Замещающее содержимое 3" descr="gusi2-300x16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/>
        </p:blipFill>
        <p:spPr bwMode="auto">
          <a:xfrm>
            <a:off x="259080" y="1372235"/>
            <a:ext cx="2857500" cy="1562100"/>
          </a:xfrm>
          <a:prstGeom prst="rect">
            <a:avLst/>
          </a:prstGeom>
        </p:spPr>
      </p:pic>
      <p:pic>
        <p:nvPicPr>
          <p:cNvPr id="6" name="Замещающее содержимое 4" descr="gusi4-300x172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/>
        </p:blipFill>
        <p:spPr bwMode="auto">
          <a:xfrm>
            <a:off x="3039110" y="1976120"/>
            <a:ext cx="2857500" cy="1638300"/>
          </a:xfrm>
          <a:prstGeom prst="rect">
            <a:avLst/>
          </a:prstGeom>
        </p:spPr>
      </p:pic>
      <p:pic>
        <p:nvPicPr>
          <p:cNvPr id="7" name="Изображение 5" descr="gusi5-300x17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867399" y="1296035"/>
            <a:ext cx="2857500" cy="1638300"/>
          </a:xfrm>
          <a:prstGeom prst="rect">
            <a:avLst/>
          </a:prstGeom>
        </p:spPr>
      </p:pic>
      <p:pic>
        <p:nvPicPr>
          <p:cNvPr id="8" name="Изображение 6" descr="gusi6-300x176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8724900" y="1849120"/>
            <a:ext cx="2857500" cy="1676400"/>
          </a:xfrm>
          <a:prstGeom prst="rect">
            <a:avLst/>
          </a:prstGeom>
        </p:spPr>
      </p:pic>
      <p:pic>
        <p:nvPicPr>
          <p:cNvPr id="9" name="Изображение 7" descr="gusi7-300x171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426210" y="4375785"/>
            <a:ext cx="2857500" cy="1628775"/>
          </a:xfrm>
          <a:prstGeom prst="rect">
            <a:avLst/>
          </a:prstGeom>
        </p:spPr>
      </p:pic>
      <p:pic>
        <p:nvPicPr>
          <p:cNvPr id="10" name="Изображение 8" descr="napicdi1d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4572000" y="4791710"/>
            <a:ext cx="3048000" cy="1438910"/>
          </a:xfrm>
          <a:prstGeom prst="rect">
            <a:avLst/>
          </a:prstGeom>
        </p:spPr>
      </p:pic>
      <p:pic>
        <p:nvPicPr>
          <p:cNvPr id="11" name="Изображение 9" descr="gusi-300x150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7846060" y="4375785"/>
            <a:ext cx="2857500" cy="167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Жили мужик да баба. У них была дочка да сынок маленький. 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Доченька, - говорит мать, - мы поедем на работу, береги братца! Не ходи со двора, будь умницей - мы купим тебе платочек.</a:t>
            </a:r>
          </a:p>
        </p:txBody>
      </p:sp>
      <p:pic>
        <p:nvPicPr>
          <p:cNvPr id="5" name="Замещающее содержимое 3" descr="gusi-300x150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2401570" y="1808480"/>
            <a:ext cx="7399020" cy="3693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Отец с матерью ушли, а дочка позабыла, что ей приказывали: посадила братца на травке под окошко, сама побежала на улицу, заигралась, загулялась.</a:t>
            </a:r>
          </a:p>
        </p:txBody>
      </p:sp>
      <p:pic>
        <p:nvPicPr>
          <p:cNvPr id="5" name="Замещающее содержимое 3" descr="gusi1-300x158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2466340" y="1809750"/>
            <a:ext cx="7127875" cy="40208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Налетели гуси-лебеди, подхватили мальчика, унесли на крыльях. Вернулась девочка, глядь - братца нету! Ахнула, кинулась туда - сюда - нету! Она его кликала, слезами заливалась, причитывала, что худо будет от отца с матерью, - братец не откликнулся.</a:t>
            </a:r>
          </a:p>
        </p:txBody>
      </p:sp>
      <p:pic>
        <p:nvPicPr>
          <p:cNvPr id="5" name="Замещающее содержимое 3" descr="gusi2-300x164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2509520" y="1690370"/>
            <a:ext cx="7172960" cy="41503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ru-RU" sz="1600">
                <a:latin typeface="Arial Black"/>
                <a:cs typeface="Arial Black"/>
              </a:rPr>
              <a:t>Выбежала она в чистое поле и только видела: метнулись вдалеке гуси - лебеди и пропали за тёмным лесом. Тут она догадалась, что они унесли её братца: про гусей - лебедей давно шла дурная слава - что они пошаливали, маленьких детей уносили. Бросилась девочка догонять их.</a:t>
            </a:r>
          </a:p>
        </p:txBody>
      </p:sp>
      <p:pic>
        <p:nvPicPr>
          <p:cNvPr id="5" name="Замещающее содержимое 3" descr="gusi3-300x170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2379345" y="1942465"/>
            <a:ext cx="7236460" cy="37001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Бежала, бежала, увидела - стоит печь. 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Печка, печка, скажи, куда гуси - лебеди полетели? Печка ей отвечает: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Съешь моего ржаного пирожка - скажу.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Стану я ржаной пирог есть! У моего батюшки и пшеничные не едятся...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Печка ей не сказала.</a:t>
            </a:r>
          </a:p>
        </p:txBody>
      </p:sp>
      <p:pic>
        <p:nvPicPr>
          <p:cNvPr id="5" name="Замещающее содержимое 3" descr="gusi4-300x172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2552065" y="1941830"/>
            <a:ext cx="6978015" cy="38296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Побежала девочка дальше - стоит яблоня. 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Яблоня, яблоня, скажи, куда гуси - лебеди полетели?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Поешь моего лесного яблочка - скажу.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У моего батюшки и садовые не едятся...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Яблоня ей не сказала.</a:t>
            </a:r>
          </a:p>
        </p:txBody>
      </p:sp>
      <p:pic>
        <p:nvPicPr>
          <p:cNvPr id="5" name="Замещающее содержимое 3" descr="gusi5-300x172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3009900" y="1911350"/>
            <a:ext cx="6269355" cy="36201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Побежала девочка дальше. Течёт молочная река в кисельных берегах.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Молочная река, кисельные берега, куда гуси - лебеди полетели?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Поешь моего простого киселька с молочком - скажу.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У моего батюшки и сливочки не едятся...</a:t>
            </a:r>
          </a:p>
        </p:txBody>
      </p:sp>
      <p:pic>
        <p:nvPicPr>
          <p:cNvPr id="5" name="Замещающее содержимое 3" descr="gusi6-300x176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3053080" y="2065020"/>
            <a:ext cx="6019165" cy="36715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955"/>
            <a:ext cx="10972800" cy="1765300"/>
          </a:xfrm>
        </p:spPr>
        <p:txBody>
          <a:bodyPr/>
          <a:lstStyle/>
          <a:p>
            <a:pPr algn="l">
              <a:defRPr/>
            </a:pP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Долго она бегала по полям, по лесам. День клонится к вечеру, делать нечего - надо идти домой. Вруг видит - стоит избушка на курьей ножке, об одном окошке, кругом себя поворачивается. В избушке старая баба - яга прядёт кудель. А на лавочке сидит братец, играет серебряными яблочками. Девочка заходит в избушку: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Здравствуй, бабушка!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Здравствуй, девица! Зачем на глаза явилась?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Я по мхам, по болотам ходила, платье измочила, пришла погреться.</a:t>
            </a:r>
            <a:b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ru-RU" sz="1600">
                <a:solidFill>
                  <a:schemeClr val="accent5">
                    <a:lumMod val="75000"/>
                  </a:schemeClr>
                </a:solidFill>
                <a:latin typeface="Arial Black"/>
                <a:cs typeface="Arial Black"/>
              </a:rPr>
              <a:t>- Садись покуда кудель прясть.</a:t>
            </a:r>
          </a:p>
        </p:txBody>
      </p:sp>
      <p:pic>
        <p:nvPicPr>
          <p:cNvPr id="5" name="Замещающее содержимое 3" descr="gusi7-300x171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2987675" y="2558415"/>
            <a:ext cx="5822950" cy="35585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DB6EF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C0D7F5"/>
        </a:accent5>
        <a:accent6>
          <a:srgbClr val="AC4744"/>
        </a:accent6>
        <a:hlink>
          <a:srgbClr val="0066CC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333</Words>
  <Application>Microsoft Office PowerPoint</Application>
  <DocSecurity>0</DocSecurity>
  <PresentationFormat>Произвольный</PresentationFormat>
  <Paragraphs>20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Default Design</vt:lpstr>
      <vt:lpstr>Гуси-лебеди</vt:lpstr>
      <vt:lpstr>Жили мужик да баба. У них была дочка да сынок маленький.  - Доченька, - говорит мать, - мы поедем на работу, береги братца! Не ходи со двора, будь умницей - мы купим тебе платочек.</vt:lpstr>
      <vt:lpstr>Отец с матерью ушли, а дочка позабыла, что ей приказывали: посадила братца на травке под окошко, сама побежала на улицу, заигралась, загулялась.</vt:lpstr>
      <vt:lpstr>Налетели гуси-лебеди, подхватили мальчика, унесли на крыльях. Вернулась девочка, глядь - братца нету! Ахнула, кинулась туда - сюда - нету! Она его кликала, слезами заливалась, причитывала, что худо будет от отца с матерью, - братец не откликнулся.</vt:lpstr>
      <vt:lpstr>Выбежала она в чистое поле и только видела: метнулись вдалеке гуси - лебеди и пропали за тёмным лесом. Тут она догадалась, что они унесли её братца: про гусей - лебедей давно шла дурная слава - что они пошаливали, маленьких детей уносили. Бросилась девочка догонять их.</vt:lpstr>
      <vt:lpstr>Бежала, бежала, увидела - стоит печь.  - Печка, печка, скажи, куда гуси - лебеди полетели? Печка ей отвечает: - Съешь моего ржаного пирожка - скажу. - Стану я ржаной пирог есть! У моего батюшки и пшеничные не едятся... Печка ей не сказала.</vt:lpstr>
      <vt:lpstr>Побежала девочка дальше - стоит яблоня.  - Яблоня, яблоня, скажи, куда гуси - лебеди полетели? - Поешь моего лесного яблочка - скажу. - У моего батюшки и садовые не едятся... Яблоня ей не сказала.</vt:lpstr>
      <vt:lpstr>Побежала девочка дальше. Течёт молочная река в кисельных берегах. - Молочная река, кисельные берега, куда гуси - лебеди полетели? - Поешь моего простого киселька с молочком - скажу. - У моего батюшки и сливочки не едятся...</vt:lpstr>
      <vt:lpstr>Долго она бегала по полям, по лесам. День клонится к вечеру, делать нечего - надо идти домой. Вруг видит - стоит избушка на курьей ножке, об одном окошке, кругом себя поворачивается. В избушке старая баба - яга прядёт кудель. А на лавочке сидит братец, играет серебряными яблочками. Девочка заходит в избушку: - Здравствуй, бабушка! - Здравствуй, девица! Зачем на глаза явилась? - Я по мхам, по болотам ходила, платье измочила, пришла погреться. - Садись покуда кудель прясть.</vt:lpstr>
      <vt:lpstr>Баба - яга дала ей веретено, а сама ушла. Девочка прядёт - вдруг из - под печки выбегает мышка и говорит ей: - Девица, девица, дай мне кашки, я тебе добренькое скажу. Девочка дала ей кашки, мышка ей сказала: - Баба - яга пошла баню топить. Она тебя вымоет, выпарит, в печь посадит, зажарит и съест, сама н твоих костях покатается. Девочка сидит ни жива ни мертва, плачет, а мышка ей опять: - Не дожидайся, бери братца, беги, а я за тебя кудель попряду.  </vt:lpstr>
      <vt:lpstr>Девочка взяла братца и побежала. А баба - яга подойдёт к окошку и спрашивает: - Девица, прядёшь ли? Мышка ей отвечает: - Пряду, бабушка... Баба - яга баню вытопила и пошла за девочкой. А в избушке нет никого. Баба - яга закричала:  - Гуси - лебеди! Летите в погоню! Сестра братца унесла!.. </vt:lpstr>
      <vt:lpstr>ФИЗКУЛЬТМИНУТКА  Лебеди летят, крыльями машут. Прогнулись над водой, качают головой. Прямо и гордо умеют держаться. И очень бесшумно на место садятся.</vt:lpstr>
      <vt:lpstr>Сестра с братцем добежала до молочной реки. Видит - летят гуси - лебеди. - Речка, матушка, спрячь меня! - Поешь моего простого киселька. Девочка поела и спасибо сказала. Река укрыла её под кисельным бережком. Гуси - лебеди не увидели, пролетели мимо. Девочка с братцем опять побежали. А гуси - лебеди воротились навстречу, вот - вот увидят. Что делать? Беда! </vt:lpstr>
      <vt:lpstr>Стоит яблоня... - Яблоня, матушка, спрячь меня! - Поешь моего лесного яблочка. Девочка поскорее съела и спасибо сказала. Яблоня её заслонила ветвями, прикрыла листами. Гуси - лебеди не увидели, пролетели мимо. Девочка опять побежала. Бежит, бежит, уж недалеко осталось. Тут гуси - лебеди увидели её, загоготали - налетают, крыльями бьют, того гляди, братца из рук вырвут.</vt:lpstr>
      <vt:lpstr>Добежала девочка до печки: - Печка, матушка, спрячь меня! - Поешь моего ржаного пирожка. Девочка скорее - пирожок в рот, а сама с братцем в печь, села в устьице. Гуси - лебеди полетали - полетали, покричали - покричали и ни с чем улетели к бабе - яге.</vt:lpstr>
      <vt:lpstr>Девочка сказала печи спасибо и вместе с братцем прибежала домой. А тут и отец с матерью пришли.</vt:lpstr>
      <vt:lpstr>Презентация PowerPoint</vt:lpstr>
      <vt:lpstr>РЕФЛЕКСИЯ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Гуси-лебеди</dc:title>
  <dc:subject/>
  <dc:creator/>
  <cp:keywords/>
  <dc:description/>
  <cp:lastModifiedBy>Acer</cp:lastModifiedBy>
  <cp:revision>22</cp:revision>
  <dcterms:created xsi:type="dcterms:W3CDTF">2020-01-22T18:48:00Z</dcterms:created>
  <dcterms:modified xsi:type="dcterms:W3CDTF">2021-11-07T10:21:36Z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1049-11.2.0.9232</vt:lpwstr>
  </property>
</Properties>
</file>