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7" r:id="rId5"/>
    <p:sldId id="268" r:id="rId6"/>
    <p:sldId id="269" r:id="rId7"/>
    <p:sldId id="270" r:id="rId8"/>
    <p:sldId id="259" r:id="rId9"/>
    <p:sldId id="260" r:id="rId10"/>
    <p:sldId id="261" r:id="rId11"/>
    <p:sldId id="262" r:id="rId12"/>
    <p:sldId id="263" r:id="rId13"/>
    <p:sldId id="264" r:id="rId14"/>
    <p:sldId id="271" r:id="rId15"/>
    <p:sldId id="266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6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0000"/>
    <a:srgbClr val="FF0048"/>
    <a:srgbClr val="DDD6EA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9" d="100"/>
          <a:sy n="99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70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9057" y="995228"/>
            <a:ext cx="7382403" cy="2003890"/>
          </a:xfrm>
          <a:noFill/>
        </p:spPr>
        <p:txBody>
          <a:bodyPr>
            <a:noAutofit/>
          </a:bodyPr>
          <a:lstStyle/>
          <a:p>
            <a:r>
              <a:rPr lang="ru-RU" sz="7200" b="1" dirty="0" smtClean="0">
                <a:ln/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a_Albionic" panose="020B0903060703020204" pitchFamily="34" charset="-52"/>
              </a:rPr>
              <a:t>Плановость и перспектива</a:t>
            </a:r>
            <a:endParaRPr lang="ru-RU" sz="7200" b="1" dirty="0">
              <a:ln/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a_Albionic" panose="020B09030607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062" y="973875"/>
            <a:ext cx="89755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a_Albionic" panose="020B0903060703020204" pitchFamily="34" charset="-52"/>
              </a:rPr>
              <a:t>Подобное </a:t>
            </a:r>
            <a:r>
              <a:rPr lang="ru-RU" sz="2400" dirty="0">
                <a:solidFill>
                  <a:srgbClr val="000000"/>
                </a:solidFill>
                <a:latin typeface="a_Albionic" panose="020B0903060703020204" pitchFamily="34" charset="-52"/>
              </a:rPr>
              <a:t>построение объектов и предметов в пространстве характеризуется чётко обозначенной линией горизонта (на уровне глаз зрителя) и расположением на ней точек схода параллельных друг другу направляющих.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063" y="142879"/>
            <a:ext cx="8975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_Albionic" panose="020B0903060703020204" pitchFamily="34" charset="-52"/>
              </a:rPr>
              <a:t>Линейная перспектива </a:t>
            </a:r>
            <a:r>
              <a:rPr lang="ru-RU" sz="2400" dirty="0">
                <a:solidFill>
                  <a:srgbClr val="000000"/>
                </a:solidFill>
                <a:latin typeface="a_Albionic" panose="020B0903060703020204" pitchFamily="34" charset="-52"/>
              </a:rPr>
              <a:t>- это раздел начертательной геометрии</a:t>
            </a:r>
            <a:r>
              <a:rPr lang="ru-RU" sz="2400" dirty="0" smtClean="0">
                <a:solidFill>
                  <a:srgbClr val="000000"/>
                </a:solidFill>
                <a:latin typeface="a_Albionic" panose="020B0903060703020204" pitchFamily="34" charset="-52"/>
              </a:rPr>
              <a:t>, с помощью которого мы четко можем изобразить ч-л. 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cxnSp>
        <p:nvCxnSpPr>
          <p:cNvPr id="23" name="Прямая соединительная линия 22"/>
          <p:cNvCxnSpPr>
            <a:stCxn id="6" idx="5"/>
          </p:cNvCxnSpPr>
          <p:nvPr/>
        </p:nvCxnSpPr>
        <p:spPr>
          <a:xfrm>
            <a:off x="5339541" y="4678056"/>
            <a:ext cx="3470369" cy="8784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https://st-gdefon.gallery.world/wallpapers_original/400133_gallery.worl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6956" y="2543535"/>
            <a:ext cx="6772240" cy="4232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5" name="Прямая соединительная линия 4"/>
          <p:cNvCxnSpPr>
            <a:endCxn id="4" idx="3"/>
          </p:cNvCxnSpPr>
          <p:nvPr/>
        </p:nvCxnSpPr>
        <p:spPr>
          <a:xfrm flipV="1">
            <a:off x="2106956" y="4659860"/>
            <a:ext cx="67722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342173" y="4692808"/>
            <a:ext cx="3432176" cy="17274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5260045" y="4592077"/>
            <a:ext cx="93135" cy="100731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1061" y="5236348"/>
            <a:ext cx="1808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- ЛИНИЯ ГОРИЗОНТА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5909307"/>
            <a:ext cx="17996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- ТОЧКА СХОДА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106956" y="4692808"/>
            <a:ext cx="3153089" cy="17274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306612" y="4710225"/>
            <a:ext cx="510528" cy="20311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45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25" y="209147"/>
            <a:ext cx="8846639" cy="5919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243191" y="1676235"/>
            <a:ext cx="8669455" cy="1635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687629" y="1768070"/>
            <a:ext cx="2418251" cy="42691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687629" y="1768070"/>
            <a:ext cx="1151311" cy="42691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3646583" y="1768070"/>
            <a:ext cx="1041046" cy="42691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2033081" y="1803944"/>
            <a:ext cx="2654548" cy="423329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87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094" y="0"/>
            <a:ext cx="90759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_Albionic" panose="020B0903060703020204" pitchFamily="34" charset="-52"/>
              </a:rPr>
              <a:t>Воздушная перспектива </a:t>
            </a:r>
            <a:r>
              <a:rPr lang="ru-RU" sz="2400" dirty="0" smtClean="0">
                <a:solidFill>
                  <a:srgbClr val="000000"/>
                </a:solidFill>
                <a:latin typeface="a_Albionic" panose="020B0903060703020204" pitchFamily="34" charset="-52"/>
              </a:rPr>
              <a:t>помогает </a:t>
            </a:r>
            <a:r>
              <a:rPr lang="ru-RU" sz="2400" dirty="0">
                <a:solidFill>
                  <a:srgbClr val="000000"/>
                </a:solidFill>
                <a:latin typeface="a_Albionic" panose="020B0903060703020204" pitchFamily="34" charset="-52"/>
              </a:rPr>
              <a:t>создать иллюзию глубины пространства, плановость в картине при помощи разной степени прописки объектов и предметов на разных пространственных планах. 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10519" y="1243811"/>
            <a:ext cx="523348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_Albionic" panose="020B0903060703020204" pitchFamily="34" charset="-52"/>
              </a:rPr>
              <a:t>Передние объекты и предметы художник рисует чётко, подробно, контрастно, а по мере удаления снижает все эти показатели - части дальнего плана изображаются как бы размытыми, смазанными. Силуэт объектов по мере удаления от первого плана в глубину становится не чётким, менее детализованным, теряется объём и форма предметов по мере удаления и т. д..</a:t>
            </a:r>
            <a:endParaRPr lang="ru-RU" sz="2000" dirty="0">
              <a:latin typeface="a_Albionic" panose="020B0903060703020204" pitchFamily="34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64" y="888155"/>
            <a:ext cx="8745165" cy="5808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78" y="552957"/>
            <a:ext cx="7965736" cy="5974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862" y="977259"/>
            <a:ext cx="8836368" cy="5630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15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770" y="29183"/>
            <a:ext cx="2227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_Albionic" panose="020B0903060703020204" pitchFamily="34" charset="-52"/>
              </a:rPr>
              <a:t>Тональная перспектива</a:t>
            </a:r>
            <a:endParaRPr lang="ru-RU" sz="2400" dirty="0">
              <a:solidFill>
                <a:srgbClr val="0070C0"/>
              </a:solidFill>
              <a:latin typeface="a_Albionic" panose="020B0903060703020204" pitchFamily="34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9863" y="29183"/>
            <a:ext cx="2227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_Albionic" panose="020B0903060703020204" pitchFamily="34" charset="-52"/>
              </a:rPr>
              <a:t>Цветовая перспектива</a:t>
            </a:r>
            <a:endParaRPr lang="ru-RU" sz="2400" dirty="0">
              <a:solidFill>
                <a:srgbClr val="0070C0"/>
              </a:solidFill>
              <a:latin typeface="a_Albionic" panose="020B0903060703020204" pitchFamily="34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094" y="860180"/>
            <a:ext cx="44747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a_Albionic" panose="020B0903060703020204" pitchFamily="34" charset="-52"/>
              </a:rPr>
              <a:t>Характеризуется изменением тона (светлоты) объектов по мере удаления от первого плана в глубину картины - </a:t>
            </a:r>
            <a:r>
              <a:rPr lang="ru-RU" sz="2400" dirty="0" err="1">
                <a:solidFill>
                  <a:srgbClr val="000000"/>
                </a:solidFill>
                <a:latin typeface="a_Albionic" panose="020B0903060703020204" pitchFamily="34" charset="-52"/>
              </a:rPr>
              <a:t>высветление</a:t>
            </a:r>
            <a:r>
              <a:rPr lang="ru-RU" sz="2400" dirty="0">
                <a:solidFill>
                  <a:srgbClr val="000000"/>
                </a:solidFill>
                <a:latin typeface="a_Albionic" panose="020B0903060703020204" pitchFamily="34" charset="-52"/>
              </a:rPr>
              <a:t> или затемнение оттенков и тонов.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55266" y="860180"/>
            <a:ext cx="47568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a_Albionic" panose="020B0903060703020204" pitchFamily="34" charset="-52"/>
              </a:rPr>
              <a:t>Выражается преимущественно реалистичное направление изменения </a:t>
            </a:r>
            <a:r>
              <a:rPr lang="ru-RU" sz="2400" dirty="0">
                <a:solidFill>
                  <a:srgbClr val="000000"/>
                </a:solidFill>
                <a:latin typeface="a_Albionic" panose="020B0903060703020204" pitchFamily="34" charset="-52"/>
              </a:rPr>
              <a:t>насыщенности цвета от первого плана к дальнему. Для передачи глубины пространства в картине </a:t>
            </a:r>
            <a:r>
              <a:rPr lang="ru-RU" sz="2400" dirty="0" smtClean="0">
                <a:solidFill>
                  <a:srgbClr val="000000"/>
                </a:solidFill>
                <a:latin typeface="a_Albionic" panose="020B0903060703020204" pitchFamily="34" charset="-52"/>
              </a:rPr>
              <a:t>на </a:t>
            </a:r>
            <a:r>
              <a:rPr lang="ru-RU" sz="2400" dirty="0">
                <a:solidFill>
                  <a:srgbClr val="000000"/>
                </a:solidFill>
                <a:latin typeface="a_Albionic" panose="020B0903060703020204" pitchFamily="34" charset="-52"/>
              </a:rPr>
              <a:t>самом главном, художник </a:t>
            </a:r>
            <a:r>
              <a:rPr lang="ru-RU" sz="2400" dirty="0" err="1">
                <a:solidFill>
                  <a:srgbClr val="000000"/>
                </a:solidFill>
                <a:latin typeface="a_Albionic" panose="020B0903060703020204" pitchFamily="34" charset="-52"/>
              </a:rPr>
              <a:t>замутняет</a:t>
            </a:r>
            <a:r>
              <a:rPr lang="ru-RU" sz="2400" dirty="0">
                <a:solidFill>
                  <a:srgbClr val="000000"/>
                </a:solidFill>
                <a:latin typeface="a_Albionic" panose="020B0903060703020204" pitchFamily="34" charset="-52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a_Albionic" panose="020B0903060703020204" pitchFamily="34" charset="-52"/>
              </a:rPr>
              <a:t>все </a:t>
            </a:r>
            <a:r>
              <a:rPr lang="ru-RU" sz="2400" dirty="0">
                <a:solidFill>
                  <a:srgbClr val="000000"/>
                </a:solidFill>
                <a:latin typeface="a_Albionic" panose="020B0903060703020204" pitchFamily="34" charset="-52"/>
              </a:rPr>
              <a:t>оттенки цвета, помимо основных персонажей и предметов, как правило расположенных на первом-втором планах.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r="32726"/>
          <a:stretch/>
        </p:blipFill>
        <p:spPr>
          <a:xfrm>
            <a:off x="364187" y="3168504"/>
            <a:ext cx="3658800" cy="3551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749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825"/>
            <a:ext cx="9144000" cy="646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43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лод Моне - Дорога в Лувесьенн, тающий снег, зака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3062" y="95172"/>
            <a:ext cx="7927005" cy="6116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258766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>
                <a:latin typeface="a_Albionic" panose="020B0903060703020204" pitchFamily="34" charset="-52"/>
              </a:rPr>
              <a:t>Дорога в </a:t>
            </a:r>
            <a:r>
              <a:rPr lang="ru-RU" b="1" dirty="0" err="1">
                <a:latin typeface="a_Albionic" panose="020B0903060703020204" pitchFamily="34" charset="-52"/>
              </a:rPr>
              <a:t>Лувесьенн</a:t>
            </a:r>
            <a:r>
              <a:rPr lang="ru-RU" b="1" dirty="0">
                <a:latin typeface="a_Albionic" panose="020B0903060703020204" pitchFamily="34" charset="-52"/>
              </a:rPr>
              <a:t>, </a:t>
            </a:r>
            <a:r>
              <a:rPr lang="ru-RU" b="1" dirty="0" err="1">
                <a:latin typeface="a_Albionic" panose="020B0903060703020204" pitchFamily="34" charset="-52"/>
              </a:rPr>
              <a:t>тающии</a:t>
            </a:r>
            <a:r>
              <a:rPr lang="ru-RU" b="1" dirty="0">
                <a:latin typeface="a_Albionic" panose="020B0903060703020204" pitchFamily="34" charset="-52"/>
              </a:rPr>
              <a:t>̆ снег, закат</a:t>
            </a:r>
            <a:r>
              <a:rPr lang="ru-RU" dirty="0" smtClean="0">
                <a:latin typeface="a_Albionic" panose="020B0903060703020204" pitchFamily="34" charset="-52"/>
              </a:rPr>
              <a:t/>
            </a:r>
            <a:br>
              <a:rPr lang="ru-RU" dirty="0" smtClean="0">
                <a:latin typeface="a_Albionic" panose="020B0903060703020204" pitchFamily="34" charset="-52"/>
              </a:rPr>
            </a:br>
            <a:r>
              <a:rPr lang="ru-RU" dirty="0">
                <a:latin typeface="a_Albionic" panose="020B0903060703020204" pitchFamily="34" charset="-52"/>
              </a:rPr>
              <a:t>Клод Моне</a:t>
            </a:r>
          </a:p>
        </p:txBody>
      </p:sp>
    </p:spTree>
    <p:extLst>
      <p:ext uri="{BB962C8B-B14F-4D97-AF65-F5344CB8AC3E}">
        <p14:creationId xmlns:p14="http://schemas.microsoft.com/office/powerpoint/2010/main" val="111148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онстантин Коровин - Зимний пейза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014" y="76593"/>
            <a:ext cx="7607688" cy="6060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086708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err="1">
                <a:latin typeface="a_Albionic" panose="020B0903060703020204" pitchFamily="34" charset="-52"/>
              </a:rPr>
              <a:t>Зимнии</a:t>
            </a:r>
            <a:r>
              <a:rPr lang="ru-RU" b="1" dirty="0">
                <a:latin typeface="a_Albionic" panose="020B0903060703020204" pitchFamily="34" charset="-52"/>
              </a:rPr>
              <a:t>̆ </a:t>
            </a:r>
            <a:r>
              <a:rPr lang="ru-RU" b="1" dirty="0" err="1">
                <a:latin typeface="a_Albionic" panose="020B0903060703020204" pitchFamily="34" charset="-52"/>
              </a:rPr>
              <a:t>пейзаж</a:t>
            </a:r>
            <a:r>
              <a:rPr lang="ru-RU" dirty="0" smtClean="0">
                <a:latin typeface="a_Albionic" panose="020B0903060703020204" pitchFamily="34" charset="-52"/>
              </a:rPr>
              <a:t/>
            </a:r>
            <a:br>
              <a:rPr lang="ru-RU" dirty="0" smtClean="0">
                <a:latin typeface="a_Albionic" panose="020B0903060703020204" pitchFamily="34" charset="-52"/>
              </a:rPr>
            </a:br>
            <a:r>
              <a:rPr lang="ru-RU" dirty="0">
                <a:latin typeface="a_Albionic" panose="020B0903060703020204" pitchFamily="34" charset="-52"/>
              </a:rPr>
              <a:t>Константин Коровин</a:t>
            </a:r>
          </a:p>
        </p:txBody>
      </p:sp>
    </p:spTree>
    <p:extLst>
      <p:ext uri="{BB962C8B-B14F-4D97-AF65-F5344CB8AC3E}">
        <p14:creationId xmlns:p14="http://schemas.microsoft.com/office/powerpoint/2010/main" val="123064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лод Моне - Дорога на ферму Сен-Сим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269" y="133124"/>
            <a:ext cx="8413524" cy="5857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106163" y="615210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>
                <a:latin typeface="a_Albionic" panose="020B0903060703020204" pitchFamily="34" charset="-52"/>
              </a:rPr>
              <a:t>Дорога на ферму Сен-Симон</a:t>
            </a:r>
            <a:r>
              <a:rPr lang="ru-RU" dirty="0" smtClean="0">
                <a:latin typeface="a_Albionic" panose="020B0903060703020204" pitchFamily="34" charset="-52"/>
              </a:rPr>
              <a:t/>
            </a:r>
            <a:br>
              <a:rPr lang="ru-RU" dirty="0" smtClean="0">
                <a:latin typeface="a_Albionic" panose="020B0903060703020204" pitchFamily="34" charset="-52"/>
              </a:rPr>
            </a:br>
            <a:r>
              <a:rPr lang="ru-RU" dirty="0">
                <a:latin typeface="a_Albionic" panose="020B0903060703020204" pitchFamily="34" charset="-52"/>
              </a:rPr>
              <a:t>Клод Моне</a:t>
            </a:r>
          </a:p>
        </p:txBody>
      </p:sp>
    </p:spTree>
    <p:extLst>
      <p:ext uri="{BB962C8B-B14F-4D97-AF65-F5344CB8AC3E}">
        <p14:creationId xmlns:p14="http://schemas.microsoft.com/office/powerpoint/2010/main" val="152267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лексей Саврасов - Грачи прилетел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192" y="71414"/>
            <a:ext cx="5072098" cy="6607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673364" y="5024657"/>
            <a:ext cx="24288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_Albionic" panose="020B0903060703020204" pitchFamily="34" charset="-52"/>
              </a:rPr>
              <a:t>Грачи прилетели</a:t>
            </a:r>
            <a:r>
              <a:rPr lang="ru-RU" dirty="0" smtClean="0">
                <a:latin typeface="a_Albionic" panose="020B0903060703020204" pitchFamily="34" charset="-52"/>
              </a:rPr>
              <a:t/>
            </a:r>
            <a:br>
              <a:rPr lang="ru-RU" dirty="0" smtClean="0">
                <a:latin typeface="a_Albionic" panose="020B0903060703020204" pitchFamily="34" charset="-52"/>
              </a:rPr>
            </a:br>
            <a:r>
              <a:rPr lang="ru-RU" dirty="0">
                <a:latin typeface="a_Albionic" panose="020B0903060703020204" pitchFamily="34" charset="-52"/>
              </a:rPr>
              <a:t>Алексей Саврасов</a:t>
            </a:r>
          </a:p>
        </p:txBody>
      </p:sp>
      <p:pic>
        <p:nvPicPr>
          <p:cNvPr id="4" name="Picture 2" descr="Иван Айвазовский - Фигуры на залитом лунным светом берег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2767" y="71414"/>
            <a:ext cx="5268064" cy="66805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342433" y="319509"/>
            <a:ext cx="24805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a_Albionic" panose="020B0903060703020204" pitchFamily="34" charset="-52"/>
              </a:rPr>
              <a:t>Фигуры на залитом </a:t>
            </a:r>
            <a:r>
              <a:rPr lang="ru-RU" b="1" dirty="0" smtClean="0">
                <a:latin typeface="a_Albionic" panose="020B0903060703020204" pitchFamily="34" charset="-52"/>
              </a:rPr>
              <a:t>       лунным </a:t>
            </a:r>
            <a:r>
              <a:rPr lang="ru-RU" b="1" dirty="0">
                <a:latin typeface="a_Albionic" panose="020B0903060703020204" pitchFamily="34" charset="-52"/>
              </a:rPr>
              <a:t>светом берегу</a:t>
            </a:r>
            <a:r>
              <a:rPr lang="ru-RU" dirty="0" smtClean="0">
                <a:latin typeface="a_Albionic" panose="020B0903060703020204" pitchFamily="34" charset="-52"/>
              </a:rPr>
              <a:t/>
            </a:r>
            <a:br>
              <a:rPr lang="ru-RU" dirty="0" smtClean="0">
                <a:latin typeface="a_Albionic" panose="020B0903060703020204" pitchFamily="34" charset="-52"/>
              </a:rPr>
            </a:br>
            <a:r>
              <a:rPr lang="ru-RU" dirty="0">
                <a:latin typeface="a_Albionic" panose="020B0903060703020204" pitchFamily="34" charset="-52"/>
              </a:rPr>
              <a:t>Иван </a:t>
            </a:r>
            <a:r>
              <a:rPr lang="ru-RU" dirty="0" err="1">
                <a:latin typeface="a_Albionic" panose="020B0903060703020204" pitchFamily="34" charset="-52"/>
              </a:rPr>
              <a:t>Айвазовскии</a:t>
            </a:r>
            <a:r>
              <a:rPr lang="ru-RU" dirty="0">
                <a:latin typeface="a_Albionic" panose="020B0903060703020204" pitchFamily="34" charset="-52"/>
              </a:rPr>
              <a:t>̆</a:t>
            </a:r>
          </a:p>
        </p:txBody>
      </p:sp>
    </p:spTree>
    <p:extLst>
      <p:ext uri="{BB962C8B-B14F-4D97-AF65-F5344CB8AC3E}">
        <p14:creationId xmlns:p14="http://schemas.microsoft.com/office/powerpoint/2010/main" val="307000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лексей Саврасов - Сельский ви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665" y="240433"/>
            <a:ext cx="8642243" cy="5839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531968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>
                <a:latin typeface="a_Albionic" panose="020B0903060703020204" pitchFamily="34" charset="-52"/>
              </a:rPr>
              <a:t>Сельскии</a:t>
            </a:r>
            <a:r>
              <a:rPr lang="ru-RU" b="1" dirty="0">
                <a:latin typeface="a_Albionic" panose="020B0903060703020204" pitchFamily="34" charset="-52"/>
              </a:rPr>
              <a:t>̆ вид</a:t>
            </a:r>
            <a:r>
              <a:rPr lang="ru-RU" dirty="0" smtClean="0">
                <a:latin typeface="a_Albionic" panose="020B0903060703020204" pitchFamily="34" charset="-52"/>
              </a:rPr>
              <a:t/>
            </a:r>
            <a:br>
              <a:rPr lang="ru-RU" dirty="0" smtClean="0">
                <a:latin typeface="a_Albionic" panose="020B0903060703020204" pitchFamily="34" charset="-52"/>
              </a:rPr>
            </a:br>
            <a:r>
              <a:rPr lang="ru-RU" dirty="0">
                <a:latin typeface="a_Albionic" panose="020B0903060703020204" pitchFamily="34" charset="-52"/>
              </a:rPr>
              <a:t>Алексей Саврасов</a:t>
            </a:r>
          </a:p>
        </p:txBody>
      </p:sp>
    </p:spTree>
    <p:extLst>
      <p:ext uri="{BB962C8B-B14F-4D97-AF65-F5344CB8AC3E}">
        <p14:creationId xmlns:p14="http://schemas.microsoft.com/office/powerpoint/2010/main" val="93070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7634" y="211757"/>
            <a:ext cx="88263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_Albionic" panose="020B0903060703020204" pitchFamily="34" charset="-52"/>
              </a:rPr>
              <a:t>Художественное пространство – глубина произведения, созданная с помощью плоских величин.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7633" y="1042754"/>
            <a:ext cx="8826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_Albionic" panose="020B0903060703020204" pitchFamily="34" charset="-52"/>
              </a:rPr>
              <a:t>Художественное пространство мы изображаем на плоскости.</a:t>
            </a:r>
          </a:p>
          <a:p>
            <a:r>
              <a:rPr lang="ru-RU" sz="2400" dirty="0" smtClean="0">
                <a:latin typeface="a_Albionic" panose="020B0903060703020204" pitchFamily="34" charset="-52"/>
              </a:rPr>
              <a:t>Плоскость – к-л. поверхность, на которой мы можем ч-л. изобразить.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pic>
        <p:nvPicPr>
          <p:cNvPr id="2050" name="Picture 2" descr="https://pravlife.org/sites/default/files/field/image/1_1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811" y="1873751"/>
            <a:ext cx="5541189" cy="44929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7633" y="2243083"/>
            <a:ext cx="31955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_Albionic" panose="020B0903060703020204" pitchFamily="34" charset="-52"/>
              </a:rPr>
              <a:t>Плоскость не имеет глубины и выражается только двумя величинами – вертикаль и горизонталь.</a:t>
            </a:r>
          </a:p>
          <a:p>
            <a:endParaRPr lang="ru-RU" sz="2400" dirty="0" smtClean="0">
              <a:latin typeface="a_Albionic" panose="020B0903060703020204" pitchFamily="34" charset="-52"/>
            </a:endParaRPr>
          </a:p>
          <a:p>
            <a:r>
              <a:rPr lang="ru-RU" sz="2400" dirty="0" smtClean="0">
                <a:latin typeface="a_Albionic" panose="020B0903060703020204" pitchFamily="34" charset="-52"/>
              </a:rPr>
              <a:t>А у изображения на плоскости выражается с помощью планов.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98399" y="6211669"/>
            <a:ext cx="2012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_Albionic" panose="020B0903060703020204" pitchFamily="34" charset="-52"/>
              </a:rPr>
              <a:t>Ласточки</a:t>
            </a:r>
          </a:p>
          <a:p>
            <a:r>
              <a:rPr lang="ru-RU" dirty="0" smtClean="0">
                <a:latin typeface="a_Albionic" panose="020B0903060703020204" pitchFamily="34" charset="-52"/>
              </a:rPr>
              <a:t>К. </a:t>
            </a:r>
            <a:r>
              <a:rPr lang="ru-RU" dirty="0" err="1" smtClean="0">
                <a:latin typeface="a_Albionic" panose="020B0903060703020204" pitchFamily="34" charset="-52"/>
              </a:rPr>
              <a:t>Юон</a:t>
            </a:r>
            <a:endParaRPr lang="ru-RU" dirty="0">
              <a:latin typeface="a_Albionic" panose="020B09030607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51375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Иван Айвазовский - Буря на море ночь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0544" y="117012"/>
            <a:ext cx="7347149" cy="6042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636196" y="61590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>
                <a:latin typeface="a_Albionic" panose="020B0903060703020204" pitchFamily="34" charset="-52"/>
              </a:rPr>
              <a:t>Буря на море ночью</a:t>
            </a:r>
            <a:r>
              <a:rPr lang="ru-RU" dirty="0" smtClean="0">
                <a:latin typeface="a_Albionic" panose="020B0903060703020204" pitchFamily="34" charset="-52"/>
              </a:rPr>
              <a:t/>
            </a:r>
            <a:br>
              <a:rPr lang="ru-RU" dirty="0" smtClean="0">
                <a:latin typeface="a_Albionic" panose="020B0903060703020204" pitchFamily="34" charset="-52"/>
              </a:rPr>
            </a:br>
            <a:r>
              <a:rPr lang="ru-RU" dirty="0">
                <a:latin typeface="a_Albionic" panose="020B0903060703020204" pitchFamily="34" charset="-52"/>
              </a:rPr>
              <a:t>Иван </a:t>
            </a:r>
            <a:r>
              <a:rPr lang="ru-RU" dirty="0" err="1">
                <a:latin typeface="a_Albionic" panose="020B0903060703020204" pitchFamily="34" charset="-52"/>
              </a:rPr>
              <a:t>Айвазовскии</a:t>
            </a:r>
            <a:r>
              <a:rPr lang="ru-RU" dirty="0">
                <a:latin typeface="a_Albionic" panose="020B0903060703020204" pitchFamily="34" charset="-52"/>
              </a:rPr>
              <a:t>̆</a:t>
            </a:r>
          </a:p>
        </p:txBody>
      </p:sp>
    </p:spTree>
    <p:extLst>
      <p:ext uri="{BB962C8B-B14F-4D97-AF65-F5344CB8AC3E}">
        <p14:creationId xmlns:p14="http://schemas.microsoft.com/office/powerpoint/2010/main" val="247043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Иван Айвазовский - Неаполитанский зали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209" y="126741"/>
            <a:ext cx="7540782" cy="5874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671209" y="61272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>
                <a:latin typeface="a_Albionic" panose="020B0903060703020204" pitchFamily="34" charset="-52"/>
              </a:rPr>
              <a:t>Неаполитанскии</a:t>
            </a:r>
            <a:r>
              <a:rPr lang="ru-RU" b="1" dirty="0">
                <a:latin typeface="a_Albionic" panose="020B0903060703020204" pitchFamily="34" charset="-52"/>
              </a:rPr>
              <a:t>̆ залив</a:t>
            </a:r>
            <a:r>
              <a:rPr lang="ru-RU" dirty="0" smtClean="0">
                <a:latin typeface="a_Albionic" panose="020B0903060703020204" pitchFamily="34" charset="-52"/>
              </a:rPr>
              <a:t/>
            </a:r>
            <a:br>
              <a:rPr lang="ru-RU" dirty="0" smtClean="0">
                <a:latin typeface="a_Albionic" panose="020B0903060703020204" pitchFamily="34" charset="-52"/>
              </a:rPr>
            </a:br>
            <a:r>
              <a:rPr lang="ru-RU" dirty="0">
                <a:latin typeface="a_Albionic" panose="020B0903060703020204" pitchFamily="34" charset="-52"/>
              </a:rPr>
              <a:t>Иван </a:t>
            </a:r>
            <a:r>
              <a:rPr lang="ru-RU" dirty="0" err="1">
                <a:latin typeface="a_Albionic" panose="020B0903060703020204" pitchFamily="34" charset="-52"/>
              </a:rPr>
              <a:t>Айвазовскии</a:t>
            </a:r>
            <a:r>
              <a:rPr lang="ru-RU" dirty="0">
                <a:latin typeface="a_Albionic" panose="020B0903060703020204" pitchFamily="34" charset="-52"/>
              </a:rPr>
              <a:t>̆</a:t>
            </a:r>
          </a:p>
        </p:txBody>
      </p:sp>
    </p:spTree>
    <p:extLst>
      <p:ext uri="{BB962C8B-B14F-4D97-AF65-F5344CB8AC3E}">
        <p14:creationId xmlns:p14="http://schemas.microsoft.com/office/powerpoint/2010/main" val="326694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6" y="118711"/>
            <a:ext cx="8803387" cy="5200339"/>
          </a:xfrm>
          <a:prstGeom prst="rect">
            <a:avLst/>
          </a:prstGeom>
        </p:spPr>
      </p:pic>
      <p:pic>
        <p:nvPicPr>
          <p:cNvPr id="3" name="Picture 2" descr="Исаак Левитан - Золотая осен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927" y="587285"/>
            <a:ext cx="8001056" cy="5217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305439" y="601657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a_Albionic" panose="020B0903060703020204" pitchFamily="34" charset="-52"/>
              </a:rPr>
              <a:t>Золотая осень</a:t>
            </a:r>
            <a:r>
              <a:rPr lang="ru-RU" dirty="0" smtClean="0">
                <a:latin typeface="a_Albionic" panose="020B0903060703020204" pitchFamily="34" charset="-52"/>
              </a:rPr>
              <a:t/>
            </a:r>
            <a:br>
              <a:rPr lang="ru-RU" dirty="0" smtClean="0">
                <a:latin typeface="a_Albionic" panose="020B0903060703020204" pitchFamily="34" charset="-52"/>
              </a:rPr>
            </a:br>
            <a:r>
              <a:rPr lang="ru-RU" dirty="0">
                <a:latin typeface="a_Albionic" panose="020B0903060703020204" pitchFamily="34" charset="-52"/>
              </a:rPr>
              <a:t>Исаак Левитан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545" y="1673977"/>
            <a:ext cx="8449788" cy="513327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85999" y="92191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a_Albionic" panose="020B0903060703020204" pitchFamily="34" charset="-52"/>
              </a:rPr>
              <a:t>Полесье</a:t>
            </a:r>
            <a:r>
              <a:rPr lang="ru-RU" dirty="0" smtClean="0">
                <a:latin typeface="a_Albionic" panose="020B0903060703020204" pitchFamily="34" charset="-52"/>
              </a:rPr>
              <a:t/>
            </a:r>
            <a:br>
              <a:rPr lang="ru-RU" dirty="0" smtClean="0">
                <a:latin typeface="a_Albionic" panose="020B0903060703020204" pitchFamily="34" charset="-52"/>
              </a:rPr>
            </a:br>
            <a:r>
              <a:rPr lang="ru-RU" dirty="0">
                <a:latin typeface="a_Albionic" panose="020B0903060703020204" pitchFamily="34" charset="-52"/>
              </a:rPr>
              <a:t>Иван Шишкин</a:t>
            </a:r>
          </a:p>
        </p:txBody>
      </p:sp>
    </p:spTree>
    <p:extLst>
      <p:ext uri="{BB962C8B-B14F-4D97-AF65-F5344CB8AC3E}">
        <p14:creationId xmlns:p14="http://schemas.microsoft.com/office/powerpoint/2010/main" val="323878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52" y="1077920"/>
            <a:ext cx="4318329" cy="460929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0366" y="108221"/>
            <a:ext cx="4365793" cy="6548690"/>
          </a:xfrm>
          <a:prstGeom prst="rect">
            <a:avLst/>
          </a:prstGeom>
        </p:spPr>
      </p:pic>
      <p:pic>
        <p:nvPicPr>
          <p:cNvPr id="4098" name="Picture 2" descr="https://i.pinimg.com/originals/b3/eb/8a/b3eb8a49587f2110b94d305ef4189b0c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" t="12525" r="555" b="811"/>
          <a:stretch/>
        </p:blipFill>
        <p:spPr bwMode="auto">
          <a:xfrm>
            <a:off x="457133" y="108221"/>
            <a:ext cx="3735487" cy="66545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fs-thb02.getcourse.ru/fileservice/file/thumbnail/h/4f72cd586b4e25a2340721e374f9183f.jpeg/s/s1200x/a/1005/sc/5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52" y="108221"/>
            <a:ext cx="8915275" cy="62050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8029" y="220525"/>
            <a:ext cx="4827289" cy="64363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224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091489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_Albionic" panose="020B0903060703020204" pitchFamily="34" charset="-52"/>
              </a:rPr>
              <a:t>Плановость</a:t>
            </a:r>
            <a:r>
              <a:rPr lang="ru-RU" sz="2400" dirty="0">
                <a:latin typeface="a_Albionic" panose="020B0903060703020204" pitchFamily="34" charset="-52"/>
              </a:rPr>
              <a:t>  – это расположение предметов и элементов </a:t>
            </a:r>
            <a:r>
              <a:rPr lang="ru-RU" sz="2400" b="1" dirty="0">
                <a:latin typeface="a_Albionic" panose="020B0903060703020204" pitchFamily="34" charset="-52"/>
              </a:rPr>
              <a:t>композиции</a:t>
            </a:r>
            <a:r>
              <a:rPr lang="ru-RU" sz="2400" dirty="0">
                <a:latin typeface="a_Albionic" panose="020B0903060703020204" pitchFamily="34" charset="-52"/>
              </a:rPr>
              <a:t> по мере их удаленности от зрителя.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122840"/>
            <a:ext cx="8964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_Albionic" panose="020B0903060703020204" pitchFamily="34" charset="-52"/>
              </a:rPr>
              <a:t>Плановость – среда - пространство, в которое, композиционно правильно погружены предметы.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060138"/>
            <a:ext cx="87912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_Albionic" panose="020B0903060703020204" pitchFamily="34" charset="-52"/>
              </a:rPr>
              <a:t>Выделяются передний, средний и дальний планы, но также существуют и многоплановые </a:t>
            </a:r>
            <a:r>
              <a:rPr lang="ru-RU" sz="2400" b="1" dirty="0">
                <a:latin typeface="a_Albionic" panose="020B0903060703020204" pitchFamily="34" charset="-52"/>
              </a:rPr>
              <a:t>композиции</a:t>
            </a:r>
            <a:r>
              <a:rPr lang="ru-RU" sz="2400" dirty="0">
                <a:latin typeface="a_Albionic" panose="020B0903060703020204" pitchFamily="34" charset="-52"/>
              </a:rPr>
              <a:t>. </a:t>
            </a:r>
          </a:p>
        </p:txBody>
      </p:sp>
      <p:pic>
        <p:nvPicPr>
          <p:cNvPr id="1026" name="Picture 2" descr="https://img.fotokonkurs.ru/cache/photo_1500w/photos/2017/08/15/1/38c674e7f6dfa064e64d4a2095e24348/e604760fe420eda3a1b28d0b83fa5f0468dbd2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28787"/>
            <a:ext cx="6009532" cy="3745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53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rusmuseumvrm.ru/data/events/2017/01/lekciya_zimniy_peyzazh/6563_foto_5_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3075" y="178571"/>
            <a:ext cx="7068069" cy="5000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936449" y="5179231"/>
            <a:ext cx="1444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_Albionic" panose="020B0903060703020204" pitchFamily="34" charset="-52"/>
              </a:rPr>
              <a:t>Зимний сон</a:t>
            </a:r>
          </a:p>
          <a:p>
            <a:r>
              <a:rPr lang="ru-RU" dirty="0" smtClean="0">
                <a:latin typeface="a_Albionic" panose="020B0903060703020204" pitchFamily="34" charset="-52"/>
              </a:rPr>
              <a:t>А. Васнецов</a:t>
            </a:r>
            <a:endParaRPr lang="ru-RU" dirty="0">
              <a:latin typeface="a_Albionic" panose="020B0903060703020204" pitchFamily="34" charset="-52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09762" y="2447773"/>
            <a:ext cx="2786082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09762" y="3411241"/>
            <a:ext cx="2786082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09762" y="5070282"/>
            <a:ext cx="2786082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4739" y="1986108"/>
            <a:ext cx="1358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_Albionic" panose="020B0903060703020204" pitchFamily="34" charset="-52"/>
              </a:rPr>
              <a:t>Дальний</a:t>
            </a:r>
            <a:endParaRPr lang="ru-RU" dirty="0">
              <a:latin typeface="a_Albionic" panose="020B0903060703020204" pitchFamily="34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932" y="2945836"/>
            <a:ext cx="1489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_Albionic" panose="020B0903060703020204" pitchFamily="34" charset="-52"/>
              </a:rPr>
              <a:t>Средний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932" y="4636860"/>
            <a:ext cx="4324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_Albionic" panose="020B0903060703020204" pitchFamily="34" charset="-52"/>
              </a:rPr>
              <a:t>Ближний\первый\передний</a:t>
            </a:r>
            <a:endParaRPr lang="ru-RU" sz="2400" dirty="0">
              <a:latin typeface="a_Albionic" panose="020B09030607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3784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1.badfon.ru/original/2246x1800/3/c5/art-artsaus-peyzazh-prir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534" y="84791"/>
            <a:ext cx="8306537" cy="6657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3066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Винсент Ван Гог - Огороженное поле и восход солнц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162" y="106388"/>
            <a:ext cx="8212910" cy="6072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028341" y="622311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>
                <a:latin typeface="a_Albionic" panose="020B0903060703020204" pitchFamily="34" charset="-52"/>
              </a:rPr>
              <a:t>Огороженное поле и восход солнца</a:t>
            </a:r>
            <a:r>
              <a:rPr lang="ru-RU" dirty="0" smtClean="0">
                <a:latin typeface="a_Albionic" panose="020B0903060703020204" pitchFamily="34" charset="-52"/>
              </a:rPr>
              <a:t/>
            </a:r>
            <a:br>
              <a:rPr lang="ru-RU" dirty="0" smtClean="0">
                <a:latin typeface="a_Albionic" panose="020B0903060703020204" pitchFamily="34" charset="-52"/>
              </a:rPr>
            </a:br>
            <a:r>
              <a:rPr lang="ru-RU" dirty="0">
                <a:latin typeface="a_Albionic" panose="020B0903060703020204" pitchFamily="34" charset="-52"/>
              </a:rPr>
              <a:t>Винсент Ван </a:t>
            </a:r>
            <a:r>
              <a:rPr lang="ru-RU" dirty="0" err="1">
                <a:latin typeface="a_Albionic" panose="020B0903060703020204" pitchFamily="34" charset="-52"/>
              </a:rPr>
              <a:t>Гог</a:t>
            </a:r>
            <a:endParaRPr lang="ru-RU" dirty="0">
              <a:latin typeface="a_Albionic" panose="020B09030607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8268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лод Моне - Рыбацкий домик в Варанж-Вил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923552" y="117014"/>
            <a:ext cx="7296895" cy="60007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297676" y="613625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err="1">
                <a:latin typeface="a_Albionic" panose="020B0903060703020204" pitchFamily="34" charset="-52"/>
              </a:rPr>
              <a:t>Рыбацкии</a:t>
            </a:r>
            <a:r>
              <a:rPr lang="ru-RU" b="1" dirty="0">
                <a:latin typeface="a_Albionic" panose="020B0903060703020204" pitchFamily="34" charset="-52"/>
              </a:rPr>
              <a:t>̆ домик в </a:t>
            </a:r>
            <a:r>
              <a:rPr lang="ru-RU" b="1" dirty="0" err="1">
                <a:latin typeface="a_Albionic" panose="020B0903060703020204" pitchFamily="34" charset="-52"/>
              </a:rPr>
              <a:t>Варанж-Виле</a:t>
            </a:r>
            <a:r>
              <a:rPr lang="ru-RU" dirty="0" smtClean="0">
                <a:latin typeface="a_Albionic" panose="020B0903060703020204" pitchFamily="34" charset="-52"/>
              </a:rPr>
              <a:t/>
            </a:r>
            <a:br>
              <a:rPr lang="ru-RU" dirty="0" smtClean="0">
                <a:latin typeface="a_Albionic" panose="020B0903060703020204" pitchFamily="34" charset="-52"/>
              </a:rPr>
            </a:br>
            <a:r>
              <a:rPr lang="ru-RU" dirty="0">
                <a:latin typeface="a_Albionic" panose="020B0903060703020204" pitchFamily="34" charset="-52"/>
              </a:rPr>
              <a:t>Клод Моне</a:t>
            </a:r>
          </a:p>
        </p:txBody>
      </p:sp>
    </p:spTree>
    <p:extLst>
      <p:ext uri="{BB962C8B-B14F-4D97-AF65-F5344CB8AC3E}">
        <p14:creationId xmlns:p14="http://schemas.microsoft.com/office/powerpoint/2010/main" val="414573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6568" y="130538"/>
            <a:ext cx="88504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_Albionic" panose="020B0903060703020204" pitchFamily="34" charset="-52"/>
              </a:rPr>
              <a:t>Перспектива</a:t>
            </a:r>
            <a:r>
              <a:rPr lang="ru-RU" sz="2400" dirty="0">
                <a:solidFill>
                  <a:srgbClr val="242F33"/>
                </a:solidFill>
                <a:latin typeface="a_Albionic" panose="020B0903060703020204" pitchFamily="34" charset="-52"/>
              </a:rPr>
              <a:t> </a:t>
            </a:r>
            <a:r>
              <a:rPr lang="ru-RU" sz="2400" dirty="0" smtClean="0">
                <a:solidFill>
                  <a:srgbClr val="242F33"/>
                </a:solidFill>
                <a:latin typeface="a_Albionic" panose="020B0903060703020204" pitchFamily="34" charset="-52"/>
              </a:rPr>
              <a:t>(от фр.</a:t>
            </a:r>
            <a:r>
              <a:rPr lang="ru-RU" sz="2400" i="1" dirty="0" smtClean="0">
                <a:solidFill>
                  <a:srgbClr val="242F33"/>
                </a:solidFill>
                <a:latin typeface="a_Albionic" panose="020B0903060703020204" pitchFamily="34" charset="-52"/>
              </a:rPr>
              <a:t> </a:t>
            </a:r>
            <a:r>
              <a:rPr lang="ru-RU" sz="2400" i="1" dirty="0" err="1" smtClean="0">
                <a:solidFill>
                  <a:srgbClr val="242F33"/>
                </a:solidFill>
                <a:latin typeface="a_Albionic" panose="020B0903060703020204" pitchFamily="34" charset="-52"/>
              </a:rPr>
              <a:t>Рerspective</a:t>
            </a:r>
            <a:r>
              <a:rPr lang="ru-RU" sz="2400" i="1" dirty="0" smtClean="0">
                <a:solidFill>
                  <a:srgbClr val="242F33"/>
                </a:solidFill>
                <a:latin typeface="a_Albionic" panose="020B0903060703020204" pitchFamily="34" charset="-52"/>
              </a:rPr>
              <a:t>) </a:t>
            </a:r>
            <a:r>
              <a:rPr lang="ru-RU" sz="2400" dirty="0" smtClean="0">
                <a:solidFill>
                  <a:srgbClr val="242F33"/>
                </a:solidFill>
                <a:latin typeface="a_Albionic" panose="020B0903060703020204" pitchFamily="34" charset="-52"/>
              </a:rPr>
              <a:t>—</a:t>
            </a:r>
            <a:r>
              <a:rPr lang="ru-RU" sz="2400" i="1" dirty="0" smtClean="0">
                <a:solidFill>
                  <a:srgbClr val="242F33"/>
                </a:solidFill>
                <a:latin typeface="a_Albionic" panose="020B0903060703020204" pitchFamily="34" charset="-52"/>
              </a:rPr>
              <a:t>смотреть </a:t>
            </a:r>
            <a:r>
              <a:rPr lang="ru-RU" sz="2400" i="1" dirty="0">
                <a:solidFill>
                  <a:srgbClr val="242F33"/>
                </a:solidFill>
                <a:latin typeface="a_Albionic" panose="020B0903060703020204" pitchFamily="34" charset="-52"/>
              </a:rPr>
              <a:t>сквозь, проникать взором</a:t>
            </a:r>
            <a:r>
              <a:rPr lang="ru-RU" sz="2400" dirty="0">
                <a:solidFill>
                  <a:srgbClr val="242F33"/>
                </a:solidFill>
                <a:latin typeface="a_Albionic" panose="020B0903060703020204" pitchFamily="34" charset="-52"/>
              </a:rPr>
              <a:t>) — техника изображения пространственных объектов на плоскости или какой-либо поверхности в соответствии с теми кажущимися сокращениями их размеров, изменениями очертаний, формы и светотеневых отношений, которые наблюдаются в натуре.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24680" b="13645"/>
          <a:stretch/>
        </p:blipFill>
        <p:spPr>
          <a:xfrm>
            <a:off x="216568" y="2541070"/>
            <a:ext cx="8607813" cy="3981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40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1701" y="144379"/>
            <a:ext cx="4217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_Albionic" panose="020B0903060703020204" pitchFamily="34" charset="-52"/>
              </a:rPr>
              <a:t>Перспектива разделяется на: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7536" y="1357162"/>
            <a:ext cx="354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_Albionic" panose="020B0903060703020204" pitchFamily="34" charset="-52"/>
              </a:rPr>
              <a:t>ПРЯМАЯ ЛИНЕЙНАЯ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34527" y="1357161"/>
            <a:ext cx="2473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_Albionic" panose="020B0903060703020204" pitchFamily="34" charset="-52"/>
              </a:rPr>
              <a:t>ВОЗДУШНАЯ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781701" y="642312"/>
            <a:ext cx="616016" cy="71484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6200000" flipH="1">
            <a:off x="6284672" y="642311"/>
            <a:ext cx="794085" cy="63561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4054207" y="602693"/>
            <a:ext cx="826605" cy="545658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06" y="1818826"/>
            <a:ext cx="5255918" cy="3503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4" name="Прямая со стрелкой 13"/>
          <p:cNvCxnSpPr/>
          <p:nvPr/>
        </p:nvCxnSpPr>
        <p:spPr>
          <a:xfrm>
            <a:off x="5466976" y="563076"/>
            <a:ext cx="586163" cy="549620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https://funphoto.ua/img/photogallery/Rebel/karpaty2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399" y="1818826"/>
            <a:ext cx="3588180" cy="3588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848896" y="5983354"/>
            <a:ext cx="1853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_Albionic" panose="020B0903060703020204" pitchFamily="34" charset="-52"/>
              </a:rPr>
              <a:t>Тональная </a:t>
            </a:r>
            <a:endParaRPr lang="ru-RU" sz="2800" dirty="0">
              <a:latin typeface="a_Albionic" panose="020B0903060703020204" pitchFamily="34" charset="-5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59546" y="5973193"/>
            <a:ext cx="1987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_Albionic" panose="020B0903060703020204" pitchFamily="34" charset="-52"/>
              </a:rPr>
              <a:t>Цветовая  </a:t>
            </a:r>
            <a:endParaRPr lang="ru-RU" sz="2800" dirty="0">
              <a:latin typeface="a_Albionic" panose="020B09030607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144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366</Words>
  <Application>Microsoft Office PowerPoint</Application>
  <PresentationFormat>Экран (4:3)</PresentationFormat>
  <Paragraphs>45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a_Albionic</vt:lpstr>
      <vt:lpstr>Arial</vt:lpstr>
      <vt:lpstr>Calibri</vt:lpstr>
      <vt:lpstr>Calibri Light</vt:lpstr>
      <vt:lpstr>Тема Office</vt:lpstr>
      <vt:lpstr>Плановость и перспектива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58</cp:revision>
  <dcterms:created xsi:type="dcterms:W3CDTF">2014-11-21T11:00:06Z</dcterms:created>
  <dcterms:modified xsi:type="dcterms:W3CDTF">2022-10-20T11:01:54Z</dcterms:modified>
</cp:coreProperties>
</file>