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3" r:id="rId12"/>
    <p:sldId id="267" r:id="rId13"/>
    <p:sldId id="268" r:id="rId14"/>
    <p:sldId id="273" r:id="rId15"/>
    <p:sldId id="269" r:id="rId16"/>
    <p:sldId id="270" r:id="rId17"/>
    <p:sldId id="271" r:id="rId18"/>
    <p:sldId id="275" r:id="rId19"/>
    <p:sldId id="274" r:id="rId20"/>
    <p:sldId id="276" r:id="rId21"/>
    <p:sldId id="277" r:id="rId22"/>
    <p:sldId id="272" r:id="rId23"/>
    <p:sldId id="278" r:id="rId24"/>
    <p:sldId id="279" r:id="rId25"/>
    <p:sldId id="283" r:id="rId26"/>
    <p:sldId id="284" r:id="rId27"/>
    <p:sldId id="282" r:id="rId28"/>
    <p:sldId id="281" r:id="rId29"/>
    <p:sldId id="280" r:id="rId30"/>
    <p:sldId id="285" r:id="rId31"/>
    <p:sldId id="286" r:id="rId32"/>
    <p:sldId id="288" r:id="rId33"/>
    <p:sldId id="287" r:id="rId34"/>
    <p:sldId id="289" r:id="rId35"/>
    <p:sldId id="290" r:id="rId36"/>
    <p:sldId id="291" r:id="rId37"/>
    <p:sldId id="292" r:id="rId38"/>
    <p:sldId id="293" r:id="rId39"/>
    <p:sldId id="294" r:id="rId40"/>
    <p:sldId id="300" r:id="rId41"/>
    <p:sldId id="295" r:id="rId42"/>
    <p:sldId id="296" r:id="rId43"/>
    <p:sldId id="298" r:id="rId44"/>
    <p:sldId id="299" r:id="rId45"/>
    <p:sldId id="297" r:id="rId46"/>
    <p:sldId id="301" r:id="rId47"/>
    <p:sldId id="302" r:id="rId48"/>
    <p:sldId id="303" r:id="rId49"/>
    <p:sldId id="304" r:id="rId50"/>
    <p:sldId id="305" r:id="rId51"/>
    <p:sldId id="308" r:id="rId52"/>
    <p:sldId id="307" r:id="rId53"/>
    <p:sldId id="306" r:id="rId54"/>
    <p:sldId id="309" r:id="rId5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8C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1830" autoAdjust="0"/>
  </p:normalViewPr>
  <p:slideViewPr>
    <p:cSldViewPr snapToGrid="0">
      <p:cViewPr varScale="1">
        <p:scale>
          <a:sx n="83" d="100"/>
          <a:sy n="83" d="100"/>
        </p:scale>
        <p:origin x="50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CCB37-31B9-44EA-BB04-74AB8942403E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6CAF1-26A5-47E2-BEFF-5F44771BE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421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6CAF1-26A5-47E2-BEFF-5F44771BE21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081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6CAF1-26A5-47E2-BEFF-5F44771BE21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019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6CAF1-26A5-47E2-BEFF-5F44771BE214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573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566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81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811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790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249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47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046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078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32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283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810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BEAB1-230D-4BBA-A16F-EEFBBCA49261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D0B96-81D9-4F17-B7E8-D1E7235AD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69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microsoft.com/office/2007/relationships/hdphoto" Target="../media/hdphoto2.wdp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3.pn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3.pn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6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3.pn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Relationship Id="rId9" Type="http://schemas.openxmlformats.org/officeDocument/2006/relationships/image" Target="../media/image9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jpeg"/><Relationship Id="rId4" Type="http://schemas.openxmlformats.org/officeDocument/2006/relationships/image" Target="../media/image10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6.png"/><Relationship Id="rId4" Type="http://schemas.openxmlformats.org/officeDocument/2006/relationships/image" Target="../media/image13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3.jpeg"/><Relationship Id="rId4" Type="http://schemas.openxmlformats.org/officeDocument/2006/relationships/image" Target="../media/image13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1.png"/><Relationship Id="rId4" Type="http://schemas.openxmlformats.org/officeDocument/2006/relationships/image" Target="../media/image14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7" Type="http://schemas.openxmlformats.org/officeDocument/2006/relationships/image" Target="../media/image14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4" Type="http://schemas.openxmlformats.org/officeDocument/2006/relationships/image" Target="../media/image14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7" Type="http://schemas.openxmlformats.org/officeDocument/2006/relationships/image" Target="../media/image1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0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jpeg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jpeg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o10.nevseoboi.com.ua/posts/2010-02/1266868142_diffusio_28_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6200000" flipH="1">
            <a:off x="-539062" y="183429"/>
            <a:ext cx="7220506" cy="6530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russian7.ru/wp-content/uploads/2014/02/1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898" y="-119013"/>
            <a:ext cx="6245734" cy="7135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818421">
            <a:off x="-520606" y="-1518338"/>
            <a:ext cx="13412026" cy="3672744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 rot="20999805">
            <a:off x="-448987" y="3285668"/>
            <a:ext cx="13302449" cy="478984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11" name="TextBox 10"/>
          <p:cNvSpPr txBox="1"/>
          <p:nvPr/>
        </p:nvSpPr>
        <p:spPr>
          <a:xfrm>
            <a:off x="0" y="2023914"/>
            <a:ext cx="68816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 La Russ" panose="04000500000000000000" pitchFamily="82" charset="0"/>
              </a:rPr>
              <a:t>Русский народный Костюм</a:t>
            </a:r>
            <a:endParaRPr lang="ru-RU" sz="6600" dirty="0">
              <a:solidFill>
                <a:schemeClr val="accent1">
                  <a:lumMod val="40000"/>
                  <a:lumOff val="60000"/>
                </a:schemeClr>
              </a:solidFill>
              <a:latin typeface="A La Russ" panose="04000500000000000000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04929" y="6482498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К.Е. Маковский «Чарка мёда»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02397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0517" y="192168"/>
            <a:ext cx="110438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Охабень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 – долгополый кафтан, с отложным воротником, спускающийся на спину, откидные длинные рукава с прорехами для рук. Шился из сукна, мухояра. Праздничные боярские шились из бархата, </a:t>
            </a:r>
            <a:r>
              <a:rPr lang="ru-RU" sz="24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объяри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, парчи и т.д. </a:t>
            </a:r>
          </a:p>
        </p:txBody>
      </p:sp>
      <p:pic>
        <p:nvPicPr>
          <p:cNvPr id="11" name="Рисунок 10" descr="1535725298History_Os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192" y="1571349"/>
            <a:ext cx="6695813" cy="4927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54602" y="1766656"/>
            <a:ext cx="44388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5B9BD5">
                    <a:lumMod val="20000"/>
                    <a:lumOff val="80000"/>
                  </a:srgbClr>
                </a:solidFill>
                <a:latin typeface="a_AntiqueTrady" pitchFamily="18" charset="-52"/>
              </a:rPr>
              <a:t>Объярь</a:t>
            </a:r>
            <a:r>
              <a:rPr lang="ru-RU" sz="2400" dirty="0" smtClean="0">
                <a:solidFill>
                  <a:srgbClr val="5B9BD5">
                    <a:lumMod val="20000"/>
                    <a:lumOff val="80000"/>
                  </a:srgbClr>
                </a:solidFill>
                <a:latin typeface="a_AntiqueTrady" pitchFamily="18" charset="-52"/>
              </a:rPr>
              <a:t> – струйчатый шелковый итальянский атлас. </a:t>
            </a:r>
            <a:endParaRPr lang="ru-RU" dirty="0"/>
          </a:p>
        </p:txBody>
      </p:sp>
      <p:pic>
        <p:nvPicPr>
          <p:cNvPr id="2052" name="Picture 4" descr="https://www.booksite.ru/enciklopedia/clothes/73.jpg"/>
          <p:cNvPicPr>
            <a:picLocks noChangeAspect="1" noChangeArrowheads="1"/>
          </p:cNvPicPr>
          <p:nvPr/>
        </p:nvPicPr>
        <p:blipFill>
          <a:blip r:embed="rId4"/>
          <a:srcRect l="17030" t="17552" r="13191" b="56021"/>
          <a:stretch>
            <a:fillRect/>
          </a:stretch>
        </p:blipFill>
        <p:spPr bwMode="auto">
          <a:xfrm>
            <a:off x="426129" y="2923291"/>
            <a:ext cx="4332304" cy="2243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26129" y="5202314"/>
            <a:ext cx="4438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5B9BD5">
                    <a:lumMod val="20000"/>
                    <a:lumOff val="80000"/>
                  </a:srgbClr>
                </a:solidFill>
                <a:latin typeface="a_AntiqueTrady" pitchFamily="18" charset="-52"/>
              </a:rPr>
              <a:t>Объярь</a:t>
            </a:r>
            <a:r>
              <a:rPr lang="ru-RU" sz="2400" dirty="0" smtClean="0">
                <a:solidFill>
                  <a:srgbClr val="5B9BD5">
                    <a:lumMod val="20000"/>
                    <a:lumOff val="80000"/>
                  </a:srgbClr>
                </a:solidFill>
                <a:latin typeface="a_AntiqueTrady" pitchFamily="18" charset="-52"/>
              </a:rPr>
              <a:t> мягче парчи и тоньше.</a:t>
            </a:r>
            <a:endParaRPr lang="ru-RU" dirty="0"/>
          </a:p>
        </p:txBody>
      </p:sp>
      <p:pic>
        <p:nvPicPr>
          <p:cNvPr id="1026" name="Picture 2" descr="https://ruvera.ru/wp-content/uploads/rus_odezhda_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111" y="1657117"/>
            <a:ext cx="4165110" cy="4859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9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1046" y="64436"/>
            <a:ext cx="66546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4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Однорядка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– верхняя одежда, представляющая собой долгополый кафтан, без ворота с широкими и длинными рукавами, с нашивками, пуговицами или завязками. </a:t>
            </a:r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Шили 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из сукна и шерстяных тканей.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2050" name="Picture 2" descr="https://ic.pics.livejournal.com/selyanka1/80512851/4957252/4957252_9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6" r="6525"/>
          <a:stretch/>
        </p:blipFill>
        <p:spPr bwMode="auto">
          <a:xfrm>
            <a:off x="1271989" y="2437196"/>
            <a:ext cx="4335243" cy="4021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mosfilm.ru/upload/iblock/abd/abd80ad2d1ebccd25b9e469caab4958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1" t="7781" r="7227"/>
          <a:stretch/>
        </p:blipFill>
        <p:spPr bwMode="auto">
          <a:xfrm>
            <a:off x="6429278" y="792677"/>
            <a:ext cx="3062397" cy="5665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saritsyno-museum.ru/uploads/2018/10/c6baad80472272e37c45d45ab0266ea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7" t="9663" r="8824"/>
          <a:stretch/>
        </p:blipFill>
        <p:spPr bwMode="auto">
          <a:xfrm>
            <a:off x="9585768" y="86894"/>
            <a:ext cx="2389414" cy="511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7328" y="222592"/>
            <a:ext cx="70861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400" b="1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Армяк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– верхняя одежда, которую надевали поверх кафтана, шубы, тулупа и т.д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 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Носили в холодную погоду.</a:t>
            </a:r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Напоминал своим видом халат. 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3074" name="Picture 2" descr="https://i.pinimg.com/originals/31/e9/22/31e9220e9038b4844e5c2ca8a300d8d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4" t="7980" r="16014" b="6302"/>
          <a:stretch/>
        </p:blipFill>
        <p:spPr bwMode="auto">
          <a:xfrm flipH="1">
            <a:off x="8611879" y="357674"/>
            <a:ext cx="2960591" cy="5767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pinimg.com/originals/0c/ec/f9/0cecf9f4f3989c5a3f0ae5df6a7de8c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920" y="1868452"/>
            <a:ext cx="3027509" cy="4751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rosantik.ru/wp-content/uploads/2015/10/1809-A-Russian-Tradesman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35" y="1792252"/>
            <a:ext cx="3602335" cy="4982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9654" y="199936"/>
            <a:ext cx="785206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4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Безрукавная епанча (</a:t>
            </a:r>
            <a:r>
              <a:rPr lang="ru-RU" sz="2400" b="1" u="sng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япанча</a:t>
            </a:r>
            <a:r>
              <a:rPr lang="ru-RU" sz="24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)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 представляла собой плащ, надевавшийся в ненастье. Дорожная епанча — из грубого сукна или верблюжьей шерсти. Нарядная — из хорошей материи, подбитой мехом.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_AntiqueTrady" panose="02020505060303030204" pitchFamily="18" charset="-52"/>
              <a:ea typeface="Times New Roman" panose="02020603050405020304" pitchFamily="18" charset="0"/>
            </a:endParaRPr>
          </a:p>
        </p:txBody>
      </p:sp>
      <p:pic>
        <p:nvPicPr>
          <p:cNvPr id="4098" name="Picture 2" descr="https://museum-nmsk.ru/wp-content/uploads/2021/08/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719" y="407754"/>
            <a:ext cx="3362698" cy="592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38" b="5909"/>
          <a:stretch/>
        </p:blipFill>
        <p:spPr>
          <a:xfrm>
            <a:off x="5943600" y="1936759"/>
            <a:ext cx="2285672" cy="4288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https://img-fotki.yandex.ru/get/16153/129161400.1b/0_dba96_2c8c269d_ori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6" t="1464" r="-153" b="4487"/>
          <a:stretch/>
        </p:blipFill>
        <p:spPr bwMode="auto">
          <a:xfrm>
            <a:off x="699654" y="2314004"/>
            <a:ext cx="5069437" cy="3735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9654" y="2314004"/>
            <a:ext cx="1335092" cy="1360072"/>
          </a:xfrm>
          <a:prstGeom prst="rect">
            <a:avLst/>
          </a:prstGeom>
          <a:solidFill>
            <a:srgbClr val="EFE8CE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4637" y="86619"/>
            <a:ext cx="4486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Зимняя верхняя одежда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99415" y="917493"/>
            <a:ext cx="121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Тулуп 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43234" y="917493"/>
            <a:ext cx="1167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Шуба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82052" y="917493"/>
            <a:ext cx="1687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Кожух 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5122" name="Picture 2" descr="https://xn----9sbel9b0arof6a.xn--p1ai/wp-content/uploads/60bce05603d1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16" y="1440713"/>
            <a:ext cx="3174621" cy="4461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07355" y="5902215"/>
            <a:ext cx="3406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п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охож на зипун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5124" name="Picture 4" descr="https://i.pinimg.com/originals/c2/5a/f3/c25af30aeea4ec154dcc242cd20b5df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423" y="1449768"/>
            <a:ext cx="2715770" cy="5231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vatars.dzeninfra.ru/get-zen_doc/2408175/pub_630787bdd0b9a90fe8a9d90c_6307887169fa1920700dd701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271" y="1449768"/>
            <a:ext cx="2975050" cy="5100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68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8299" y="4954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Мужские головные уборы 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6146" name="Picture 2" descr="https://i.pinimg.com/originals/be/22/81/be22816adcfec5caab2d99abeaeefc7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65" y="94120"/>
            <a:ext cx="5013496" cy="6727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817" y="528196"/>
            <a:ext cx="69772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На коротко остриженной голове обычно носили </a:t>
            </a:r>
            <a:r>
              <a:rPr lang="ru-RU" sz="2000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тафьи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 (1)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 — маленькая круглая шапочка. </a:t>
            </a:r>
          </a:p>
          <a:p>
            <a:pPr indent="180340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Поверх тафьи надевали </a:t>
            </a:r>
            <a:r>
              <a:rPr lang="ru-RU" sz="2000" b="1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шапки</a:t>
            </a:r>
            <a:r>
              <a:rPr lang="ru-RU" sz="2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 (2)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: 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у крестьян — из войлока, поярка, </a:t>
            </a:r>
            <a:r>
              <a:rPr lang="ru-RU" sz="20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сукманины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; у знати — из тонкого сукна и бархата.</a:t>
            </a:r>
          </a:p>
          <a:p>
            <a:pPr indent="180340">
              <a:spcAft>
                <a:spcPts val="0"/>
              </a:spcAft>
              <a:tabLst>
                <a:tab pos="4168140" algn="l"/>
              </a:tabLst>
            </a:pP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Кроме шапок носили: 	</a:t>
            </a:r>
          </a:p>
          <a:p>
            <a:pPr indent="180340">
              <a:spcAft>
                <a:spcPts val="0"/>
              </a:spcAft>
            </a:pPr>
            <a:r>
              <a:rPr lang="ru-RU" sz="2000" b="1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Треухи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(3) — 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шапки с тремя лопастями, из-под треуха обычно виднелись </a:t>
            </a:r>
            <a:r>
              <a:rPr lang="ru-RU" sz="20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позатыльники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 (4), 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унизанные жемчугом. </a:t>
            </a:r>
          </a:p>
          <a:p>
            <a:pPr indent="180340">
              <a:spcAft>
                <a:spcPts val="0"/>
              </a:spcAft>
            </a:pPr>
            <a:r>
              <a:rPr lang="ru-RU" sz="20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Мурмолки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(5)— 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высокие шапки с плоской, на голове расширявшейся тульёй из бархата или парчи, с меловой лопастью в виде отворотов. </a:t>
            </a:r>
          </a:p>
          <a:p>
            <a:pPr indent="180340">
              <a:spcAft>
                <a:spcPts val="0"/>
              </a:spcAft>
            </a:pPr>
            <a:r>
              <a:rPr lang="ru-RU" sz="20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Шапки </a:t>
            </a:r>
            <a:r>
              <a:rPr lang="ru-RU" sz="2000" b="1" u="sng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горлатные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(6) делались 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вышиной в локоть, кверху шире, а к голове уже; они обшивались лисьим, куньим или собольим мехом от горла, откуда их название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62984" y="5025081"/>
            <a:ext cx="2281881" cy="157342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13967" r="-453" b="21724"/>
          <a:stretch/>
        </p:blipFill>
        <p:spPr>
          <a:xfrm>
            <a:off x="9805958" y="4836617"/>
            <a:ext cx="1956311" cy="1761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9882248" y="4945933"/>
            <a:ext cx="32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42377" y="203436"/>
            <a:ext cx="32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333877" y="1612107"/>
            <a:ext cx="32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681670" y="1167264"/>
            <a:ext cx="32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784113" y="3688042"/>
            <a:ext cx="32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pic>
        <p:nvPicPr>
          <p:cNvPr id="6148" name="Picture 4" descr="https://3.bp.blogspot.com/-CJN4OSt8Gvo/W1XSFVl-iCI/AAAAAAAAEn8/1vtRvxOR81sitf3M1MhXCN3Asj7wHIgWACK4BGAYYCw/s1600/shapki01.gi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9" t="60110" r="14297" b="-1048"/>
          <a:stretch/>
        </p:blipFill>
        <p:spPr bwMode="auto">
          <a:xfrm>
            <a:off x="5929588" y="5019560"/>
            <a:ext cx="1169773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689930" y="6395344"/>
            <a:ext cx="32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8809" y="5441236"/>
            <a:ext cx="41223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Ермолка или валенка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 (7) – 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головной убор из </a:t>
            </a:r>
            <a:r>
              <a:rPr lang="ru-RU" sz="20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валенной</a:t>
            </a:r>
            <a:r>
              <a:rPr lang="ru-RU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 овечьей шерсти 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белого цвета. 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  <a:ea typeface="Times New Roman" panose="02020603050405020304" pitchFamily="18" charset="0"/>
            </a:endParaRPr>
          </a:p>
        </p:txBody>
      </p:sp>
      <p:pic>
        <p:nvPicPr>
          <p:cNvPr id="19" name="Picture 4" descr="https://3.bp.blogspot.com/-CJN4OSt8Gvo/W1XSFVl-iCI/AAAAAAAAEn8/1vtRvxOR81sitf3M1MhXCN3Asj7wHIgWACK4BGAYYCw/s1600/shapki01.gi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" t="30685" r="77461" b="37045"/>
          <a:stretch/>
        </p:blipFill>
        <p:spPr bwMode="auto">
          <a:xfrm>
            <a:off x="4218619" y="5366758"/>
            <a:ext cx="1194487" cy="1441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791387" y="6358874"/>
            <a:ext cx="32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1" name="TextBox 20"/>
          <p:cNvSpPr txBox="1"/>
          <p:nvPr/>
        </p:nvSpPr>
        <p:spPr>
          <a:xfrm flipH="1">
            <a:off x="11519215" y="988327"/>
            <a:ext cx="243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95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0684" y="0"/>
            <a:ext cx="1421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Обувь 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39212" y="4307810"/>
            <a:ext cx="465520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Валенки – 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обувь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, катанная из овечьей шерсти, с высоким голенищем, круглым носком, плоской подошвой без каблука и с круглым носом.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_AntiqueTrady" panose="02020505060303030204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u.9111s.ru/uploads/202211/26/51baeb1d0c9e71e80d29f0eecee8a4b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921" y="133543"/>
            <a:ext cx="2408868" cy="1354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cdni.rbth.com/rbthmedia/images/2020.11/original/5fae3f0d15e9f92e586c0c5f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0" r="17827"/>
          <a:stretch/>
        </p:blipFill>
        <p:spPr bwMode="auto">
          <a:xfrm>
            <a:off x="114532" y="0"/>
            <a:ext cx="3004246" cy="3018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cdni.rbth.com/rbthmedia/images/2020.11/original/5fae3f0d15e9f92e586c0c5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85" t="9176" r="28552" b="8159"/>
          <a:stretch/>
        </p:blipFill>
        <p:spPr bwMode="auto">
          <a:xfrm>
            <a:off x="238286" y="3018009"/>
            <a:ext cx="2640017" cy="3589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6076" y="570584"/>
            <a:ext cx="62726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Лапти </a:t>
            </a: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легкая низкая обувь, плетенная из древесной коры, которая привязывалась к ноге оборами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На ноги повязывал онучи.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09935" y="2392645"/>
            <a:ext cx="666882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Сапоги – 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кожаная высокая обувь до колен, с твердым голенищем, на твердой высокой подошве, с круглым носком и широким каблуком.</a:t>
            </a:r>
          </a:p>
        </p:txBody>
      </p:sp>
      <p:pic>
        <p:nvPicPr>
          <p:cNvPr id="7176" name="Picture 8" descr="https://cdni.rbth.com/rbthmedia/images/2020.11/original/5fae3f0d15e9f92e586c0c6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0" t="7467" r="29417" b="5585"/>
          <a:stretch/>
        </p:blipFill>
        <p:spPr bwMode="auto">
          <a:xfrm>
            <a:off x="9410387" y="1564731"/>
            <a:ext cx="2080206" cy="2542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cdni.rbth.com/rbthmedia/images/2020.11/original/5fae3f0d15e9f92e586c0c6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9" t="9618" r="29245" b="4816"/>
          <a:stretch/>
        </p:blipFill>
        <p:spPr bwMode="auto">
          <a:xfrm>
            <a:off x="4810852" y="3850455"/>
            <a:ext cx="2414534" cy="2911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75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5922" y="157764"/>
            <a:ext cx="523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_AntiqueTrady" panose="02020505060303030204" pitchFamily="18" charset="-52"/>
              </a:rPr>
              <a:t>Детский костюм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_AntiqueTrady" panose="02020505060303030204" pitchFamily="18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457" y="772811"/>
            <a:ext cx="78069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EFE8CE"/>
                </a:solidFill>
                <a:latin typeface="a_AntiqueTrady" pitchFamily="18" charset="-52"/>
              </a:rPr>
              <a:t>Начинался детский костюм всегда с пелёнки.</a:t>
            </a:r>
          </a:p>
          <a:p>
            <a:r>
              <a:rPr lang="ru-RU" sz="2400" dirty="0" smtClean="0">
                <a:solidFill>
                  <a:srgbClr val="EFE8CE"/>
                </a:solidFill>
                <a:latin typeface="a_AntiqueTrady" pitchFamily="18" charset="-52"/>
              </a:rPr>
              <a:t>Пелёнку всегда делали из ношенной ткани.</a:t>
            </a:r>
          </a:p>
          <a:p>
            <a:r>
              <a:rPr lang="ru-RU" sz="2400" dirty="0" smtClean="0">
                <a:solidFill>
                  <a:srgbClr val="EFE8CE"/>
                </a:solidFill>
                <a:latin typeface="a_AntiqueTrady" pitchFamily="18" charset="-52"/>
              </a:rPr>
              <a:t>Считалось, что иммунные тела взрослого организма содержались в натуральных льняных, хлопковых и шерстяных тканях. Из поношенной одежды взрослого шили пеленки и одевали в них младенца.</a:t>
            </a:r>
            <a:endParaRPr lang="ru-RU" sz="2400" dirty="0">
              <a:solidFill>
                <a:srgbClr val="EFE8CE"/>
              </a:solidFill>
              <a:latin typeface="a_AntiqueTrady" pitchFamily="18" charset="-52"/>
            </a:endParaRPr>
          </a:p>
        </p:txBody>
      </p:sp>
      <p:pic>
        <p:nvPicPr>
          <p:cNvPr id="13" name="Рисунок 12" descr="2023-03-02_20-28-56.png"/>
          <p:cNvPicPr>
            <a:picLocks noChangeAspect="1"/>
          </p:cNvPicPr>
          <p:nvPr/>
        </p:nvPicPr>
        <p:blipFill>
          <a:blip r:embed="rId3"/>
          <a:srcRect l="13742" r="17388" b="50431"/>
          <a:stretch>
            <a:fillRect/>
          </a:stretch>
        </p:blipFill>
        <p:spPr>
          <a:xfrm>
            <a:off x="8203720" y="133567"/>
            <a:ext cx="3692105" cy="2733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057188" y="3000866"/>
            <a:ext cx="67213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EFE8CE"/>
                </a:solidFill>
                <a:latin typeface="a_AntiqueTrady" pitchFamily="18" charset="-52"/>
              </a:rPr>
              <a:t>Первые пелёнки не отрезают, а отрывают от большого куска ткани и следят, чтобы они были без швов. После этого стирают и прополаскивают в реке или в любой проточной воде. Они используются в ежедневном быту сразу после рождения ребёнка.</a:t>
            </a:r>
          </a:p>
          <a:p>
            <a:r>
              <a:rPr lang="ru-RU" sz="2400" dirty="0" smtClean="0">
                <a:solidFill>
                  <a:srgbClr val="EFE8CE"/>
                </a:solidFill>
                <a:latin typeface="a_AntiqueTrady" pitchFamily="18" charset="-52"/>
              </a:rPr>
              <a:t>Пелёнку для закрепления заворачивают свивальником – поясом из лоскутов, который завязывал крест накрест.</a:t>
            </a:r>
            <a:endParaRPr lang="ru-RU" sz="2400" dirty="0">
              <a:solidFill>
                <a:srgbClr val="EFE8CE"/>
              </a:solidFill>
              <a:latin typeface="a_AntiqueTrady" pitchFamily="18" charset="-52"/>
            </a:endParaRPr>
          </a:p>
        </p:txBody>
      </p:sp>
      <p:pic>
        <p:nvPicPr>
          <p:cNvPr id="3075" name="Picture 3" descr="https://i.pinimg.com/736x/91/d2/51/91d251daabfca00383b3758fcc92bda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194" y="3562707"/>
            <a:ext cx="4530500" cy="3026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605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6500" y="72623"/>
            <a:ext cx="11529908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Пелёнки также были разных видов.</a:t>
            </a:r>
          </a:p>
          <a:p>
            <a:pPr indent="360000">
              <a:lnSpc>
                <a:spcPct val="150000"/>
              </a:lnSpc>
            </a:pPr>
            <a:r>
              <a:rPr lang="ru-RU" sz="2200" i="1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Простые (повседневные)</a:t>
            </a:r>
            <a:r>
              <a:rPr lang="ru-RU" sz="2200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, на выход, обрядовые и праздничные. </a:t>
            </a:r>
          </a:p>
          <a:p>
            <a:pPr indent="360000"/>
            <a:r>
              <a:rPr lang="ru-RU" sz="2200" i="1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Праздничная, нарядная пелёнка</a:t>
            </a:r>
            <a:r>
              <a:rPr lang="ru-RU" sz="2200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 для участия ребёнка в семейных и общинных праздниках делается из тонкого нового белого полотна и украшается вышивкой (простым крестом или росписью). Сейчас часто её обшивают по краям или вывязывают кружевами. Узорочье для детей выбирается простое, лёгкое, воздушное, нежное. Часто выбирают растительные узоры.</a:t>
            </a:r>
          </a:p>
          <a:p>
            <a:pPr indent="360000"/>
            <a:r>
              <a:rPr lang="ru-RU" sz="2200" i="1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Обрядовая пелёнка</a:t>
            </a:r>
            <a:r>
              <a:rPr lang="ru-RU" sz="2200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 делается нарядной и </a:t>
            </a:r>
            <a:r>
              <a:rPr lang="ru-RU" sz="2200" dirty="0" err="1" smtClean="0">
                <a:solidFill>
                  <a:srgbClr val="EFE8CE"/>
                </a:solidFill>
                <a:latin typeface="a_AntiqueTrady" panose="02020505060303030204" pitchFamily="18" charset="-52"/>
              </a:rPr>
              <a:t>обережной</a:t>
            </a:r>
            <a:r>
              <a:rPr lang="ru-RU" sz="2200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. Её вышивают старинными («</a:t>
            </a:r>
            <a:r>
              <a:rPr lang="ru-RU" sz="2200" dirty="0" err="1" smtClean="0">
                <a:solidFill>
                  <a:srgbClr val="EFE8CE"/>
                </a:solidFill>
                <a:latin typeface="a_AntiqueTrady" panose="02020505060303030204" pitchFamily="18" charset="-52"/>
              </a:rPr>
              <a:t>досельными</a:t>
            </a:r>
            <a:r>
              <a:rPr lang="ru-RU" sz="2200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») швами или красным крестом (края и углы). Могут украшать и ручным кружевом. Такой пелёнкой пользуются во время участия малыша в общинных праздниках и обрядах. </a:t>
            </a:r>
          </a:p>
          <a:p>
            <a:pPr indent="360000"/>
            <a:endParaRPr lang="ru-RU" sz="2200" dirty="0" smtClean="0"/>
          </a:p>
          <a:p>
            <a:endParaRPr lang="ru-RU" sz="2200" dirty="0"/>
          </a:p>
        </p:txBody>
      </p:sp>
      <p:pic>
        <p:nvPicPr>
          <p:cNvPr id="1026" name="Picture 2" descr="https://www.perunica.ru/uploads/posts/2011-11/1321897856_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335" y="3969499"/>
            <a:ext cx="4364352" cy="2456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www.perunica.ru/uploads/posts/2019-11/1574803866_31_556_detail_cp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31" y="4045683"/>
            <a:ext cx="3296064" cy="25214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s1.livemaster.ru/storage/38/46/713f6459c869fe10cf9bc4166a7k--russkij-stil-russkaya-rubaha-bogatyr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" t="17121" r="3291" b="5033"/>
          <a:stretch/>
        </p:blipFill>
        <p:spPr bwMode="auto">
          <a:xfrm>
            <a:off x="267972" y="4110695"/>
            <a:ext cx="3450985" cy="2174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4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2050" name="Picture 2" descr="https://ic.pics.livejournal.com/antkor18/84646653/1022848/1022848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35" y="2271954"/>
            <a:ext cx="4787310" cy="3881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31046" y="220011"/>
            <a:ext cx="1152990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Делается </a:t>
            </a:r>
            <a:r>
              <a:rPr lang="ru-RU" sz="2200" dirty="0">
                <a:solidFill>
                  <a:srgbClr val="EFE8CE"/>
                </a:solidFill>
                <a:latin typeface="a_AntiqueTrady" panose="02020505060303030204" pitchFamily="18" charset="-52"/>
              </a:rPr>
              <a:t>ещё и особая </a:t>
            </a:r>
            <a:r>
              <a:rPr lang="ru-RU" sz="2200" i="1" dirty="0">
                <a:solidFill>
                  <a:srgbClr val="EFE8CE"/>
                </a:solidFill>
                <a:latin typeface="a_AntiqueTrady" panose="02020505060303030204" pitchFamily="18" charset="-52"/>
              </a:rPr>
              <a:t>«крестильная пелёнка»</a:t>
            </a:r>
            <a:r>
              <a:rPr lang="ru-RU" sz="2200" dirty="0">
                <a:solidFill>
                  <a:srgbClr val="EFE8CE"/>
                </a:solidFill>
                <a:latin typeface="a_AntiqueTrady" panose="02020505060303030204" pitchFamily="18" charset="-52"/>
              </a:rPr>
              <a:t> – только для обряда крещения, то есть приобщения ребёнка к этому миру и его стихиям. В славянских семьях ребёнка, обычно, крестит родной отец или духовный наставник (дядя, дед или </a:t>
            </a:r>
            <a:r>
              <a:rPr lang="ru-RU" sz="2200" dirty="0" err="1" smtClean="0">
                <a:solidFill>
                  <a:srgbClr val="EFE8CE"/>
                </a:solidFill>
                <a:latin typeface="a_AntiqueTrady" panose="02020505060303030204" pitchFamily="18" charset="-52"/>
              </a:rPr>
              <a:t>свещеннослужитель</a:t>
            </a:r>
            <a:r>
              <a:rPr lang="ru-RU" sz="2200" dirty="0" smtClean="0">
                <a:solidFill>
                  <a:srgbClr val="EFE8CE"/>
                </a:solidFill>
                <a:latin typeface="a_AntiqueTrady" panose="02020505060303030204" pitchFamily="18" charset="-52"/>
              </a:rPr>
              <a:t>). Такая </a:t>
            </a:r>
            <a:r>
              <a:rPr lang="ru-RU" sz="2200" dirty="0">
                <a:solidFill>
                  <a:srgbClr val="EFE8CE"/>
                </a:solidFill>
                <a:latin typeface="a_AntiqueTrady" panose="02020505060303030204" pitchFamily="18" charset="-52"/>
              </a:rPr>
              <a:t>пелёнка используется один раз и хранится как оберег, способствующий здоровью и помогающий в болезнях, до самой смерти.</a:t>
            </a:r>
          </a:p>
          <a:p>
            <a:endParaRPr lang="ru-RU" sz="2400" dirty="0" smtClean="0">
              <a:solidFill>
                <a:srgbClr val="EFE8CE"/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89837" y="1998067"/>
            <a:ext cx="676105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Когда рождается ребёнок, вскоре после родов его окунают в воду и омывают, после чего мальчика вытирают пелёнкой из материнской одежды, чтобы рос нежным, заботливым и любящим. Девочку вытирают пелёнкой из отцовской рубахи, чтобы росла крепкой, стойкой, выносливой. Но пеленают иначе: мальчика – в пелёнку из отцовской одежды, девочку – в пелёнку из материнской. </a:t>
            </a:r>
            <a:endParaRPr lang="ru-RU" sz="2200" dirty="0" smtClean="0">
              <a:solidFill>
                <a:srgbClr val="FFFFFF"/>
              </a:solidFill>
              <a:latin typeface="a_AntiqueTrady" panose="02020505060303030204" pitchFamily="18" charset="-52"/>
            </a:endParaRPr>
          </a:p>
          <a:p>
            <a:r>
              <a:rPr lang="ru-RU" sz="22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Так </a:t>
            </a:r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проходит первое приобщение ребёнка в этом мире к мужской (Ян) и женской (Инь) энергиям, так даётся ему возможность почувствовать важность их </a:t>
            </a:r>
            <a:r>
              <a:rPr lang="ru-RU" sz="2200" dirty="0" err="1">
                <a:solidFill>
                  <a:srgbClr val="FFFFFF"/>
                </a:solidFill>
                <a:latin typeface="a_AntiqueTrady" panose="02020505060303030204" pitchFamily="18" charset="-52"/>
              </a:rPr>
              <a:t>взаимодополнения</a:t>
            </a:r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 и соразмерности. </a:t>
            </a:r>
          </a:p>
        </p:txBody>
      </p:sp>
    </p:spTree>
    <p:extLst>
      <p:ext uri="{BB962C8B-B14F-4D97-AF65-F5344CB8AC3E}">
        <p14:creationId xmlns:p14="http://schemas.microsoft.com/office/powerpoint/2010/main" val="39964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44" y="938439"/>
            <a:ext cx="3950144" cy="4886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83421" y="6017469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2099" y="176610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46289" y="795844"/>
            <a:ext cx="6848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По костюму люди определяли принадлежность к семье, к области, был показателем достатка и состояния.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46289" y="2002385"/>
            <a:ext cx="7026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Костюмы в средние века отличались друг от друга в зависимости от занимаемой иерархии и местности проживания. </a:t>
            </a:r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6288" y="3202714"/>
            <a:ext cx="70266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Одежду изготавливали из тех материалов, которые имелись в обиходе. Одежду шили из тканей, которые ткали собственноручно из нитей своего же изготовления, тогда ткани получались настоящие, теплые. </a:t>
            </a:r>
          </a:p>
          <a:p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32905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9943" y="93875"/>
            <a:ext cx="114078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Кроме </a:t>
            </a:r>
            <a:r>
              <a:rPr lang="ru-RU" sz="2400" dirty="0">
                <a:solidFill>
                  <a:srgbClr val="FFFFFF"/>
                </a:solidFill>
                <a:latin typeface="a_AntiqueTrady" panose="02020505060303030204" pitchFamily="18" charset="-52"/>
              </a:rPr>
              <a:t>пелёнок готовят для новорожденных детей </a:t>
            </a:r>
            <a:r>
              <a:rPr lang="ru-RU" sz="2400" i="1" dirty="0">
                <a:solidFill>
                  <a:srgbClr val="FFFFFF"/>
                </a:solidFill>
                <a:latin typeface="a_AntiqueTrady" panose="02020505060303030204" pitchFamily="18" charset="-52"/>
              </a:rPr>
              <a:t>одеяльца</a:t>
            </a:r>
            <a:r>
              <a:rPr lang="ru-RU" sz="2400" dirty="0">
                <a:solidFill>
                  <a:srgbClr val="FFFFFF"/>
                </a:solidFill>
                <a:latin typeface="a_AntiqueTrady" panose="02020505060303030204" pitchFamily="18" charset="-52"/>
              </a:rPr>
              <a:t>: повседневные и праздничные («парадные», на выход). Обычно их шьют нарядными, раньше шили из цветных лоскутков на </a:t>
            </a:r>
            <a:r>
              <a:rPr lang="ru-RU" sz="2400" dirty="0" err="1">
                <a:solidFill>
                  <a:srgbClr val="FFFFFF"/>
                </a:solidFill>
                <a:latin typeface="a_AntiqueTrady" panose="02020505060303030204" pitchFamily="18" charset="-52"/>
              </a:rPr>
              <a:t>подкладе</a:t>
            </a:r>
            <a:r>
              <a:rPr lang="ru-RU" sz="2400" dirty="0">
                <a:solidFill>
                  <a:srgbClr val="FFFFFF"/>
                </a:solidFill>
                <a:latin typeface="a_AntiqueTrady" panose="02020505060303030204" pitchFamily="18" charset="-52"/>
              </a:rPr>
              <a:t>. Иногда одеяльца делают вязанными из шерсти. Все они обязательно украшаются узорами. Чаще всего вывязывают или вышивают цветы, растения или </a:t>
            </a:r>
            <a:r>
              <a:rPr lang="ru-RU" sz="2400" dirty="0" err="1">
                <a:solidFill>
                  <a:srgbClr val="FFFFFF"/>
                </a:solidFill>
                <a:latin typeface="a_AntiqueTrady" panose="02020505060303030204" pitchFamily="18" charset="-52"/>
              </a:rPr>
              <a:t>обережные</a:t>
            </a:r>
            <a:r>
              <a:rPr lang="ru-RU" sz="2400" dirty="0">
                <a:solidFill>
                  <a:srgbClr val="FFFFFF"/>
                </a:solidFill>
                <a:latin typeface="a_AntiqueTrady" panose="02020505060303030204" pitchFamily="18" charset="-52"/>
              </a:rPr>
              <a:t> солнечные знаки.</a:t>
            </a:r>
            <a:endParaRPr lang="ru-RU" sz="2200" dirty="0">
              <a:solidFill>
                <a:srgbClr val="FFFFFF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3074" name="Picture 2" descr="https://f.otzyv.ru/f/10/01/44950/120815120512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977" y="2171064"/>
            <a:ext cx="6785198" cy="45234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cs1.livemaster.ru/storage/8b/7f/55b3a39d016d28fc6368544cd66q--dlya-doma-interera-loskutnoe-odeyalo-v-russko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3" t="5201" r="17454"/>
          <a:stretch/>
        </p:blipFill>
        <p:spPr bwMode="auto">
          <a:xfrm>
            <a:off x="540263" y="2305810"/>
            <a:ext cx="4261393" cy="4253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2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9" name="Рисунок 8" descr="2023-03-02_20-28-56.png"/>
          <p:cNvPicPr>
            <a:picLocks noChangeAspect="1"/>
          </p:cNvPicPr>
          <p:nvPr/>
        </p:nvPicPr>
        <p:blipFill>
          <a:blip r:embed="rId3"/>
          <a:srcRect l="4579" t="47270" r="5269"/>
          <a:stretch>
            <a:fillRect/>
          </a:stretch>
        </p:blipFill>
        <p:spPr>
          <a:xfrm>
            <a:off x="6784811" y="126825"/>
            <a:ext cx="4787659" cy="2880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9943" y="126825"/>
            <a:ext cx="6096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В 9-10 месяцев на </a:t>
            </a:r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детей </a:t>
            </a:r>
            <a:r>
              <a:rPr lang="ru-RU" sz="22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надевают</a:t>
            </a:r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 </a:t>
            </a:r>
            <a:r>
              <a:rPr lang="ru-RU" sz="2200" dirty="0" err="1" smtClean="0">
                <a:solidFill>
                  <a:srgbClr val="FFFFFF"/>
                </a:solidFill>
                <a:latin typeface="a_AntiqueTrady" panose="02020505060303030204" pitchFamily="18" charset="-52"/>
              </a:rPr>
              <a:t>перематочку</a:t>
            </a:r>
            <a:r>
              <a:rPr lang="ru-RU" sz="22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 – распашная </a:t>
            </a:r>
            <a:r>
              <a:rPr lang="ru-RU" sz="2200" dirty="0" err="1" smtClean="0">
                <a:solidFill>
                  <a:srgbClr val="FFFFFF"/>
                </a:solidFill>
                <a:latin typeface="a_AntiqueTrady" panose="02020505060303030204" pitchFamily="18" charset="-52"/>
              </a:rPr>
              <a:t>несшивная</a:t>
            </a:r>
            <a:r>
              <a:rPr lang="ru-RU" sz="22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 одежка. </a:t>
            </a:r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Обычно они застёгиваются на одну деревянную пуговку или делаются с </a:t>
            </a:r>
            <a:r>
              <a:rPr lang="ru-RU" sz="22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завязками.</a:t>
            </a:r>
            <a:endParaRPr lang="ru-RU" sz="2200" dirty="0">
              <a:solidFill>
                <a:srgbClr val="FFFFFF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4098" name="Picture 2" descr="https://www.novochag.ru/upload/img_cache/529/529fdec1d4ef517bdb7e7915f8140f29_ce_2400x1597x0x216_cropped_1332x8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43" y="2109946"/>
            <a:ext cx="6008441" cy="4005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22544" y="3868739"/>
            <a:ext cx="41663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FF"/>
                </a:solidFill>
                <a:latin typeface="a_AntiqueTrady" panose="02020505060303030204" pitchFamily="18" charset="-52"/>
              </a:rPr>
              <a:t>Когда маленькие дети начинают сидеть и ползать, кроме распашонок им надевают рубашки.</a:t>
            </a:r>
          </a:p>
        </p:txBody>
      </p:sp>
    </p:spTree>
    <p:extLst>
      <p:ext uri="{BB962C8B-B14F-4D97-AF65-F5344CB8AC3E}">
        <p14:creationId xmlns:p14="http://schemas.microsoft.com/office/powerpoint/2010/main" val="26061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7157" y="90268"/>
            <a:ext cx="776004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Повседневные </a:t>
            </a:r>
            <a:r>
              <a:rPr lang="ru-RU" sz="2200" i="1" dirty="0">
                <a:solidFill>
                  <a:srgbClr val="FFFFFF"/>
                </a:solidFill>
                <a:latin typeface="a_AntiqueTrady" panose="02020505060303030204" pitchFamily="18" charset="-52"/>
              </a:rPr>
              <a:t>домашние рубашки</a:t>
            </a:r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 первые 3 года жизни ребёнка шьют из льняной родительской одежды, так как сам ребёнок в этом возрасте ещё не имеет собственной защиты от отрицательного воздействия окружающей среды</a:t>
            </a:r>
            <a:r>
              <a:rPr lang="ru-RU" sz="2200" i="1" dirty="0">
                <a:solidFill>
                  <a:srgbClr val="FFFFFF"/>
                </a:solidFill>
                <a:latin typeface="a_AntiqueTrady" panose="02020505060303030204" pitchFamily="18" charset="-52"/>
              </a:rPr>
              <a:t>.</a:t>
            </a:r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 Узор на них прост и часто располагается в одну линию, выполняется он самыми простыми швами </a:t>
            </a:r>
            <a:r>
              <a:rPr lang="ru-RU" sz="22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(«вперед иголка», «крест»). </a:t>
            </a:r>
          </a:p>
          <a:p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 </a:t>
            </a:r>
            <a:r>
              <a:rPr lang="ru-RU" sz="22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Рубашки </a:t>
            </a:r>
            <a:r>
              <a:rPr lang="ru-RU" sz="2200" dirty="0">
                <a:solidFill>
                  <a:srgbClr val="FFFFFF"/>
                </a:solidFill>
                <a:latin typeface="a_AntiqueTrady" panose="02020505060303030204" pitchFamily="18" charset="-52"/>
              </a:rPr>
              <a:t>для детей кроятся из цельного куска ткани и шьются всего с двумя боковыми </a:t>
            </a:r>
            <a:r>
              <a:rPr lang="ru-RU" sz="2200" dirty="0" smtClean="0">
                <a:solidFill>
                  <a:srgbClr val="FFFFFF"/>
                </a:solidFill>
                <a:latin typeface="a_AntiqueTrady" panose="02020505060303030204" pitchFamily="18" charset="-52"/>
              </a:rPr>
              <a:t>швами.</a:t>
            </a:r>
            <a:endParaRPr lang="ru-RU" sz="2200" dirty="0">
              <a:solidFill>
                <a:srgbClr val="FFFFFF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5122" name="Picture 2" descr="https://studfile.net/html/2706/378/html_ZfSjIzn8Gn.hEQj/img-fgtz1n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9" r="3529" b="9140"/>
          <a:stretch/>
        </p:blipFill>
        <p:spPr bwMode="auto">
          <a:xfrm>
            <a:off x="160611" y="71928"/>
            <a:ext cx="3858446" cy="3023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1047" y="3305788"/>
            <a:ext cx="6967678" cy="3399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FFFFFF"/>
                </a:solidFill>
                <a:latin typeface="a_AntiqueTrady" panose="02020505060303030204" pitchFamily="18" charset="-52"/>
              </a:rPr>
              <a:t>Рубашки на выход</a:t>
            </a:r>
            <a:r>
              <a:rPr lang="ru-RU" sz="2400" dirty="0">
                <a:solidFill>
                  <a:srgbClr val="FFFFFF"/>
                </a:solidFill>
                <a:latin typeface="a_AntiqueTrady" panose="02020505060303030204" pitchFamily="18" charset="-52"/>
              </a:rPr>
              <a:t> шьются из белого тонкого холста и выглядят празднично. Их украшают вышитыми более сложными узорами или тканой тесьмой. Узоры на рубашках мальчиков и девочек отличаются цветом и затейливостью: если у мальчиков узоры темнее и проще, то у девочек вышивка сложнее, светлее, наряднее, часто с растительным рисунком.</a:t>
            </a:r>
          </a:p>
        </p:txBody>
      </p:sp>
      <p:pic>
        <p:nvPicPr>
          <p:cNvPr id="5124" name="Picture 4" descr="https://ornamika.com/wp-content/uploads/2019/03/Efimova_134-768x9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6754" y="2778176"/>
            <a:ext cx="2946172" cy="355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.pinimg.com/originals/3e/8e/96/3e8e9693a77b73fcfdd8a5a11622b078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421" y="3429549"/>
            <a:ext cx="2713133" cy="338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4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2050" name="Picture 2" descr="https://gas-kvas.com/uploads/posts/2023-01/1673589481_gas-kvas-com-p-detskii-risunok-narodnii-kostyum-3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3198170"/>
            <a:ext cx="3290801" cy="3589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https://starwars-galaxy.ru/800/600/https/studfile.net/html/2706/378/html_ZfSjIzn8Gn.hEQj/img-ETsQ0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248"/>
            <a:ext cx="3290801" cy="2994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517" y="451035"/>
            <a:ext cx="8234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Девичья рубаха шилась длиннее, в ней девочка и спала и выходила на улицу, работала по дому и т.д. 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9515" y="4285957"/>
            <a:ext cx="82345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До 7-8 лет мальчики штаны не носили, зимой мать закутывала детей шубой по щиколотки, ничего не продувало.</a:t>
            </a:r>
          </a:p>
          <a:p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Позже, к 10 годам у мальчиков рубаха длиной была уже по бедра и подпоясывалась поясом вместе со штанами.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9517" y="1055186"/>
            <a:ext cx="8234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В праздничном костюме повседневная рубаха так же была главным элементом, поверх нее надевали сарафан, юбку, фартук и т.д., в зависимости от места бытования народа.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516" y="5733643"/>
            <a:ext cx="8234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Костюм мальчика повторял костюм своего отца, правда более малых размеров.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49710" y="2578806"/>
            <a:ext cx="60203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На ногах как у девочек так и у мальчиков зимой были валенки, в прохладную сырую погоду – «</a:t>
            </a:r>
            <a:r>
              <a:rPr lang="ru-RU" sz="20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обутки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», сапожки из кожи, делали  и короткие и высокие.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028" name="Picture 4" descr="https://tiamz.ru/images/kollekcii/koja/1/big_fit_15213_1-2__1_______________-___________________________________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"/>
          <a:stretch/>
        </p:blipFill>
        <p:spPr bwMode="auto">
          <a:xfrm>
            <a:off x="3319689" y="2282255"/>
            <a:ext cx="2448222" cy="1752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56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90797" y="2439799"/>
            <a:ext cx="8501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/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Женский костюм является воплощением «русской души», он был настолько многогранен, разнообразен, что «глаза разбегаются».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516" y="39524"/>
            <a:ext cx="523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_AntiqueTrady" panose="02020505060303030204" pitchFamily="18" charset="-52"/>
              </a:rPr>
              <a:t>Женский костюм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7253" y="793702"/>
            <a:ext cx="113762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Русский костюм, 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который начал складываться к XII 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веку, 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т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огда вся основа складывалась из костюмов тружеников, земледельцев, </a:t>
            </a:r>
            <a:r>
              <a:rPr lang="ru-RU" sz="20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пахарев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, которые веками живут 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в условиях короткого лета и долгой лютой 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зимы.</a:t>
            </a:r>
          </a:p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И что делать долгими, темными, холодными, зимними вечерами? Поэтому по вечерам девушки крестьянки шили, ткали, вышивали, творили «искусство костюма».</a:t>
            </a:r>
            <a:endParaRPr lang="ru-RU" sz="20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4645" y="3127166"/>
            <a:ext cx="6248253" cy="3513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У женщины одежда была такая же, как и у мужчин, но длиннее и шире и изготовлялась из менее грубой кожи и ткани. </a:t>
            </a:r>
            <a:endParaRPr lang="ru-RU" sz="2000" dirty="0" smtClean="0">
              <a:solidFill>
                <a:schemeClr val="bg1"/>
              </a:solidFill>
              <a:latin typeface="a_AntiqueTrady" panose="02020505060303030204" pitchFamily="18" charset="-52"/>
            </a:endParaRPr>
          </a:p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Состав костюма зависел от </a:t>
            </a:r>
            <a:r>
              <a:rPr lang="ru-RU" sz="20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местопроисхождения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 самих людей.</a:t>
            </a:r>
          </a:p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Именно женский костюм различался по местностям.</a:t>
            </a:r>
          </a:p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А юге России более процветал костюм с юбкой-понёвой, его называли </a:t>
            </a:r>
            <a:r>
              <a:rPr lang="ru-RU" sz="20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понёвным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 комплексом.</a:t>
            </a:r>
          </a:p>
          <a:p>
            <a:pPr indent="360000"/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Н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а севере России – сарафанный комплекс.</a:t>
            </a:r>
            <a:endParaRPr lang="ru-RU" sz="20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" t="1818" r="10190" b="-164"/>
          <a:stretch/>
        </p:blipFill>
        <p:spPr>
          <a:xfrm>
            <a:off x="9124761" y="3215963"/>
            <a:ext cx="2266444" cy="3464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4" r="9803"/>
          <a:stretch/>
        </p:blipFill>
        <p:spPr>
          <a:xfrm>
            <a:off x="6750054" y="3228746"/>
            <a:ext cx="2127550" cy="3412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286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397" y="693250"/>
            <a:ext cx="8227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_AntiqueTrady" panose="02020505060303030204" pitchFamily="18" charset="-52"/>
              </a:rPr>
              <a:t>Орловская, Курская, Воронежская, Тамбовская</a:t>
            </a:r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, Рязанская, Тульская губернии.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6442" y="116541"/>
            <a:ext cx="523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_AntiqueTrady" panose="02020505060303030204" pitchFamily="18" charset="-52"/>
              </a:rPr>
              <a:t>Южный комплекс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_AntiqueTrady" panose="02020505060303030204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6744" y="1027536"/>
            <a:ext cx="80217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Южный костюм – это </a:t>
            </a:r>
            <a:r>
              <a:rPr lang="ru-RU" sz="20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понёвный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ансамбль. </a:t>
            </a:r>
            <a:endParaRPr lang="ru-RU" sz="2000" dirty="0" smtClean="0">
              <a:solidFill>
                <a:schemeClr val="bg1"/>
              </a:solidFill>
              <a:latin typeface="a_AntiqueTrady" panose="02020505060303030204" pitchFamily="18" charset="-52"/>
            </a:endParaRPr>
          </a:p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Он 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имел некоторое сходство с украинским, белорусским, мордовским костюмом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.</a:t>
            </a:r>
          </a:p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Южнорусский костюм всегда был ярким, солнечным и тёплым, наделён большим количеством вышивки и украшений.</a:t>
            </a:r>
          </a:p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Повседневный костюм был более сдержан, немногослоен, а вот праздничный или обрядовый костюм напоминал яркую огненную птицу.</a:t>
            </a:r>
            <a:endParaRPr lang="ru-RU" sz="20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3" r="9199"/>
          <a:stretch/>
        </p:blipFill>
        <p:spPr>
          <a:xfrm>
            <a:off x="8653090" y="83425"/>
            <a:ext cx="3514165" cy="6360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9320156" y="6420319"/>
            <a:ext cx="2450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Тамбовская губерния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028" name="Picture 4" descr="https://i.pinimg.com/originals/a9/0b/01/a90b017321d9ea8ce23d7519191d8bec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6378" r="37307" b="10698"/>
          <a:stretch/>
        </p:blipFill>
        <p:spPr bwMode="auto">
          <a:xfrm>
            <a:off x="705438" y="3458028"/>
            <a:ext cx="1703438" cy="3199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i.pinimg.com/originals/a9/0b/01/a90b017321d9ea8ce23d7519191d8bec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19" t="57114" r="3003" b="10948"/>
          <a:stretch/>
        </p:blipFill>
        <p:spPr bwMode="auto">
          <a:xfrm>
            <a:off x="2565947" y="3207469"/>
            <a:ext cx="2030299" cy="3438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 rot="16200000">
            <a:off x="-657576" y="4991154"/>
            <a:ext cx="2450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Повседневный костюм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24578" name="AutoShape 2" descr="https://4.downloader.disk.yandex.ru/preview/dda47100c775b2b01fcbbc0831ae0c3df4b5b216f2820d76260c830bad6f2f0e/inf/JKKGa_tDtPzURvnE4R_iPmaVZsUt8X7-eOWi7v6m_Ec7lpXwkC-LwoD3MK_M-pKbA50skSZg5irnn8ltHS_N7A%3D%3D?uid=533506314&amp;filename=2022-09-26%2011-30-57%20%28150%29.jpeg&amp;disposition=inline&amp;hash=&amp;limit=0&amp;content_type=image%2Fjpeg&amp;owner_uid=533506314&amp;tknv=v2&amp;size=1838x9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0" name="Picture 4" descr="C:\Users\User\Desktop\1.jpg"/>
          <p:cNvPicPr>
            <a:picLocks noChangeAspect="1" noChangeArrowheads="1"/>
          </p:cNvPicPr>
          <p:nvPr/>
        </p:nvPicPr>
        <p:blipFill>
          <a:blip r:embed="rId7" cstate="print"/>
          <a:srcRect t="9863" r="3341"/>
          <a:stretch>
            <a:fillRect/>
          </a:stretch>
        </p:blipFill>
        <p:spPr bwMode="auto">
          <a:xfrm>
            <a:off x="4628627" y="3325747"/>
            <a:ext cx="2026697" cy="3360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C:\Users\User\Desktop\2.jpg"/>
          <p:cNvPicPr>
            <a:picLocks noChangeAspect="1" noChangeArrowheads="1"/>
          </p:cNvPicPr>
          <p:nvPr/>
        </p:nvPicPr>
        <p:blipFill>
          <a:blip r:embed="rId8"/>
          <a:srcRect l="8539" t="20575" r="14626"/>
          <a:stretch>
            <a:fillRect/>
          </a:stretch>
        </p:blipFill>
        <p:spPr bwMode="auto">
          <a:xfrm>
            <a:off x="6771292" y="3318235"/>
            <a:ext cx="1825953" cy="3355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754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37"/>
          <a:stretch/>
        </p:blipFill>
        <p:spPr>
          <a:xfrm>
            <a:off x="5247962" y="3076716"/>
            <a:ext cx="4117891" cy="3682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s://cdn.culture.ru/images/9833937a-1a0c-5d71-bd4f-2f37f3d69f3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12"/>
          <a:stretch/>
        </p:blipFill>
        <p:spPr bwMode="auto">
          <a:xfrm>
            <a:off x="8539663" y="40081"/>
            <a:ext cx="3579989" cy="6754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Рис. 1. Виды покроя и декоративного оформления народных рубах: а, б - русские женские рубахи с прямыми ноликами; в, г - русские женские рубахи с косыми ноликами; д - белорусская женская сорочка из холста; е - украинская женская сорочка (XIX в.)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57"/>
          <a:stretch/>
        </p:blipFill>
        <p:spPr bwMode="auto">
          <a:xfrm>
            <a:off x="1083930" y="3086700"/>
            <a:ext cx="4177201" cy="3771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 rot="16200000">
            <a:off x="-433709" y="4576358"/>
            <a:ext cx="2450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а, б – прямые </a:t>
            </a:r>
            <a:r>
              <a:rPr lang="ru-RU" sz="16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полики</a:t>
            </a:r>
            <a:endParaRPr lang="ru-RU" sz="1600" dirty="0" smtClean="0">
              <a:solidFill>
                <a:schemeClr val="bg1"/>
              </a:solidFill>
              <a:latin typeface="a_AntiqueTrady" panose="02020505060303030204" pitchFamily="18" charset="-52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в, г – косые </a:t>
            </a:r>
            <a:r>
              <a:rPr lang="ru-RU" sz="16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полики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0611" y="-18782"/>
            <a:ext cx="869576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Рубаха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– женская чаще всего шилась с косыми </a:t>
            </a:r>
            <a:r>
              <a:rPr lang="ru-RU" sz="2000" dirty="0" err="1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поликами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(плечевыми вставками, расширяющими верхнюю часть и ворот), шилась из полотняных х\б материалов (лен, ситец, иногда шелк и атлас). </a:t>
            </a:r>
            <a:endParaRPr lang="ru-RU" sz="2000" dirty="0" smtClean="0">
              <a:solidFill>
                <a:schemeClr val="bg1"/>
              </a:solidFill>
              <a:latin typeface="a_AntiqueTrady" panose="02020505060303030204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Рукава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, ворот и подол у рубахи всегда украшались вышивкой. Вышивка у каждого народа и губернии была со своими традициями, но всегда считалась оберегом. Чаще всего вышивали солярные знаки, обозначающие 4 стихии, цветочные узоры, </a:t>
            </a:r>
            <a:r>
              <a:rPr lang="ru-RU" sz="2000" dirty="0" err="1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берегинь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которые защищают и оберегают.</a:t>
            </a:r>
            <a:endParaRPr lang="ru-RU" sz="1600" dirty="0">
              <a:solidFill>
                <a:schemeClr val="bg1"/>
              </a:solidFill>
              <a:effectLst/>
              <a:latin typeface="a_AntiqueTrady" panose="02020505060303030204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13211" y="-83458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9942" y="177047"/>
            <a:ext cx="9025751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Понёва 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– шерстяная распашная юбка, стянутая на талии узким пояском – </a:t>
            </a:r>
            <a:r>
              <a:rPr lang="ru-RU" sz="2000" b="1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гашником. 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chemeClr val="bg1"/>
              </a:solidFill>
              <a:latin typeface="a_AntiqueTrady" panose="02020505060303030204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Рис. 10. Рубаха, понева, передник. Народный женский костюм. Смоленская губ., XIX в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826" y="71603"/>
            <a:ext cx="2292557" cy="44384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Рис. 11. Рубаха, понева, шушпан, пояс. Народный женский костюм. Тульская губ., начало XX в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433" y="690945"/>
            <a:ext cx="2348505" cy="43523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Рис. 12. Рубаха, понева, пояс, украшения. Народный женский костюм. Орловская губ., XIX в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675" y="1961618"/>
            <a:ext cx="2397870" cy="43113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727" y="960259"/>
            <a:ext cx="367594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Ткань чаще всего имела клетчатый или полосатый узор. Клетчатые юбки носили уже замужние или пожилые женщины. Таким образом, клетка на поневе указывала сколько земли имеют крестьяне на селе.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https://folkberry.ru/image/catalog/blog/ponyova/ponyova-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24" b="55899"/>
          <a:stretch/>
        </p:blipFill>
        <p:spPr bwMode="auto">
          <a:xfrm>
            <a:off x="9028938" y="4665132"/>
            <a:ext cx="2965032" cy="2044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folkberry.ru/image/catalog/blog/ponyova/ponyova-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2" r="380" b="55899"/>
          <a:stretch/>
        </p:blipFill>
        <p:spPr bwMode="auto">
          <a:xfrm>
            <a:off x="6645820" y="5123992"/>
            <a:ext cx="2383118" cy="1734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1266" y="3884136"/>
            <a:ext cx="36704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Понёва 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состояла из трех полотнищ, могла быть глухой или распашной. </a:t>
            </a:r>
            <a:endParaRPr lang="ru-RU" sz="2000" dirty="0" smtClean="0">
              <a:solidFill>
                <a:schemeClr val="bg1"/>
              </a:solidFill>
              <a:latin typeface="a_AntiqueTrady" panose="02020505060303030204" pitchFamily="18" charset="-52"/>
            </a:endParaRPr>
          </a:p>
          <a:p>
            <a:pPr indent="360000"/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Как 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правило, ее длина зависела от длины женской рубахи. Подол украшали узорами и вышивкой.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2219" y="6297373"/>
            <a:ext cx="42959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Сверху обычно носили передник.</a:t>
            </a:r>
          </a:p>
        </p:txBody>
      </p:sp>
      <p:pic>
        <p:nvPicPr>
          <p:cNvPr id="3082" name="Picture 10" descr="https://b1.culture.ru/c/9609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59" t="1204" r="193" b="747"/>
          <a:stretch/>
        </p:blipFill>
        <p:spPr bwMode="auto">
          <a:xfrm rot="16200000">
            <a:off x="4610399" y="-21652"/>
            <a:ext cx="1242008" cy="2501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2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41492" y="6999514"/>
            <a:ext cx="8234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Костюм мальчика повторял костюм своего отца, правда более малых размеров.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1046" y="129502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u="sng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Пояс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</a:rPr>
              <a:t> – самый древний элемент русского костюма. На Руси всегда подпоясывали рубаху или кафтан, и не для удержания одежды, а для сохранения тепла. К поясу пришивались все нужные мелочи, например, мешочек для денег и т.п. Пояса ткали из нитей, с особым узором и символикой.</a:t>
            </a:r>
            <a:endParaRPr lang="ru-RU" sz="20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4102" name="Picture 6" descr="https://club.season.ru/uploads/post/29357/231/post-29357-15796792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30" y="2575783"/>
            <a:ext cx="6011095" cy="4005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4"/>
          <a:stretch/>
        </p:blipFill>
        <p:spPr>
          <a:xfrm>
            <a:off x="6502898" y="129502"/>
            <a:ext cx="5410567" cy="3956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144786" y="4167379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Шерстяные, льняные или хлопковые пояса вязали крючком или ткали. Иногда кушак мог достигать в длину трех метров, такие носили незамужние девицы; покромку с объемным геометрическим узором надевали те, кто уже вышел замуж. Желто-красным поясом из шерстяной ткани с тесьмой и лентами оборачивались в праздники.</a:t>
            </a:r>
          </a:p>
        </p:txBody>
      </p:sp>
    </p:spTree>
    <p:extLst>
      <p:ext uri="{BB962C8B-B14F-4D97-AF65-F5344CB8AC3E}">
        <p14:creationId xmlns:p14="http://schemas.microsoft.com/office/powerpoint/2010/main" val="63640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1046" y="32706"/>
            <a:ext cx="6171852" cy="285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Передник-</a:t>
            </a:r>
            <a:r>
              <a:rPr lang="ru-RU" sz="2000" u="sng" dirty="0" err="1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запон</a:t>
            </a:r>
            <a:r>
              <a:rPr lang="ru-RU" sz="2000" u="sng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(а),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верхний элемент костюма, закрывающий фигуру женщин. Имел завязки на талии и завязку-петлю вокруг шеи. Одевался для защиты других частей костюма, а также являлся ярким акцентом. Шился из х\б, льняной или шерстяной ткани, украшался лентами и вышивкой.</a:t>
            </a: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74"/>
          <a:stretch/>
        </p:blipFill>
        <p:spPr>
          <a:xfrm>
            <a:off x="7906872" y="32706"/>
            <a:ext cx="4092358" cy="6765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ic.pics.livejournal.com/chudina_ij/27853905/92611/origina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7"/>
          <a:stretch/>
        </p:blipFill>
        <p:spPr bwMode="auto">
          <a:xfrm>
            <a:off x="3933728" y="2450817"/>
            <a:ext cx="3571510" cy="4285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09" y="2541686"/>
            <a:ext cx="2622385" cy="4221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 rot="16200000">
            <a:off x="6668768" y="1212712"/>
            <a:ext cx="2137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Рязанский костюм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6068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3248" y="111046"/>
            <a:ext cx="545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Основа костюма – рубаха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954" y="692237"/>
            <a:ext cx="6848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Рубаха была составляющей как мужского костюма, так и женского.</a:t>
            </a:r>
          </a:p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Носили ее как самостоятельный вид одежды, так и под верхние слои – сарафан, юбка у женщин, порты у мужчин.</a:t>
            </a:r>
          </a:p>
        </p:txBody>
      </p:sp>
      <p:pic>
        <p:nvPicPr>
          <p:cNvPr id="5126" name="Picture 6" descr="https://www.perunica.ru/uploads/posts/2011-11/1321897793_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2" r="-3347" b="8688"/>
          <a:stretch>
            <a:fillRect/>
          </a:stretch>
        </p:blipFill>
        <p:spPr bwMode="auto">
          <a:xfrm>
            <a:off x="9278471" y="146452"/>
            <a:ext cx="2716305" cy="3125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pinimg.com/originals/1d/3e/93/1d3e9360c9808b9baf9a126e7b96f4b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882" y="3313206"/>
            <a:ext cx="2562587" cy="3347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i.pinimg.com/736x/1f/e7/b2/1fe7b291f9d28462fe5a5cdc511eaae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649" y="948073"/>
            <a:ext cx="1793723" cy="2154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noelle.ru/wp-content/uploads/2022/07/vvsv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" r="-5694"/>
          <a:stretch>
            <a:fillRect/>
          </a:stretch>
        </p:blipFill>
        <p:spPr bwMode="auto">
          <a:xfrm>
            <a:off x="3107974" y="3334871"/>
            <a:ext cx="2799767" cy="33875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www.perunica.ru/uploads/posts/2011-11/1321897811_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12" y="2717121"/>
            <a:ext cx="2555111" cy="3342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ethnomuseum.ru/images/KOLLEKCII/OBZOR/severo_zapad/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045" y="3854413"/>
            <a:ext cx="2735536" cy="25273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7590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943" y="180208"/>
            <a:ext cx="8066528" cy="11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Фартук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– элемент женского костюма, затягивающийся на талии. Чаще всего шился из белой х\б ткани, украшался плотной вышивкой, лентами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bg1"/>
              </a:solidFill>
              <a:latin typeface="a_AntiqueTrady" panose="02020505060303030204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27" y="2967458"/>
            <a:ext cx="5256033" cy="3488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55121"/>
            <a:ext cx="3675529" cy="6657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s://www.booksite.ru/trade_vologda/picture/4_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351" y="891274"/>
            <a:ext cx="3584253" cy="3066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 rot="16200000">
            <a:off x="7032296" y="5061869"/>
            <a:ext cx="2450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Тамбовский костюм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42225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0253" y="284623"/>
            <a:ext cx="760179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</a:pPr>
            <a:r>
              <a:rPr lang="ru-RU" sz="2000" b="1" u="sng" dirty="0">
                <a:solidFill>
                  <a:schemeClr val="bg1"/>
                </a:solidFill>
                <a:latin typeface="a_AntiqueTrady" panose="02020505060303030204" pitchFamily="18" charset="-52"/>
              </a:rPr>
              <a:t>Нагрудник</a:t>
            </a:r>
            <a:r>
              <a:rPr lang="ru-RU" sz="2000" dirty="0">
                <a:solidFill>
                  <a:schemeClr val="bg1"/>
                </a:solidFill>
                <a:latin typeface="a_AntiqueTrady" panose="02020505060303030204" pitchFamily="18" charset="-52"/>
              </a:rPr>
              <a:t> – элемент костюма, который в основном надевали замужние женщины. По длине нагрудники были чуть ниже линии талии, но могли доходить и до колена. Нагрудник может быть и с рукавами, а также прямой разрез горловины округлой, треугольной, квадратной форм.</a:t>
            </a:r>
          </a:p>
        </p:txBody>
      </p:sp>
      <p:pic>
        <p:nvPicPr>
          <p:cNvPr id="2050" name="Picture 2" descr="https://i.pinimg.com/736x/f1/6d/a0/f16da09e775da1cb7fe99df162f5cf7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9" b="8350"/>
          <a:stretch/>
        </p:blipFill>
        <p:spPr bwMode="auto">
          <a:xfrm>
            <a:off x="7982059" y="80682"/>
            <a:ext cx="4038337" cy="5997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inimg.com/originals/56/a0/a2/56a0a21ce6928bd8ac20343347d67a2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1"/>
          <a:stretch/>
        </p:blipFill>
        <p:spPr bwMode="auto">
          <a:xfrm>
            <a:off x="270316" y="2216786"/>
            <a:ext cx="2387245" cy="2452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cs6.livemaster.ru/storage/77/bf/e7d538562bb2ee2bb1ea33447bd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77" y="4614722"/>
            <a:ext cx="2237681" cy="2139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1.bp.blogspot.com/-tbbTbxSuUkE/X0Fn5xAB5sI/AAAAAAAAo94/yOXIN-MXoq48Nl71hnBQHJfpyyiU_T99wCNcBGAsYHQ/s1000/18%2B%25D1%2580%25D1%258F%25D0%25B7%25D0%25B0%25D0%25BD%25D1%2581%25D0%25BA%25D0%25B8%25D0%25B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567" y="2216786"/>
            <a:ext cx="2707993" cy="4291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img-fotki.yandex.ru/get/15513/13223519.46/0_9dd4a_25796f95_XXXL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2" t="1127" r="15240"/>
          <a:stretch/>
        </p:blipFill>
        <p:spPr bwMode="auto">
          <a:xfrm>
            <a:off x="5519632" y="2224465"/>
            <a:ext cx="2447365" cy="4359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922016" y="6153993"/>
            <a:ext cx="2450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Рязанский костюм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7155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7756" y="83873"/>
            <a:ext cx="121273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Украшения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:</a:t>
            </a:r>
          </a:p>
          <a:p>
            <a:r>
              <a:rPr lang="ru-RU" sz="2000" b="1" dirty="0" err="1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Зарукавья</a:t>
            </a:r>
            <a:r>
              <a:rPr lang="ru-RU" sz="2000" b="1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, </a:t>
            </a:r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запястья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— накладные обшлага, род браслета.</a:t>
            </a:r>
          </a:p>
          <a:p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Всё это называлось нарядом, или снарядом платья. Без украшений одежда называлась чистой.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-541"/>
          <a:stretch/>
        </p:blipFill>
        <p:spPr>
          <a:xfrm>
            <a:off x="7967570" y="1064793"/>
            <a:ext cx="4242609" cy="5684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5" t="40857" r="62473" b="35635"/>
          <a:stretch/>
        </p:blipFill>
        <p:spPr>
          <a:xfrm>
            <a:off x="5853574" y="2937101"/>
            <a:ext cx="2656842" cy="381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63" b="14260"/>
          <a:stretch/>
        </p:blipFill>
        <p:spPr>
          <a:xfrm>
            <a:off x="247756" y="1099536"/>
            <a:ext cx="2892608" cy="5763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3" t="26308" r="41628" b="46315"/>
          <a:stretch/>
        </p:blipFill>
        <p:spPr>
          <a:xfrm>
            <a:off x="2992722" y="1175736"/>
            <a:ext cx="2974915" cy="3220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 rot="16200000">
            <a:off x="2045443" y="5128719"/>
            <a:ext cx="2450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Курский костюм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22909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230483" y="-27074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1046" y="149248"/>
            <a:ext cx="1174441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Ожерелье, </a:t>
            </a:r>
            <a:r>
              <a:rPr lang="ru-RU" sz="2000" b="1" dirty="0" err="1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ожерелок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 —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нарядный воротник в одежде из расшитого жемчугом или камнями атласа, бархата, парчи, пристёгивавшийся к кафтану, шубе и т. п. Воротник стоячий или отложной.</a:t>
            </a:r>
          </a:p>
          <a:p>
            <a:r>
              <a:rPr lang="ru-RU" sz="2000" b="1" dirty="0" err="1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Колт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-  височные кольца или полые металлические подвески, прикрепляющиеся к головному убору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.</a:t>
            </a:r>
            <a:endParaRPr lang="ru-RU" sz="2000" dirty="0">
              <a:solidFill>
                <a:schemeClr val="bg1">
                  <a:lumMod val="95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026" name="Picture 2" descr="https://upload.wikimedia.org/wikipedia/commons/thumb/b/bd/Klad_desyatinnaya.jpg/800px-Klad_desyatinna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534" y="3609067"/>
            <a:ext cx="3818965" cy="32031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c/c5/Ukrainian_-_Temple_Pendant_%28Kolt%29_with_Two_Birds_-_Walters_44297_%282%29.jpg/800px-Ukrainian_-_Temple_Pendant_%28Kolt%29_with_Two_Birds_-_Walters_44297_%282%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10433" y="1350667"/>
            <a:ext cx="2103032" cy="2250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thumb/8/8f/02016_0960_Silberne_Ohrgeh%C3%A4nge_beim_Grab_mit_Steinsetzung_aus_dem_Friedhof_von_Trepcza-Sanok.JPG/800px-02016_0960_Silberne_Ohrgeh%C3%A4nge_beim_Grab_mit_Steinsetzung_aus_dem_Friedhof_von_Trepcza-Sano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935" y="1374447"/>
            <a:ext cx="2275664" cy="22785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pinimg.com/originals/c8/ea/ef/c8eaef948df527fc67a501b673e52c2f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17"/>
          <a:stretch/>
        </p:blipFill>
        <p:spPr bwMode="auto">
          <a:xfrm>
            <a:off x="3140651" y="1403501"/>
            <a:ext cx="3870834" cy="24564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.pinimg.com/736x/16/7f/91/167f918643a91dbeed2117ebeaa61bb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257" y="3780982"/>
            <a:ext cx="3421556" cy="1757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mg-fotki.yandex.ru/get/4605/35636871.64/0_71f1e_b8b28971_XX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560" y="5122345"/>
            <a:ext cx="2683315" cy="1698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un9-51.userapi.com/impg/f99WWvA9GqRt6TatTlBILmCIQFFFgpXOQZXg8g/2mS_sWafzNE.jpg?size=800x571&amp;quality=96&amp;sign=e07ecf1fdcaa700a7be63e218dabe131&amp;c_uniq_tag=gFFWk93Zh1b1ae3FWC0K7HUoly6MNWZ7YH-YERKCzCY&amp;type=album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2" r="55101" b="1499"/>
          <a:stretch/>
        </p:blipFill>
        <p:spPr bwMode="auto">
          <a:xfrm>
            <a:off x="-38568" y="1803488"/>
            <a:ext cx="3309342" cy="4647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62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2050" name="Picture 2" descr="http://mywishlist.ru/pic/i/wish/orig/008/402/79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11" y="636711"/>
            <a:ext cx="5034326" cy="28632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1046" y="38472"/>
            <a:ext cx="113762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Шейная гривна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-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серебряное или золотое изделие в виде обруча, носившееся на шее.</a:t>
            </a:r>
          </a:p>
        </p:txBody>
      </p:sp>
      <p:pic>
        <p:nvPicPr>
          <p:cNvPr id="2052" name="Picture 4" descr="https://cs2.livemaster.ru/storage/a6/19/2931837540236c75ba8aff48d4mu--ukrasheniya-grivna-drakonya-pletenka-xi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" t="48382" r="2307" b="3777"/>
          <a:stretch/>
        </p:blipFill>
        <p:spPr bwMode="auto">
          <a:xfrm>
            <a:off x="128818" y="3499983"/>
            <a:ext cx="5493383" cy="2780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c.pics.livejournal.com/ann_a_t/67602842/894168/894168_original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9" t="513" r="249" b="-513"/>
          <a:stretch/>
        </p:blipFill>
        <p:spPr bwMode="auto">
          <a:xfrm>
            <a:off x="5704436" y="405984"/>
            <a:ext cx="6295089" cy="30520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upload.wikimedia.org/wikipedia/commons/1/17/Drevnosti_RG_v4_ill037a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" t="2694" r="-834" b="9754"/>
          <a:stretch/>
        </p:blipFill>
        <p:spPr bwMode="auto">
          <a:xfrm>
            <a:off x="4841478" y="2719813"/>
            <a:ext cx="3322839" cy="4203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b0.dd.icdn.ru/k/kometa_blue/3/10160253zBu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365" y="3617850"/>
            <a:ext cx="4054742" cy="3000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62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428" y="106063"/>
            <a:ext cx="11492477" cy="2286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u="sng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Обувь.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 Зачастую у южных народов главной крестьянской обувкой считались лапти – низкая обувь, сплетенная из древесного лыка. Лапоть привязывался к ноге шнурками, связанные из этого же лыка.</a:t>
            </a: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Так же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носили: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башмаки – высокая обувь, изготавливающаяся из кожи и стягивались на ноге шнурками. </a:t>
            </a: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Чёботы - вид обуви из кожи с каблуком. Носили чаще всего на праздники и гулянья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.</a:t>
            </a:r>
            <a:endParaRPr lang="ru-RU" sz="2000" dirty="0">
              <a:solidFill>
                <a:schemeClr val="bg1">
                  <a:lumMod val="95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4098" name="Picture 2" descr="https://sun1-47.userapi.com/UUquR5U4TQdlkaROeWVOeq1g-3grCejcFbsACQ/uXaAB0MOV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74843" y="2771097"/>
            <a:ext cx="4013013" cy="3091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ethnomuseum.ru/images/KOLLEKCII/Expozic/Rus/49_etnograf01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5" r="19255"/>
          <a:stretch/>
        </p:blipFill>
        <p:spPr bwMode="auto">
          <a:xfrm>
            <a:off x="3135655" y="3226200"/>
            <a:ext cx="3316941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jkkrd.ru/wp-content/uploads/0/e/8/0e8693a6d6f036a584c80f0cf7b77878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66"/>
          <a:stretch/>
        </p:blipFill>
        <p:spPr bwMode="auto">
          <a:xfrm>
            <a:off x="6503282" y="2658563"/>
            <a:ext cx="3020345" cy="4117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mtdata.ru/u9/photoADC5/20141020471-0/original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0" r="17729"/>
          <a:stretch/>
        </p:blipFill>
        <p:spPr bwMode="auto">
          <a:xfrm>
            <a:off x="8958547" y="2310397"/>
            <a:ext cx="2773384" cy="24724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51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9327" y="125375"/>
            <a:ext cx="11860955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Существовала и зимняя теплая одежда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:</a:t>
            </a:r>
            <a:endParaRPr lang="ru-RU" sz="2400" dirty="0">
              <a:solidFill>
                <a:schemeClr val="bg1">
                  <a:lumMod val="95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16242" y="6194162"/>
            <a:ext cx="1901674" cy="489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Шушпан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 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045616" y="5326044"/>
            <a:ext cx="1186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Шугай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62133" y="6149108"/>
            <a:ext cx="1546577" cy="489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Зипун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 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" r="50000" b="1"/>
          <a:stretch/>
        </p:blipFill>
        <p:spPr>
          <a:xfrm>
            <a:off x="383470" y="512894"/>
            <a:ext cx="3287268" cy="5737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6" t="-53" r="94" b="312"/>
          <a:stretch/>
        </p:blipFill>
        <p:spPr>
          <a:xfrm>
            <a:off x="3783431" y="584234"/>
            <a:ext cx="3287268" cy="5737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i.pinimg.com/originals/3e/32/d6/3e32d66a09dd440613b36e2366db305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482" y="1323620"/>
            <a:ext cx="5111800" cy="3929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61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7142" y="56992"/>
            <a:ext cx="6526306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b="1" u="sng" dirty="0" smtClean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Головные уборы южного комплекса.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60" b="52549"/>
          <a:stretch/>
        </p:blipFill>
        <p:spPr>
          <a:xfrm>
            <a:off x="1263803" y="495163"/>
            <a:ext cx="2804511" cy="4289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27" t="261" r="-567" b="52288"/>
          <a:stretch/>
        </p:blipFill>
        <p:spPr>
          <a:xfrm>
            <a:off x="4590191" y="1143916"/>
            <a:ext cx="3634848" cy="5559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7" t="4633" r="17158"/>
          <a:stretch/>
        </p:blipFill>
        <p:spPr>
          <a:xfrm>
            <a:off x="68953" y="4192715"/>
            <a:ext cx="2286000" cy="2561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199432" y="4884052"/>
            <a:ext cx="2450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Кика копытообразная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02175" y="767469"/>
            <a:ext cx="2450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Кичка рогатая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27" t="1857" r="41800" b="69572"/>
          <a:stretch/>
        </p:blipFill>
        <p:spPr>
          <a:xfrm>
            <a:off x="8407908" y="1394254"/>
            <a:ext cx="3498261" cy="4850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9183533" y="974639"/>
            <a:ext cx="2450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Кика </a:t>
            </a:r>
            <a:r>
              <a:rPr lang="ru-RU" sz="16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котелкообразная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7525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9" b="51634"/>
          <a:stretch/>
        </p:blipFill>
        <p:spPr>
          <a:xfrm>
            <a:off x="8487254" y="763064"/>
            <a:ext cx="3523192" cy="5165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9715535" y="424510"/>
            <a:ext cx="1252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Повойник  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43976" y="6275722"/>
            <a:ext cx="2196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Тамбовская сорока  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t="321" r="52581" b="56672"/>
          <a:stretch/>
        </p:blipFill>
        <p:spPr>
          <a:xfrm>
            <a:off x="4959903" y="935331"/>
            <a:ext cx="3475504" cy="5293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86"/>
          <a:stretch/>
        </p:blipFill>
        <p:spPr>
          <a:xfrm>
            <a:off x="186534" y="1625583"/>
            <a:ext cx="4747445" cy="4066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2022309" y="1142988"/>
            <a:ext cx="156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Сорока</a:t>
            </a:r>
            <a:endParaRPr lang="ru-RU" sz="16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265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642" y="0"/>
            <a:ext cx="523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_AntiqueTrady" panose="02020505060303030204" pitchFamily="18" charset="-52"/>
              </a:rPr>
              <a:t>Северный комплекс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_AntiqueTrady" panose="02020505060303030204" pitchFamily="18" charset="-5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54301" y="777162"/>
            <a:ext cx="113794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solidFill>
                  <a:srgbClr val="EFE8CE"/>
                </a:solidFill>
                <a:latin typeface="a_AntiqueTrady" pitchFamily="18" charset="-52"/>
              </a:rPr>
              <a:t>Районы Поволжья, Урала, Сибири, Архангельская, Нижегородская губернии.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solidFill>
                  <a:srgbClr val="EFE8CE"/>
                </a:solidFill>
                <a:latin typeface="a_AntiqueTrady" pitchFamily="18" charset="-52"/>
              </a:rPr>
              <a:t>Позже в северный комплекс стали вникать и губернии южной Руси.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4855" y="1388110"/>
            <a:ext cx="8249842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Северный комплекс костюма – сарафанный.</a:t>
            </a: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Сарафанный комплекс был сдержан, прост, но с другой стороны изящен и красив.</a:t>
            </a: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a_AntiqueTrady" panose="02020505060303030204" pitchFamily="18" charset="-52"/>
              </a:rPr>
              <a:t>Редко встречались яркие, броские цвета ткани, но при этом украшение костюма всегда было выполнено богато, вышивка, головные уборы и аксессуары всегда дополняли костюм.</a:t>
            </a:r>
            <a:endParaRPr lang="ru-RU" sz="2400" dirty="0">
              <a:solidFill>
                <a:schemeClr val="bg1">
                  <a:lumMod val="95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2" name="Рисунок 11" descr="narodnyy_kostyum_rossii_4.jpg"/>
          <p:cNvPicPr>
            <a:picLocks noChangeAspect="1"/>
          </p:cNvPicPr>
          <p:nvPr/>
        </p:nvPicPr>
        <p:blipFill>
          <a:blip r:embed="rId3"/>
          <a:srcRect l="11650" r="13615"/>
          <a:stretch>
            <a:fillRect/>
          </a:stretch>
        </p:blipFill>
        <p:spPr>
          <a:xfrm>
            <a:off x="8443752" y="207389"/>
            <a:ext cx="3518861" cy="6513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1a79db9956db7268fed6514ced24145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5308" y="4039124"/>
            <a:ext cx="4228314" cy="2818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07d4435ed73aa29ef7d7e52883032668.jpg"/>
          <p:cNvPicPr>
            <a:picLocks noChangeAspect="1"/>
          </p:cNvPicPr>
          <p:nvPr/>
        </p:nvPicPr>
        <p:blipFill>
          <a:blip r:embed="rId5" cstate="print"/>
          <a:srcRect r="23168" b="10137"/>
          <a:stretch>
            <a:fillRect/>
          </a:stretch>
        </p:blipFill>
        <p:spPr>
          <a:xfrm>
            <a:off x="913347" y="4392891"/>
            <a:ext cx="2159791" cy="2337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460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3613" y="2202224"/>
            <a:ext cx="5239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_AntiqueTrady" panose="02020505060303030204" pitchFamily="18" charset="-52"/>
              </a:rPr>
              <a:t>Мужской костюм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517" y="195769"/>
            <a:ext cx="5211192" cy="1925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Рубаха чаще всего шилась из </a:t>
            </a:r>
            <a:r>
              <a:rPr lang="ru-RU" sz="24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домоткани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 -  шерстяной, льняной, ситцевой ткани.</a:t>
            </a:r>
          </a:p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Покрой у рубахи так же был разнообразен. </a:t>
            </a:r>
          </a:p>
        </p:txBody>
      </p:sp>
      <p:pic>
        <p:nvPicPr>
          <p:cNvPr id="3076" name="Picture 4" descr="https://r4.mt.ru/r1/photo7DF6/20229778942-0/jpg/bp.jpeg"/>
          <p:cNvPicPr>
            <a:picLocks noChangeAspect="1" noChangeArrowheads="1"/>
          </p:cNvPicPr>
          <p:nvPr/>
        </p:nvPicPr>
        <p:blipFill>
          <a:blip r:embed="rId3"/>
          <a:srcRect b="28301"/>
          <a:stretch>
            <a:fillRect/>
          </a:stretch>
        </p:blipFill>
        <p:spPr bwMode="auto">
          <a:xfrm>
            <a:off x="5934939" y="274299"/>
            <a:ext cx="5905500" cy="6117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11332" y="2823502"/>
            <a:ext cx="5456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Мужчины носили шерстяную рубаху с длинными рукавами, без ворота, которая запахивалась спереди и подпоясывалась ремнем. Полы такой рубахи зачастую оторачивали мехом, а зимние рубахи были меховыми. </a:t>
            </a:r>
          </a:p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Рубашка могла быть и без </a:t>
            </a:r>
            <a:r>
              <a:rPr lang="ru-RU" sz="24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запа́ха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.</a:t>
            </a:r>
          </a:p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Самый распространённый вид мужской рубахи – косоворотка.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itchFamily="18" charset="-52"/>
            </a:endParaRPr>
          </a:p>
        </p:txBody>
      </p:sp>
      <p:pic>
        <p:nvPicPr>
          <p:cNvPr id="3078" name="Picture 6" descr="https://i.pinimg.com/originals/f5/43/c9/f543c92501a8c97f3619d684bfbed2f1.jpg"/>
          <p:cNvPicPr>
            <a:picLocks noChangeAspect="1" noChangeArrowheads="1"/>
          </p:cNvPicPr>
          <p:nvPr/>
        </p:nvPicPr>
        <p:blipFill>
          <a:blip r:embed="rId4"/>
          <a:srcRect b="6319"/>
          <a:stretch>
            <a:fillRect/>
          </a:stretch>
        </p:blipFill>
        <p:spPr bwMode="auto">
          <a:xfrm>
            <a:off x="5835188" y="3160449"/>
            <a:ext cx="6116776" cy="3426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66557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6460" y="230668"/>
            <a:ext cx="1143360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 smtClean="0">
                <a:solidFill>
                  <a:srgbClr val="EFE8CE"/>
                </a:solidFill>
                <a:latin typeface="a_AntiqueTrady" pitchFamily="18" charset="-52"/>
              </a:rPr>
              <a:t>Рубаха</a:t>
            </a:r>
            <a:r>
              <a:rPr lang="ru-RU" sz="2000" dirty="0" smtClean="0">
                <a:solidFill>
                  <a:srgbClr val="EFE8CE"/>
                </a:solidFill>
                <a:latin typeface="a_AntiqueTrady" pitchFamily="18" charset="-52"/>
              </a:rPr>
              <a:t> – могла быть как с прямыми, так и с косыми </a:t>
            </a:r>
            <a:r>
              <a:rPr lang="ru-RU" sz="2000" dirty="0" err="1" smtClean="0">
                <a:solidFill>
                  <a:srgbClr val="EFE8CE"/>
                </a:solidFill>
                <a:latin typeface="a_AntiqueTrady" pitchFamily="18" charset="-52"/>
              </a:rPr>
              <a:t>поликами</a:t>
            </a:r>
            <a:r>
              <a:rPr lang="ru-RU" sz="2000" dirty="0" smtClean="0">
                <a:solidFill>
                  <a:srgbClr val="EFE8CE"/>
                </a:solidFill>
                <a:latin typeface="a_AntiqueTrady" pitchFamily="18" charset="-52"/>
              </a:rPr>
              <a:t>. Шилась из </a:t>
            </a:r>
            <a:r>
              <a:rPr lang="ru-RU" sz="2000" dirty="0" err="1" smtClean="0">
                <a:solidFill>
                  <a:srgbClr val="EFE8CE"/>
                </a:solidFill>
                <a:latin typeface="a_AntiqueTrady" pitchFamily="18" charset="-52"/>
              </a:rPr>
              <a:t>х\б</a:t>
            </a:r>
            <a:r>
              <a:rPr lang="ru-RU" sz="2000" dirty="0" smtClean="0">
                <a:solidFill>
                  <a:srgbClr val="EFE8CE"/>
                </a:solidFill>
                <a:latin typeface="a_AntiqueTrady" pitchFamily="18" charset="-52"/>
              </a:rPr>
              <a:t> полотняных материалов. Чаще всего ниже колена, по щиколотку. </a:t>
            </a:r>
            <a:endParaRPr lang="ru-RU" sz="1600" dirty="0">
              <a:solidFill>
                <a:srgbClr val="EFE8CE"/>
              </a:solidFill>
              <a:effectLst/>
              <a:latin typeface="a_AntiqueTrady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8752" y="994239"/>
            <a:ext cx="4212675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EFE8CE"/>
                </a:solidFill>
                <a:latin typeface="a_AntiqueTrady" pitchFamily="18" charset="-52"/>
              </a:rPr>
              <a:t>Длинную рубаху носили чаще в повседневном костюме, в праздничном, обрядовом костюме могла быть и короткая рубаха, но шили её уже из более дорогих материалов – шелк, атлас, сатин и т.п.</a:t>
            </a:r>
            <a:endParaRPr lang="ru-RU" sz="1600" dirty="0">
              <a:solidFill>
                <a:srgbClr val="EFE8CE"/>
              </a:solidFill>
              <a:effectLst/>
              <a:latin typeface="a_AntiqueTrady" pitchFamily="18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resh.edu.ru/uploads/lesson_extract/7827/20200424201858/OEBPS/objects/t_izoi_5_3_11/5d936054916c2988188140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895" y="3539171"/>
            <a:ext cx="4804032" cy="2887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8" name="AutoShape 4" descr="https://1.downloader.disk.yandex.ru/preview/8ffe510e0b7ee09a2abb6986304dc305184f86e972ec549cf6c7ba57bf257079/inf/OSqyJpy9TgFskiFeQYytxQw4EtZ7N1Qr7WS44HEUu2MvZsy425m99nPRIZqYPowNGPI7fz6dzLTelrdgrDaeow%3D%3D?uid=533506314&amp;filename=2022-09-26%2011-30-57%20%28189%29.jpeg&amp;disposition=inline&amp;hash=&amp;limit=0&amp;content_type=image%2Fjpeg&amp;owner_uid=533506314&amp;tknv=v2&amp;size=1838x9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1.downloader.disk.yandex.ru/preview/8ffe510e0b7ee09a2abb6986304dc305184f86e972ec549cf6c7ba57bf257079/inf/OSqyJpy9TgFskiFeQYytxQw4EtZ7N1Qr7WS44HEUu2MvZsy425m99nPRIZqYPowNGPI7fz6dzLTelrdgrDaeow%3D%3D?uid=533506314&amp;filename=2022-09-26%2011-30-57%20%28189%29.jpeg&amp;disposition=inline&amp;hash=&amp;limit=0&amp;content_type=image%2Fjpeg&amp;owner_uid=533506314&amp;tknv=v2&amp;size=1838x9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1.downloader.disk.yandex.ru/preview/8ffe510e0b7ee09a2abb6986304dc305184f86e972ec549cf6c7ba57bf257079/inf/OSqyJpy9TgFskiFeQYytxQw4EtZ7N1Qr7WS44HEUu2MvZsy425m99nPRIZqYPowNGPI7fz6dzLTelrdgrDaeow%3D%3D?uid=533506314&amp;filename=2022-09-26%2011-30-57%20%28189%29.jpeg&amp;disposition=inline&amp;hash=&amp;limit=0&amp;content_type=image%2Fjpeg&amp;owner_uid=533506314&amp;tknv=v2&amp;size=1838x9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2022-09-26 11-30-57 (189).jpg"/>
          <p:cNvPicPr>
            <a:picLocks noChangeAspect="1"/>
          </p:cNvPicPr>
          <p:nvPr/>
        </p:nvPicPr>
        <p:blipFill>
          <a:blip r:embed="rId4"/>
          <a:srcRect l="5348" t="7936"/>
          <a:stretch>
            <a:fillRect/>
          </a:stretch>
        </p:blipFill>
        <p:spPr>
          <a:xfrm>
            <a:off x="4650377" y="1058090"/>
            <a:ext cx="3291839" cy="5692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4.jpg"/>
          <p:cNvPicPr>
            <a:picLocks noChangeAspect="1" noChangeArrowheads="1"/>
          </p:cNvPicPr>
          <p:nvPr/>
        </p:nvPicPr>
        <p:blipFill>
          <a:blip r:embed="rId5"/>
          <a:srcRect l="17050" r="20707"/>
          <a:stretch>
            <a:fillRect/>
          </a:stretch>
        </p:blipFill>
        <p:spPr bwMode="auto">
          <a:xfrm rot="16200000">
            <a:off x="8585105" y="-331378"/>
            <a:ext cx="1631170" cy="4659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Users\User\Desktop\2022-09-26 11-30-57 (190).jpg"/>
          <p:cNvPicPr>
            <a:picLocks noChangeAspect="1" noChangeArrowheads="1"/>
          </p:cNvPicPr>
          <p:nvPr/>
        </p:nvPicPr>
        <p:blipFill>
          <a:blip r:embed="rId6"/>
          <a:srcRect t="12236"/>
          <a:stretch>
            <a:fillRect/>
          </a:stretch>
        </p:blipFill>
        <p:spPr bwMode="auto">
          <a:xfrm>
            <a:off x="8535363" y="2707231"/>
            <a:ext cx="2660005" cy="4150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164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3594" y="117548"/>
            <a:ext cx="1105653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В некоторых губерниях Поволжья атласная рубаха украшалась плечевой вышивкой, как например костюм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Арзамаского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уезда Нижегородской губернии.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3.jpg"/>
          <p:cNvPicPr>
            <a:picLocks noChangeAspect="1"/>
          </p:cNvPicPr>
          <p:nvPr/>
        </p:nvPicPr>
        <p:blipFill>
          <a:blip r:embed="rId3"/>
          <a:srcRect l="30774" t="4674" r="17658" b="30034"/>
          <a:stretch>
            <a:fillRect/>
          </a:stretch>
        </p:blipFill>
        <p:spPr>
          <a:xfrm>
            <a:off x="8762888" y="640106"/>
            <a:ext cx="2762053" cy="6217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2" name="AutoShape 2" descr="https://3.downloader.disk.yandex.ru/preview/91affaa55b61e943520b908381cb7558fde15d3a6725f9b5c1ce2e576ed24bc0/inf/qompvEvKJI2mLdEpot5GqNxZxm89auAIsMZN31coPskbeFx8MeSc_vyoFc03MwDgfg_nkz3DwvBqGFXRVRk5Hg%3D%3D?uid=533506314&amp;filename=2022-09-26%2011-30-57%20%28165%29.jpeg&amp;disposition=inline&amp;hash=&amp;limit=0&amp;content_type=image%2Fjpeg&amp;owner_uid=533506314&amp;tknv=v2&amp;size=1838x9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https://3.downloader.disk.yandex.ru/preview/91affaa55b61e943520b908381cb7558fde15d3a6725f9b5c1ce2e576ed24bc0/inf/qompvEvKJI2mLdEpot5GqNxZxm89auAIsMZN31coPskbeFx8MeSc_vyoFc03MwDgfg_nkz3DwvBqGFXRVRk5Hg%3D%3D?uid=533506314&amp;filename=2022-09-26%2011-30-57%20%28165%29.jpeg&amp;disposition=inline&amp;hash=&amp;limit=0&amp;content_type=image%2Fjpeg&amp;owner_uid=533506314&amp;tknv=v2&amp;size=1838x9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5 (1).jpg"/>
          <p:cNvPicPr>
            <a:picLocks noChangeAspect="1"/>
          </p:cNvPicPr>
          <p:nvPr/>
        </p:nvPicPr>
        <p:blipFill>
          <a:blip r:embed="rId4"/>
          <a:srcRect l="19287" t="18969" r="8860"/>
          <a:stretch>
            <a:fillRect/>
          </a:stretch>
        </p:blipFill>
        <p:spPr>
          <a:xfrm>
            <a:off x="1437990" y="922865"/>
            <a:ext cx="2960017" cy="5935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6.jpg"/>
          <p:cNvPicPr>
            <a:picLocks noChangeAspect="1"/>
          </p:cNvPicPr>
          <p:nvPr/>
        </p:nvPicPr>
        <p:blipFill>
          <a:blip r:embed="rId5"/>
          <a:srcRect t="14354"/>
          <a:stretch>
            <a:fillRect/>
          </a:stretch>
        </p:blipFill>
        <p:spPr>
          <a:xfrm>
            <a:off x="4776695" y="997759"/>
            <a:ext cx="3716536" cy="5659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755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5050" y="148210"/>
            <a:ext cx="11344397" cy="111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/>
              <a:t> </a:t>
            </a:r>
            <a:r>
              <a:rPr lang="ru-RU" sz="2400" b="1" u="sng" dirty="0" smtClean="0">
                <a:solidFill>
                  <a:srgbClr val="EFE8CE"/>
                </a:solidFill>
                <a:latin typeface="a_AntiqueTrady" pitchFamily="18" charset="-52"/>
              </a:rPr>
              <a:t>Сарафан </a:t>
            </a:r>
            <a:r>
              <a:rPr lang="ru-RU" sz="2400" dirty="0" smtClean="0">
                <a:solidFill>
                  <a:srgbClr val="EFE8CE"/>
                </a:solidFill>
                <a:latin typeface="a_AntiqueTrady" pitchFamily="18" charset="-52"/>
              </a:rPr>
              <a:t>– женская одежда в виде платья без рукавов с бретелями. Сарафан всегда был практически в пол. </a:t>
            </a:r>
            <a:endParaRPr lang="ru-RU" sz="2000" dirty="0" smtClean="0">
              <a:solidFill>
                <a:srgbClr val="EFE8CE"/>
              </a:solidFill>
              <a:latin typeface="a_AntiqueTrady" pitchFamily="18" charset="-52"/>
            </a:endParaRP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20511" y="1234748"/>
            <a:ext cx="2838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Туникообразный</a:t>
            </a:r>
            <a:r>
              <a:rPr lang="ru-RU" sz="24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ъ</a:t>
            </a:r>
            <a:endParaRPr lang="ru-RU" sz="24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030" name="Picture 6" descr="https://loskutdomik.ru/wp-content/uploads/2020/03/russkij-narodnyj-sarafan-37.jpg"/>
          <p:cNvPicPr>
            <a:picLocks noChangeAspect="1" noChangeArrowheads="1"/>
          </p:cNvPicPr>
          <p:nvPr/>
        </p:nvPicPr>
        <p:blipFill>
          <a:blip r:embed="rId3"/>
          <a:srcRect l="15219" r="13642"/>
          <a:stretch>
            <a:fillRect/>
          </a:stretch>
        </p:blipFill>
        <p:spPr bwMode="auto">
          <a:xfrm>
            <a:off x="169682" y="1015427"/>
            <a:ext cx="3110845" cy="571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922161" y="851808"/>
            <a:ext cx="62698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EFE8CE"/>
                </a:solidFill>
                <a:latin typeface="a_AntiqueTrady" pitchFamily="18" charset="-52"/>
              </a:rPr>
              <a:t> Различали несколько видов сарафана: </a:t>
            </a:r>
            <a:endParaRPr lang="ru-RU" dirty="0"/>
          </a:p>
        </p:txBody>
      </p:sp>
      <p:pic>
        <p:nvPicPr>
          <p:cNvPr id="13" name="Picture 2" descr="C:\Users\User\Desktop\Работа\костюмы\3глухой косоклинный.jpg"/>
          <p:cNvPicPr>
            <a:picLocks noChangeAspect="1" noChangeArrowheads="1"/>
          </p:cNvPicPr>
          <p:nvPr/>
        </p:nvPicPr>
        <p:blipFill>
          <a:blip r:embed="rId4"/>
          <a:srcRect l="9521" r="8050"/>
          <a:stretch>
            <a:fillRect/>
          </a:stretch>
        </p:blipFill>
        <p:spPr bwMode="auto">
          <a:xfrm>
            <a:off x="3274736" y="1342957"/>
            <a:ext cx="3233394" cy="5362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7415932" y="1794730"/>
            <a:ext cx="330880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FF"/>
                </a:solidFill>
                <a:latin typeface="a_AntiqueTrady" pitchFamily="18" charset="-52"/>
              </a:rPr>
              <a:t>Сарафан без среднего шва, передние и задние полотнища  - цельные с косыми вставками. </a:t>
            </a:r>
          </a:p>
          <a:p>
            <a:r>
              <a:rPr lang="ru-RU" sz="2000" dirty="0" smtClean="0">
                <a:solidFill>
                  <a:srgbClr val="FFFFFF"/>
                </a:solidFill>
                <a:latin typeface="a_AntiqueTrady" pitchFamily="18" charset="-52"/>
              </a:rPr>
              <a:t>Вырез горловины чаще имел квадратную форму, широкие бретели.</a:t>
            </a:r>
            <a:endParaRPr lang="ru-RU" sz="2000" dirty="0">
              <a:solidFill>
                <a:srgbClr val="FFFFFF"/>
              </a:solidFill>
              <a:latin typeface="a_AntiqueTrady" pitchFamily="18" charset="-52"/>
            </a:endParaRPr>
          </a:p>
        </p:txBody>
      </p:sp>
      <p:pic>
        <p:nvPicPr>
          <p:cNvPr id="5122" name="Picture 2" descr="https://i.pinimg.com/736x/51/09/8c/51098c6bf34926da14293791a303f7fc.jpg"/>
          <p:cNvPicPr>
            <a:picLocks noChangeAspect="1" noChangeArrowheads="1"/>
          </p:cNvPicPr>
          <p:nvPr/>
        </p:nvPicPr>
        <p:blipFill>
          <a:blip r:embed="rId5"/>
          <a:srcRect l="64027"/>
          <a:stretch>
            <a:fillRect/>
          </a:stretch>
        </p:blipFill>
        <p:spPr bwMode="auto">
          <a:xfrm rot="16200000">
            <a:off x="8006136" y="2724381"/>
            <a:ext cx="2100760" cy="4860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683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9" name="Picture 4" descr="https://i.pinimg.com/originals/3b/d8/0d/3bd80d01c2b921436c4eb548ee91822c.jpg"/>
          <p:cNvPicPr>
            <a:picLocks noChangeAspect="1" noChangeArrowheads="1"/>
          </p:cNvPicPr>
          <p:nvPr/>
        </p:nvPicPr>
        <p:blipFill>
          <a:blip r:embed="rId3"/>
          <a:srcRect t="5313"/>
          <a:stretch>
            <a:fillRect/>
          </a:stretch>
        </p:blipFill>
        <p:spPr bwMode="auto">
          <a:xfrm>
            <a:off x="368859" y="156755"/>
            <a:ext cx="3072059" cy="5820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8126081" y="217461"/>
            <a:ext cx="2838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Косоклинный</a:t>
            </a:r>
            <a:r>
              <a:rPr lang="ru-RU" sz="24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 </a:t>
            </a:r>
            <a:endParaRPr lang="ru-RU" sz="24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4098" name="Picture 2" descr="https://sun9-63.userapi.com/impf/c626524/v626524694/4d56b/Q5RSgTPG1a0.jpg?size=552x416&amp;quality=96&amp;sign=d13621ea9ee6c1633d915bfc4e79b4cd&amp;c_uniq_tag=CBt2mJyITYPOu8FYUEXIxDNMpgg5OeoOE8MO9aRAlb4&amp;type=album"/>
          <p:cNvPicPr>
            <a:picLocks noChangeAspect="1" noChangeArrowheads="1"/>
          </p:cNvPicPr>
          <p:nvPr/>
        </p:nvPicPr>
        <p:blipFill>
          <a:blip r:embed="rId4"/>
          <a:srcRect l="55959" t="1418" r="1114" b="1440"/>
          <a:stretch>
            <a:fillRect/>
          </a:stretch>
        </p:blipFill>
        <p:spPr bwMode="auto">
          <a:xfrm rot="5400000">
            <a:off x="8110284" y="3252443"/>
            <a:ext cx="2300814" cy="3923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0d7721d243c5495a0277f576c4a1dc45--xxl.jpg"/>
          <p:cNvPicPr>
            <a:picLocks noChangeAspect="1"/>
          </p:cNvPicPr>
          <p:nvPr/>
        </p:nvPicPr>
        <p:blipFill>
          <a:blip r:embed="rId5"/>
          <a:srcRect l="13903" t="2350" r="10141"/>
          <a:stretch>
            <a:fillRect/>
          </a:stretch>
        </p:blipFill>
        <p:spPr>
          <a:xfrm>
            <a:off x="3448594" y="888276"/>
            <a:ext cx="3526971" cy="5969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071360" y="1052288"/>
            <a:ext cx="45023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У сарафана два прямых полотнища спереди (распашные или со швом) и одно цельное сзади, соединенные при помощи косых боковых клиньев, не доходящих до проймы.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Вырез прямоугольный со скругленными углами, тонкие бретели.</a:t>
            </a:r>
            <a:endParaRPr lang="ru-RU" sz="2000" dirty="0">
              <a:solidFill>
                <a:schemeClr val="bg1"/>
              </a:solidFill>
              <a:latin typeface="a_AntiqueTrady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686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52674" y="215711"/>
            <a:ext cx="2838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Прямой </a:t>
            </a:r>
            <a:endParaRPr lang="ru-RU" sz="2000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64731" y="843282"/>
            <a:ext cx="342682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Сарафан шили из нескольких цельных прямых полотнищ, собранных вверху в мелкие складки или сборки. Сборки прикрывались прямой обшивкой.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прямоугольный, бретели широкие.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Прямой сарафан всегда подпоясывался.</a:t>
            </a:r>
            <a:endParaRPr lang="ru-RU" sz="2000" dirty="0">
              <a:solidFill>
                <a:schemeClr val="bg1"/>
              </a:solidFill>
              <a:latin typeface="a_AntiqueTrady" pitchFamily="18" charset="-52"/>
            </a:endParaRPr>
          </a:p>
        </p:txBody>
      </p:sp>
      <p:pic>
        <p:nvPicPr>
          <p:cNvPr id="3074" name="Picture 2" descr="https://mykaleidoscope.ru/x/uploads/posts/2022-10/1666331253_55-mykaleidoscope-ru-p-russkii-sarafan-kartinki-zhenskie-pinteres-56.jpg"/>
          <p:cNvPicPr>
            <a:picLocks noChangeAspect="1" noChangeArrowheads="1"/>
          </p:cNvPicPr>
          <p:nvPr/>
        </p:nvPicPr>
        <p:blipFill>
          <a:blip r:embed="rId3"/>
          <a:srcRect l="18431" t="5731" r="18686" b="4280"/>
          <a:stretch>
            <a:fillRect/>
          </a:stretch>
        </p:blipFill>
        <p:spPr bwMode="auto">
          <a:xfrm>
            <a:off x="300446" y="248194"/>
            <a:ext cx="2377440" cy="5082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st.stranamam.ru/data/cache/2019mar/29/18/25244995_48871.jpg"/>
          <p:cNvPicPr>
            <a:picLocks noChangeAspect="1" noChangeArrowheads="1"/>
          </p:cNvPicPr>
          <p:nvPr/>
        </p:nvPicPr>
        <p:blipFill>
          <a:blip r:embed="rId4"/>
          <a:srcRect l="11469" r="13955"/>
          <a:stretch>
            <a:fillRect/>
          </a:stretch>
        </p:blipFill>
        <p:spPr bwMode="auto">
          <a:xfrm>
            <a:off x="2638696" y="1175657"/>
            <a:ext cx="3082835" cy="5489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олонецкая губ.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7098" y="326571"/>
            <a:ext cx="2754277" cy="4898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s://moda.jofo.me/data/userfiles/98/images/1625358-f79f95902a992442f155707992b7727a.png"/>
          <p:cNvPicPr>
            <a:picLocks noChangeAspect="1" noChangeArrowheads="1"/>
          </p:cNvPicPr>
          <p:nvPr/>
        </p:nvPicPr>
        <p:blipFill>
          <a:blip r:embed="rId6"/>
          <a:srcRect l="55411"/>
          <a:stretch>
            <a:fillRect/>
          </a:stretch>
        </p:blipFill>
        <p:spPr bwMode="auto">
          <a:xfrm rot="16200000">
            <a:off x="8974183" y="3867831"/>
            <a:ext cx="2102304" cy="3486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027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1046" y="32706"/>
            <a:ext cx="6526306" cy="3898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На Севере изготовлению поясов придавали большое значение. Именно с севера пошло разнообразие техник изготовления поясов: "на игле", "на вилке", "на </a:t>
            </a:r>
            <a:r>
              <a:rPr lang="ru-RU" sz="2000" dirty="0" err="1" smtClean="0">
                <a:solidFill>
                  <a:schemeClr val="bg1"/>
                </a:solidFill>
                <a:latin typeface="a_AntiqueTrady" pitchFamily="18" charset="-52"/>
              </a:rPr>
              <a:t>бердышке</a:t>
            </a:r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", "</a:t>
            </a:r>
            <a:r>
              <a:rPr lang="ru-RU" sz="2000" dirty="0" err="1" smtClean="0">
                <a:solidFill>
                  <a:schemeClr val="bg1"/>
                </a:solidFill>
                <a:latin typeface="a_AntiqueTrady" pitchFamily="18" charset="-52"/>
              </a:rPr>
              <a:t>на</a:t>
            </a:r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 кружках", "на чурочке", а также вязанные крючком, тканные на ткацком станке и выполненные по узелковому принципу.</a:t>
            </a: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Пояса на Русском Севере выполнялись, в основном, из красных шерстяных ниток по отбеленному льну или хлопчатобумажной нитке.</a:t>
            </a:r>
            <a:endParaRPr lang="ru-RU" sz="2000" dirty="0">
              <a:solidFill>
                <a:schemeClr val="bg1"/>
              </a:solidFill>
              <a:latin typeface="a_AntiqueTrady" pitchFamily="18" charset="-52"/>
            </a:endParaRP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un9-55.userapi.com/impf/c629302/v629302542/8629/rMHRxIjho6U.jpg?size=1280x853&amp;quality=96&amp;sign=17b5a6beafbcb77a3533a9882dcf0db0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921" y="3587365"/>
            <a:ext cx="4594239" cy="3061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8515.jpg"/>
          <p:cNvPicPr>
            <a:picLocks noChangeAspect="1"/>
          </p:cNvPicPr>
          <p:nvPr/>
        </p:nvPicPr>
        <p:blipFill>
          <a:blip r:embed="rId4"/>
          <a:srcRect l="50211"/>
          <a:stretch>
            <a:fillRect/>
          </a:stretch>
        </p:blipFill>
        <p:spPr>
          <a:xfrm>
            <a:off x="7001691" y="171448"/>
            <a:ext cx="4763225" cy="6490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535577" y="326570"/>
            <a:ext cx="719763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Коротёна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 – короткая плечевая одежда, одевающаяся поверх сарафана в прохладную погоду. Шилась из плотных материалов. Оторачивалась, отделывалась лентами, вышивкой.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_AntiqueTrady" pitchFamily="18" charset="-52"/>
              <a:cs typeface="Arial" pitchFamily="34" charset="0"/>
            </a:endParaRPr>
          </a:p>
        </p:txBody>
      </p:sp>
      <p:pic>
        <p:nvPicPr>
          <p:cNvPr id="66562" name="Picture 2" descr="C:\Users\User\Desktop\коротена.jpg"/>
          <p:cNvPicPr>
            <a:picLocks noChangeAspect="1" noChangeArrowheads="1"/>
          </p:cNvPicPr>
          <p:nvPr/>
        </p:nvPicPr>
        <p:blipFill>
          <a:blip r:embed="rId3"/>
          <a:srcRect l="23454" t="23379" r="17994" b="40835"/>
          <a:stretch>
            <a:fillRect/>
          </a:stretch>
        </p:blipFill>
        <p:spPr bwMode="auto">
          <a:xfrm>
            <a:off x="3212342" y="1410788"/>
            <a:ext cx="4207361" cy="4571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b215d660e245ccc89b933d884976f7d.jpg"/>
          <p:cNvPicPr>
            <a:picLocks noChangeAspect="1"/>
          </p:cNvPicPr>
          <p:nvPr/>
        </p:nvPicPr>
        <p:blipFill>
          <a:blip r:embed="rId4"/>
          <a:srcRect l="-1836" t="-1171" r="48034" b="-1482"/>
          <a:stretch>
            <a:fillRect/>
          </a:stretch>
        </p:blipFill>
        <p:spPr>
          <a:xfrm>
            <a:off x="7315200" y="0"/>
            <a:ext cx="3827417" cy="6818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645457316_32-klublady-ru-p-obraz-telogreya-natsionalnii-russkii-kosty-34.png"/>
          <p:cNvPicPr>
            <a:picLocks noChangeAspect="1"/>
          </p:cNvPicPr>
          <p:nvPr/>
        </p:nvPicPr>
        <p:blipFill>
          <a:blip r:embed="rId5"/>
          <a:srcRect t="13333" b="12571"/>
          <a:stretch>
            <a:fillRect/>
          </a:stretch>
        </p:blipFill>
        <p:spPr>
          <a:xfrm>
            <a:off x="-394609" y="1567543"/>
            <a:ext cx="5143500" cy="508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3644537" y="235130"/>
            <a:ext cx="79552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Душегрея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 – короткая распашная теплая кофта, обычно без рукавов, со сборками по талии. Душегрею носили большую часть года, в прохладные и холодные дни. Шилась она из нескольких слоев материи, для более теплого эффекта. Верхнем слоем чаще всего служила парчовая ткань с набивным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золотным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 рисунком. По бортам украшалась тесьмой, бахромой или легким мехом.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_AntiqueTrady" pitchFamily="18" charset="-52"/>
              <a:cs typeface="Arial" pitchFamily="34" charset="0"/>
            </a:endParaRPr>
          </a:p>
        </p:txBody>
      </p:sp>
      <p:pic>
        <p:nvPicPr>
          <p:cNvPr id="9" name="Рисунок 8" descr="2f60c3527d7289ec2d10ce98e591c373--russian-fashion-russian-style.jpg"/>
          <p:cNvPicPr>
            <a:picLocks noChangeAspect="1"/>
          </p:cNvPicPr>
          <p:nvPr/>
        </p:nvPicPr>
        <p:blipFill>
          <a:blip r:embed="rId3"/>
          <a:srcRect l="18612" t="24005" r="12867" b="44006"/>
          <a:stretch>
            <a:fillRect/>
          </a:stretch>
        </p:blipFill>
        <p:spPr>
          <a:xfrm>
            <a:off x="3721407" y="2730138"/>
            <a:ext cx="4299189" cy="3735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7c536115bd8df2c52390e0c17a04dc97.jpg"/>
          <p:cNvPicPr>
            <a:picLocks noChangeAspect="1"/>
          </p:cNvPicPr>
          <p:nvPr/>
        </p:nvPicPr>
        <p:blipFill>
          <a:blip r:embed="rId4"/>
          <a:srcRect l="11644" r="8488"/>
          <a:stretch>
            <a:fillRect/>
          </a:stretch>
        </p:blipFill>
        <p:spPr>
          <a:xfrm>
            <a:off x="274322" y="195942"/>
            <a:ext cx="3332148" cy="6479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8515.jpg"/>
          <p:cNvPicPr>
            <a:picLocks noChangeAspect="1"/>
          </p:cNvPicPr>
          <p:nvPr/>
        </p:nvPicPr>
        <p:blipFill>
          <a:blip r:embed="rId5"/>
          <a:srcRect r="50264"/>
          <a:stretch>
            <a:fillRect/>
          </a:stretch>
        </p:blipFill>
        <p:spPr>
          <a:xfrm>
            <a:off x="8464731" y="2235383"/>
            <a:ext cx="3173940" cy="4329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1046" y="32706"/>
            <a:ext cx="652630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chemeClr val="bg1"/>
              </a:solidFill>
              <a:latin typeface="a_AntiqueTrady" panose="02020505060303030204" pitchFamily="18" charset="-52"/>
            </a:endParaRPr>
          </a:p>
          <a:p>
            <a:pPr indent="180340">
              <a:lnSpc>
                <a:spcPct val="115000"/>
              </a:lnSpc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169817" y="195942"/>
            <a:ext cx="100376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err="1" smtClean="0">
                <a:solidFill>
                  <a:schemeClr val="bg1"/>
                </a:solidFill>
                <a:latin typeface="a_AntiqueTrady" pitchFamily="18" charset="-52"/>
              </a:rPr>
              <a:t>Епанечка</a:t>
            </a:r>
            <a:r>
              <a:rPr lang="ru-RU" sz="2000" dirty="0" smtClean="0">
                <a:solidFill>
                  <a:schemeClr val="bg1"/>
                </a:solidFill>
                <a:latin typeface="a_AntiqueTrady" pitchFamily="18" charset="-52"/>
              </a:rPr>
              <a:t> – душегрея без рукавов на бретелях с воротником, похожа на плащ.</a:t>
            </a:r>
          </a:p>
        </p:txBody>
      </p:sp>
      <p:pic>
        <p:nvPicPr>
          <p:cNvPr id="64515" name="Picture 3" descr="https://museum-nmsk.ru/wp-content/uploads/2021/08/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336" y="759370"/>
            <a:ext cx="5435328" cy="558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7" name="Picture 5" descr="https://www.altstu.ru/media/i/2019115/russkaya-kupchiha--19-vek.jpg"/>
          <p:cNvPicPr>
            <a:picLocks noChangeAspect="1" noChangeArrowheads="1"/>
          </p:cNvPicPr>
          <p:nvPr/>
        </p:nvPicPr>
        <p:blipFill>
          <a:blip r:embed="rId4"/>
          <a:srcRect b="8800"/>
          <a:stretch>
            <a:fillRect/>
          </a:stretch>
        </p:blipFill>
        <p:spPr bwMode="auto">
          <a:xfrm>
            <a:off x="6019800" y="757645"/>
            <a:ext cx="5715000" cy="3474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епанча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1953" y="3291840"/>
            <a:ext cx="2893519" cy="3401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522514" y="169817"/>
            <a:ext cx="73021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Шугай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коротёна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 или душегрея с рукавами.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Рукава узкие, длинные. Могли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 быть оторочены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 меховым воротом и манжетами.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_AntiqueTrady" pitchFamily="18" charset="-52"/>
              <a:cs typeface="Arial" pitchFamily="34" charset="0"/>
            </a:endParaRPr>
          </a:p>
        </p:txBody>
      </p:sp>
      <p:pic>
        <p:nvPicPr>
          <p:cNvPr id="9" name="Рисунок 8" descr="1645457276_8-klublady-ru-p-obraz-telogreya-natsionalnii-russkii-kosty-8.jpg"/>
          <p:cNvPicPr>
            <a:picLocks noChangeAspect="1"/>
          </p:cNvPicPr>
          <p:nvPr/>
        </p:nvPicPr>
        <p:blipFill>
          <a:blip r:embed="rId3"/>
          <a:srcRect l="7686" r="8517"/>
          <a:stretch>
            <a:fillRect/>
          </a:stretch>
        </p:blipFill>
        <p:spPr>
          <a:xfrm>
            <a:off x="7707085" y="222070"/>
            <a:ext cx="4140925" cy="6470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491" name="Picture 3" descr="https://i.pinimg.com/736x/43/34/8f/43348fecac210e2411c8becf78c4370f--russian-beauty-russian-styl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143" y="1629274"/>
            <a:ext cx="6667500" cy="4152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4445" y="-523220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7815" y="115410"/>
            <a:ext cx="75936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Мужской костюм был очень прост и состоял всего из нескольких базовых элементов. </a:t>
            </a:r>
          </a:p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Они были общие и для крестьян, и для знатных богатых людей, однако последние часто шили из более дорогих материалов, могли использовать более сложные покрои, а также обильно украшать камнями и делать шикарные вышивки.  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itchFamily="18" charset="-52"/>
            </a:endParaRPr>
          </a:p>
        </p:txBody>
      </p:sp>
      <p:pic>
        <p:nvPicPr>
          <p:cNvPr id="2053" name="Picture 5" descr="https://i.pinimg.com/736x/c6/6e/b1/c66eb1ca098a37f41c1ae3a8a07c9d5e--easy-costumes-costumes-for-m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357" y="284085"/>
            <a:ext cx="4150090" cy="6394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438835" y="2703016"/>
            <a:ext cx="775316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86463" algn="l"/>
              </a:tabLst>
            </a:pP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Штаны или порты – принадлежность мужского костюма.  Их шили из холщовых и шерстяных однотонных или полосатых тканей преимущественно темного цвета. Они состояли из двух узких штанин (калош), которые соединяла трапециевидная вставка – огузок, ширинка. Штаны держались на поясе с помощью гашника - тесемка, вставляемая в верхний край портов. Нижнюю часть заправляли в сапоги или в онучи при лаптях, обязательно закрывая порты до колен.</a:t>
            </a: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86463" algn="l"/>
              </a:tabLst>
            </a:pP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Поверх портов надевали рубаху.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_AntiqueTrady" pitchFamily="18" charset="-5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957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87142" y="56992"/>
            <a:ext cx="6526306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2400" b="1" u="sng" dirty="0" smtClean="0">
                <a:solidFill>
                  <a:schemeClr val="bg1"/>
                </a:solidFill>
                <a:latin typeface="a_AntiqueTrady" panose="0202050506030303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Головные уборы северного комплекса.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3c5389f89f3f4f4254760b57526ab133.jpg"/>
          <p:cNvPicPr>
            <a:picLocks noChangeAspect="1"/>
          </p:cNvPicPr>
          <p:nvPr/>
        </p:nvPicPr>
        <p:blipFill>
          <a:blip r:embed="rId3" cstate="print"/>
          <a:srcRect l="11099" t="7982" r="13752" b="3117"/>
          <a:stretch>
            <a:fillRect/>
          </a:stretch>
        </p:blipFill>
        <p:spPr>
          <a:xfrm>
            <a:off x="692331" y="600891"/>
            <a:ext cx="3344092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a79a8f22be4de4071bd5754df01998a6.png"/>
          <p:cNvPicPr>
            <a:picLocks noChangeAspect="1"/>
          </p:cNvPicPr>
          <p:nvPr/>
        </p:nvPicPr>
        <p:blipFill>
          <a:blip r:embed="rId4"/>
          <a:srcRect r="762" b="54857"/>
          <a:stretch>
            <a:fillRect/>
          </a:stretch>
        </p:blipFill>
        <p:spPr>
          <a:xfrm>
            <a:off x="496388" y="3735977"/>
            <a:ext cx="3879669" cy="2647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1245444" y="6331914"/>
            <a:ext cx="2529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Однорогий кокошник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27833" y="611777"/>
            <a:ext cx="5769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Северный комплекс славится головными уборами, в основном это были кокошники.</a:t>
            </a:r>
          </a:p>
        </p:txBody>
      </p:sp>
      <p:sp>
        <p:nvSpPr>
          <p:cNvPr id="16" name="TextBox 15"/>
          <p:cNvSpPr txBox="1"/>
          <p:nvPr/>
        </p:nvSpPr>
        <p:spPr>
          <a:xfrm rot="16200000">
            <a:off x="-753172" y="2034234"/>
            <a:ext cx="2529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Двурогий кокошник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21" name="Рисунок 20" descr="шишак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1040" y="1357141"/>
            <a:ext cx="3618415" cy="4143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Box 21"/>
          <p:cNvSpPr txBox="1"/>
          <p:nvPr/>
        </p:nvSpPr>
        <p:spPr>
          <a:xfrm>
            <a:off x="8978655" y="5626520"/>
            <a:ext cx="2529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Шишак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23" name="Рисунок 22" descr="ккшнк каргопольский.jpg"/>
          <p:cNvPicPr>
            <a:picLocks noChangeAspect="1"/>
          </p:cNvPicPr>
          <p:nvPr/>
        </p:nvPicPr>
        <p:blipFill>
          <a:blip r:embed="rId6" cstate="print"/>
          <a:srcRect l="16371" r="15811"/>
          <a:stretch>
            <a:fillRect/>
          </a:stretch>
        </p:blipFill>
        <p:spPr>
          <a:xfrm>
            <a:off x="4245429" y="1363885"/>
            <a:ext cx="2272937" cy="2237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4184586" y="3575651"/>
            <a:ext cx="2529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Каргопольский кокошник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41787" y="5980611"/>
            <a:ext cx="5769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Основой женского головного убора всегда был платок, расшитый </a:t>
            </a:r>
            <a:r>
              <a:rPr lang="ru-RU" sz="2000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золотным</a:t>
            </a:r>
            <a:r>
              <a:rPr lang="ru-RU" sz="2000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 шитьём.</a:t>
            </a:r>
          </a:p>
        </p:txBody>
      </p:sp>
      <p:pic>
        <p:nvPicPr>
          <p:cNvPr id="70658" name="Picture 2" descr="https://static.kuda29.ru/content/galery/image/events/9713/GceW4B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7415" y="2717075"/>
            <a:ext cx="1967756" cy="3363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513926" y="180703"/>
            <a:ext cx="50945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Женские головные уборы скрывали волосы, наоборот, как девичьи повязки показывали всю красоту девичьей косы.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06199" y="3953494"/>
            <a:ext cx="1184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_AntiqueTrady" panose="02020505060303030204" pitchFamily="18" charset="-52"/>
              </a:rPr>
              <a:t>Коруна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8126" y="5467086"/>
            <a:ext cx="2020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Девичья повязка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2" name="Рисунок 11" descr="2.jpg"/>
          <p:cNvPicPr>
            <a:picLocks noChangeAspect="1"/>
          </p:cNvPicPr>
          <p:nvPr/>
        </p:nvPicPr>
        <p:blipFill>
          <a:blip r:embed="rId3"/>
          <a:srcRect l="49741" t="49395"/>
          <a:stretch>
            <a:fillRect/>
          </a:stretch>
        </p:blipFill>
        <p:spPr>
          <a:xfrm>
            <a:off x="3213462" y="1057996"/>
            <a:ext cx="2978331" cy="4754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066905" y="5799909"/>
            <a:ext cx="1184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Венец 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4" name="Рисунок 13" descr="1.jpg"/>
          <p:cNvPicPr>
            <a:picLocks noChangeAspect="1"/>
          </p:cNvPicPr>
          <p:nvPr/>
        </p:nvPicPr>
        <p:blipFill>
          <a:blip r:embed="rId4"/>
          <a:srcRect l="50104" t="47619" b="3429"/>
          <a:stretch>
            <a:fillRect/>
          </a:stretch>
        </p:blipFill>
        <p:spPr>
          <a:xfrm>
            <a:off x="574765" y="1240972"/>
            <a:ext cx="2586445" cy="414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a25d2841-81a9-453f-aff0-dbce94d7ad3d.jpeg"/>
          <p:cNvPicPr>
            <a:picLocks noChangeAspect="1"/>
          </p:cNvPicPr>
          <p:nvPr/>
        </p:nvPicPr>
        <p:blipFill>
          <a:blip r:embed="rId5"/>
          <a:srcRect l="46839" b="45439"/>
          <a:stretch>
            <a:fillRect/>
          </a:stretch>
        </p:blipFill>
        <p:spPr>
          <a:xfrm>
            <a:off x="6349887" y="4520046"/>
            <a:ext cx="2750751" cy="2337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9784c8f9-106d-433a-a22f-62a0fbba010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7892" y="0"/>
            <a:ext cx="2731618" cy="3971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девичья повЯ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3051" y="235131"/>
            <a:ext cx="2812869" cy="4219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39634" y="169818"/>
            <a:ext cx="10972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u="sng" dirty="0" smtClean="0">
                <a:solidFill>
                  <a:schemeClr val="bg1"/>
                </a:solidFill>
                <a:latin typeface="a_AntiqueTrady" pitchFamily="18" charset="-52"/>
              </a:rPr>
              <a:t>Украшения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458391" y="0"/>
            <a:ext cx="4441871" cy="2756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white"/>
                </a:solidFill>
                <a:latin typeface="a_AntiqueTrady" pitchFamily="18" charset="-52"/>
              </a:rPr>
              <a:t>Девичьи и женские наряды дополняли широкие серебряные цепочки, бусы, кольца, браслеты, броши. Серьги были плетены из бисера, жемчуга или металла.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8824" y="4594782"/>
            <a:ext cx="48332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white"/>
                </a:solidFill>
                <a:latin typeface="a_AntiqueTrady" pitchFamily="18" charset="-52"/>
              </a:rPr>
              <a:t>А в косы вышивали - </a:t>
            </a:r>
            <a:r>
              <a:rPr lang="ru-RU" sz="2400" dirty="0" err="1" smtClean="0">
                <a:solidFill>
                  <a:prstClr val="white"/>
                </a:solidFill>
                <a:latin typeface="a_AntiqueTrady" pitchFamily="18" charset="-52"/>
              </a:rPr>
              <a:t>косники</a:t>
            </a:r>
            <a:r>
              <a:rPr lang="ru-RU" sz="2400" dirty="0" smtClean="0">
                <a:solidFill>
                  <a:prstClr val="white"/>
                </a:solidFill>
                <a:latin typeface="a_AntiqueTrady" pitchFamily="18" charset="-52"/>
              </a:rPr>
              <a:t>, чтобы скрыть хвостик косы. </a:t>
            </a:r>
            <a:r>
              <a:rPr lang="ru-RU" sz="2400" dirty="0" err="1" smtClean="0">
                <a:solidFill>
                  <a:prstClr val="white"/>
                </a:solidFill>
                <a:latin typeface="a_AntiqueTrady" pitchFamily="18" charset="-52"/>
              </a:rPr>
              <a:t>Накосники</a:t>
            </a:r>
            <a:r>
              <a:rPr lang="ru-RU" sz="2400" dirty="0" smtClean="0">
                <a:solidFill>
                  <a:prstClr val="white"/>
                </a:solidFill>
                <a:latin typeface="a_AntiqueTrady" pitchFamily="18" charset="-52"/>
              </a:rPr>
              <a:t> тоже расшивали камнями, жемчугом и лентами.</a:t>
            </a:r>
          </a:p>
        </p:txBody>
      </p:sp>
      <p:pic>
        <p:nvPicPr>
          <p:cNvPr id="68611" name="Picture 3" descr="https://cs1.livemaster.ru/storage/e4/12/964b13eb9b8d578af08c87667fk9--jewelry-accessories-folk-decorations-the-kosnica-rakosn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1589" y="2862462"/>
            <a:ext cx="3905794" cy="3995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3" name="Picture 5" descr="https://uhd.name/uploads/posts/2021-12/1638476396_68-uhd-name-p-ubrus-golovnoi-ubor-devushka-krasivo-foto-70.jpg"/>
          <p:cNvPicPr>
            <a:picLocks noChangeAspect="1" noChangeArrowheads="1"/>
          </p:cNvPicPr>
          <p:nvPr/>
        </p:nvPicPr>
        <p:blipFill>
          <a:blip r:embed="rId4"/>
          <a:srcRect l="24268" t="54765" r="25346" b="-122"/>
          <a:stretch>
            <a:fillRect/>
          </a:stretch>
        </p:blipFill>
        <p:spPr bwMode="auto">
          <a:xfrm>
            <a:off x="222069" y="666207"/>
            <a:ext cx="3187337" cy="3830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f0166da18f8b7980d4f7e69c36d10e1a.jpg"/>
          <p:cNvPicPr>
            <a:picLocks noChangeAspect="1"/>
          </p:cNvPicPr>
          <p:nvPr/>
        </p:nvPicPr>
        <p:blipFill>
          <a:blip r:embed="rId5"/>
          <a:srcRect r="47058" b="58286"/>
          <a:stretch>
            <a:fillRect/>
          </a:stretch>
        </p:blipFill>
        <p:spPr>
          <a:xfrm>
            <a:off x="3592728" y="169817"/>
            <a:ext cx="3853101" cy="3801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8615" name="AutoShape 7" descr="https://pavlodarnews.kz/upload/iblock/980/980f6b9c6d733a131c203e146b6afe0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8617" name="AutoShape 9" descr="https://pavlodarnews.kz/upload/iblock/980/980f6b9c6d733a131c203e146b6afe0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2023-03-25_22-28-25.png"/>
          <p:cNvPicPr>
            <a:picLocks noChangeAspect="1"/>
          </p:cNvPicPr>
          <p:nvPr/>
        </p:nvPicPr>
        <p:blipFill>
          <a:blip r:embed="rId6"/>
          <a:srcRect l="2839" t="9012"/>
          <a:stretch>
            <a:fillRect/>
          </a:stretch>
        </p:blipFill>
        <p:spPr>
          <a:xfrm>
            <a:off x="5287727" y="3331029"/>
            <a:ext cx="2496103" cy="3526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391886" y="235130"/>
            <a:ext cx="113385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Обувь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_AntiqueTrady" pitchFamily="18" charset="-52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Основной обувью, как и для мужчин, так и женщин были кожаные и брезентовые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сапоги-бахилы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_AntiqueTrady" pitchFamily="18" charset="-52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Лапти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 же носили лишь пастухи, да и то не везде.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_AntiqueTrady" pitchFamily="18" charset="-52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Самой простой кожаной обувью были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поршни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_AntiqueTrady" pitchFamily="18" charset="-52"/>
                <a:ea typeface="Times New Roman" pitchFamily="18" charset="0"/>
                <a:cs typeface="Times New Roman" pitchFamily="18" charset="0"/>
              </a:rPr>
              <a:t>- изготавливавшиеся из двух кусков кожи, носившиеся поверх носок и онучей во время сенокоса.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_AntiqueTrady" pitchFamily="18" charset="-52"/>
              <a:cs typeface="Arial" pitchFamily="34" charset="0"/>
            </a:endParaRPr>
          </a:p>
        </p:txBody>
      </p:sp>
      <p:pic>
        <p:nvPicPr>
          <p:cNvPr id="69635" name="Picture 3" descr="https://forum.zarulem.ws/uploads/201402/post-70444-1392637209.jpg"/>
          <p:cNvPicPr>
            <a:picLocks noChangeAspect="1" noChangeArrowheads="1"/>
          </p:cNvPicPr>
          <p:nvPr/>
        </p:nvPicPr>
        <p:blipFill>
          <a:blip r:embed="rId3"/>
          <a:srcRect l="13303" t="13236" r="2982" b="11475"/>
          <a:stretch>
            <a:fillRect/>
          </a:stretch>
        </p:blipFill>
        <p:spPr bwMode="auto">
          <a:xfrm>
            <a:off x="222069" y="2299062"/>
            <a:ext cx="3213463" cy="3513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сапоги.jpg"/>
          <p:cNvPicPr>
            <a:picLocks noChangeAspect="1"/>
          </p:cNvPicPr>
          <p:nvPr/>
        </p:nvPicPr>
        <p:blipFill>
          <a:blip r:embed="rId4"/>
          <a:srcRect l="22004" t="27429" r="24826" b="33524"/>
          <a:stretch>
            <a:fillRect/>
          </a:stretch>
        </p:blipFill>
        <p:spPr>
          <a:xfrm>
            <a:off x="3396344" y="2429691"/>
            <a:ext cx="3391437" cy="4428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7" name="Picture 5" descr="https://i.pinimg.com/originals/57/a0/b9/57a0b9037a835118a1fdf66857372f70.jpg"/>
          <p:cNvPicPr>
            <a:picLocks noChangeAspect="1" noChangeArrowheads="1"/>
          </p:cNvPicPr>
          <p:nvPr/>
        </p:nvPicPr>
        <p:blipFill>
          <a:blip r:embed="rId5"/>
          <a:srcRect l="7730" t="5714" r="5185" b="12686"/>
          <a:stretch>
            <a:fillRect/>
          </a:stretch>
        </p:blipFill>
        <p:spPr bwMode="auto">
          <a:xfrm>
            <a:off x="7960583" y="1946364"/>
            <a:ext cx="3717611" cy="2612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9" name="Picture 7" descr="https://upload.wikimedia.org/wikipedia/commons/thumb/b/b3/Czechy_muzeum_kierpce_damskie_1925.jpg/1200px-Czechy_muzeum_kierpce_damskie_192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3314" y="4508201"/>
            <a:ext cx="4152810" cy="2349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215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478515" y="-1215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pic>
        <p:nvPicPr>
          <p:cNvPr id="13" name="Рисунок 12" descr="к1.jpg"/>
          <p:cNvPicPr>
            <a:picLocks noChangeAspect="1"/>
          </p:cNvPicPr>
          <p:nvPr/>
        </p:nvPicPr>
        <p:blipFill>
          <a:blip r:embed="rId3"/>
          <a:srcRect l="23709" t="3245" r="12284" b="8565"/>
          <a:stretch>
            <a:fillRect/>
          </a:stretch>
        </p:blipFill>
        <p:spPr>
          <a:xfrm>
            <a:off x="6570617" y="395877"/>
            <a:ext cx="2468880" cy="6048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кост 2.jpg"/>
          <p:cNvPicPr>
            <a:picLocks noChangeAspect="1"/>
          </p:cNvPicPr>
          <p:nvPr/>
        </p:nvPicPr>
        <p:blipFill>
          <a:blip r:embed="rId4"/>
          <a:srcRect l="516" t="8867" r="3642"/>
          <a:stretch>
            <a:fillRect/>
          </a:stretch>
        </p:blipFill>
        <p:spPr>
          <a:xfrm>
            <a:off x="9074876" y="928523"/>
            <a:ext cx="2947307" cy="4982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кост 3.jpg"/>
          <p:cNvPicPr>
            <a:picLocks noChangeAspect="1"/>
          </p:cNvPicPr>
          <p:nvPr/>
        </p:nvPicPr>
        <p:blipFill>
          <a:blip r:embed="rId5"/>
          <a:srcRect l="7803" t="6680"/>
          <a:stretch>
            <a:fillRect/>
          </a:stretch>
        </p:blipFill>
        <p:spPr>
          <a:xfrm>
            <a:off x="182881" y="798723"/>
            <a:ext cx="2913016" cy="5242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4.jpg"/>
          <p:cNvPicPr>
            <a:picLocks noChangeAspect="1"/>
          </p:cNvPicPr>
          <p:nvPr/>
        </p:nvPicPr>
        <p:blipFill>
          <a:blip r:embed="rId6"/>
          <a:srcRect l="15230" t="10667" r="781"/>
          <a:stretch>
            <a:fillRect/>
          </a:stretch>
        </p:blipFill>
        <p:spPr>
          <a:xfrm>
            <a:off x="3187337" y="356688"/>
            <a:ext cx="3239589" cy="6126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7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330" y="363985"/>
            <a:ext cx="11398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В прохладную погоду мужчины надевали зипун - мужская наплечная одежда, типа куртки, короткая, облегающая фигуру, имеющая неширокие рукава. Шили из домашнего сукна.</a:t>
            </a:r>
          </a:p>
          <a:p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pic>
        <p:nvPicPr>
          <p:cNvPr id="1027" name="Picture 3" descr="https://la-bottegaspb.ru/image/catalog/loden/APD9yXRpve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172" y="1672161"/>
            <a:ext cx="540211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https://odezhda.guru/wp-content/uploads/2019/10/6d22efec1baf07c420d5a1d705fb66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7635" y="1251305"/>
            <a:ext cx="4973836" cy="5606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594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9290" y="208132"/>
            <a:ext cx="117066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Поверх зипуна богатые люди надевали кафтан – верхняя будничная и праздничная одежда в виде долгополого платья, с приталенным и распашным кроем, застегивался на пуговицы. </a:t>
            </a:r>
            <a:r>
              <a:rPr lang="ru-RU" sz="24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Буднечные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 кафтаны шили из серого, черного и коричневого сукна. Праздничные из синего или белого сукна, или плиса.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itchFamily="18" charset="-52"/>
            </a:endParaRPr>
          </a:p>
        </p:txBody>
      </p:sp>
      <p:pic>
        <p:nvPicPr>
          <p:cNvPr id="23554" name="Picture 2" descr="https://sun9-62.userapi.com/impg/PdxghHNSycZF2cguJ-K168uRE50TdRJk7XDgYg/Hx9rILvfKog.jpg?size=437x604&amp;quality=96&amp;sign=1684cd60528edaeda598500d2f140b00&amp;type=album"/>
          <p:cNvPicPr>
            <a:picLocks noChangeAspect="1" noChangeArrowheads="1"/>
          </p:cNvPicPr>
          <p:nvPr/>
        </p:nvPicPr>
        <p:blipFill>
          <a:blip r:embed="rId3"/>
          <a:srcRect t="6327" b="6333"/>
          <a:stretch>
            <a:fillRect/>
          </a:stretch>
        </p:blipFill>
        <p:spPr bwMode="auto">
          <a:xfrm>
            <a:off x="1287263" y="1833014"/>
            <a:ext cx="4033914" cy="486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8" name="AutoShape 6" descr="https://swordmaster.org/uploads/2014/jupan/jupan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swordmaster.org/uploads/2014/jupan/jupan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swordmaster.org/uploads/2014/jupan/jupan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swordmaster.org/uploads/2014/jupan/jupan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https://uhd.name/uploads/posts/2022-09/1662667216_10-uhd-name-p-nankovii-kaftan-pinterest-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3502" y="1995795"/>
            <a:ext cx="6049915" cy="4582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594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0617" y="337352"/>
            <a:ext cx="11398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Ферязь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 – верхняя одежда с длинным рукавом, без воротника и перехвата.</a:t>
            </a:r>
          </a:p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Надевалась как и кафтан, на зипун.</a:t>
            </a:r>
          </a:p>
          <a:p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  <a:latin typeface="a_AntiqueTrady" pitchFamily="18" charset="-52"/>
            </a:endParaRPr>
          </a:p>
        </p:txBody>
      </p:sp>
      <p:pic>
        <p:nvPicPr>
          <p:cNvPr id="4098" name="Picture 2" descr="https://mylitta.ru/uploads/posts/2017-08/1504081470_fere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930" y="1392822"/>
            <a:ext cx="7513220" cy="5289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594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8720" y="-159657"/>
            <a:ext cx="578663" cy="7082971"/>
          </a:xfrm>
          <a:prstGeom prst="rect">
            <a:avLst/>
          </a:prstGeom>
          <a:solidFill>
            <a:srgbClr val="002060">
              <a:alpha val="42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6" name="Прямоугольник 5"/>
          <p:cNvSpPr/>
          <p:nvPr/>
        </p:nvSpPr>
        <p:spPr>
          <a:xfrm>
            <a:off x="11572470" y="-83457"/>
            <a:ext cx="869901" cy="7082971"/>
          </a:xfrm>
          <a:prstGeom prst="rect">
            <a:avLst/>
          </a:prstGeom>
          <a:solidFill>
            <a:schemeClr val="accent1">
              <a:lumMod val="50000"/>
              <a:alpha val="41961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0222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445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668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8912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11140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413368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815595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217823" algn="l" defTabSz="804455" rtl="0" eaLnBrk="1" latinLnBrk="0" hangingPunct="1">
              <a:defRPr sz="158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32"/>
          </a:p>
        </p:txBody>
      </p:sp>
      <p:sp>
        <p:nvSpPr>
          <p:cNvPr id="7" name="TextBox 6"/>
          <p:cNvSpPr txBox="1"/>
          <p:nvPr/>
        </p:nvSpPr>
        <p:spPr>
          <a:xfrm>
            <a:off x="331046" y="6999514"/>
            <a:ext cx="509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ntiqueTrady" panose="02020505060303030204" pitchFamily="18" charset="-52"/>
              </a:rPr>
              <a:t>Один из портретов К.Е. Маковского</a:t>
            </a:r>
            <a:endParaRPr lang="ru-RU" dirty="0">
              <a:solidFill>
                <a:schemeClr val="bg1"/>
              </a:solidFill>
              <a:latin typeface="a_AntiqueTrady" panose="02020505060303030204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344" y="-687738"/>
            <a:ext cx="10334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anose="02020505060303030204" pitchFamily="18" charset="-52"/>
              </a:rPr>
              <a:t>Русский народный костюм – как произведение искусства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_AntiqueTrady" panose="02020505060303030204" pitchFamily="18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9905" y="209883"/>
            <a:ext cx="71968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Опашень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_AntiqueTrady" pitchFamily="18" charset="-52"/>
              </a:rPr>
              <a:t> — долгополый кафтан (из сукна, шелка и пр.) с длинными широкими рукавами, частыми пуговицами донизу и пристежным меховым воротником. Шился из бархата, атласа, камки и украшался кружевами, нашивками. Застегивался петлями из тесьмы с кистями на пуговицы.</a:t>
            </a:r>
          </a:p>
        </p:txBody>
      </p:sp>
      <p:pic>
        <p:nvPicPr>
          <p:cNvPr id="11" name="Picture 2" descr="https://cs3.livemaster.ru/zhurnalfoto/6/3/d/1301151857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92249" y="898500"/>
            <a:ext cx="3912310" cy="5598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s://next2u.ru/upload/fc/73/06/1e/42/0a/ce/2a/e5/68/b8/91/d8/f4/96/cb.jpeg"/>
          <p:cNvPicPr>
            <a:picLocks noChangeAspect="1" noChangeArrowheads="1"/>
          </p:cNvPicPr>
          <p:nvPr/>
        </p:nvPicPr>
        <p:blipFill>
          <a:blip r:embed="rId4"/>
          <a:srcRect l="15318" t="24621" r="17343"/>
          <a:stretch>
            <a:fillRect/>
          </a:stretch>
        </p:blipFill>
        <p:spPr bwMode="auto">
          <a:xfrm>
            <a:off x="5078026" y="2555271"/>
            <a:ext cx="2388093" cy="4009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09952" y="3059740"/>
            <a:ext cx="4039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5B9BD5">
                    <a:lumMod val="20000"/>
                    <a:lumOff val="80000"/>
                  </a:srgbClr>
                </a:solidFill>
                <a:latin typeface="a_AntiqueTrady" pitchFamily="18" charset="-52"/>
              </a:rPr>
              <a:t>Застегивался петлями из тесьмы с кистями на пуговицы.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5943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4113</TotalTime>
  <Words>2910</Words>
  <Application>Microsoft Office PowerPoint</Application>
  <PresentationFormat>Широкоэкранный</PresentationFormat>
  <Paragraphs>285</Paragraphs>
  <Slides>54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1" baseType="lpstr">
      <vt:lpstr>A La Russ</vt:lpstr>
      <vt:lpstr>a_AntiqueTrady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169</cp:revision>
  <dcterms:created xsi:type="dcterms:W3CDTF">2023-02-02T06:15:12Z</dcterms:created>
  <dcterms:modified xsi:type="dcterms:W3CDTF">2023-07-11T12:13:18Z</dcterms:modified>
</cp:coreProperties>
</file>